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AFA45-E136-4792-AB31-75AFEAF375DE}" v="16" dt="2024-03-03T06:43:10.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12" autoAdjust="0"/>
    <p:restoredTop sz="55033" autoAdjust="0"/>
  </p:normalViewPr>
  <p:slideViewPr>
    <p:cSldViewPr snapToGrid="0">
      <p:cViewPr varScale="1">
        <p:scale>
          <a:sx n="45" d="100"/>
          <a:sy n="45" d="100"/>
        </p:scale>
        <p:origin x="907" y="38"/>
      </p:cViewPr>
      <p:guideLst/>
    </p:cSldViewPr>
  </p:slideViewPr>
  <p:notesTextViewPr>
    <p:cViewPr>
      <p:scale>
        <a:sx n="1" d="1"/>
        <a:sy n="1" d="1"/>
      </p:scale>
      <p:origin x="0" y="0"/>
    </p:cViewPr>
  </p:notesTextViewPr>
  <p:notesViewPr>
    <p:cSldViewPr snapToGrid="0">
      <p:cViewPr varScale="1">
        <p:scale>
          <a:sx n="62" d="100"/>
          <a:sy n="62" d="100"/>
        </p:scale>
        <p:origin x="179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DCAFA45-E136-4792-AB31-75AFEAF375DE}"/>
    <pc:docChg chg="undo custSel addSld modSld modHandout">
      <pc:chgData name="Stan Cox" userId="9376f276357bfffd" providerId="LiveId" clId="{DDCAFA45-E136-4792-AB31-75AFEAF375DE}" dt="2024-03-03T06:46:22.118" v="2567" actId="20577"/>
      <pc:docMkLst>
        <pc:docMk/>
      </pc:docMkLst>
      <pc:sldChg chg="modTransition modNotesTx">
        <pc:chgData name="Stan Cox" userId="9376f276357bfffd" providerId="LiveId" clId="{DDCAFA45-E136-4792-AB31-75AFEAF375DE}" dt="2024-03-03T06:43:10.849" v="2430"/>
        <pc:sldMkLst>
          <pc:docMk/>
          <pc:sldMk cId="1980935660" sldId="256"/>
        </pc:sldMkLst>
      </pc:sldChg>
      <pc:sldChg chg="modSp mod modTransition modAnim modNotesTx">
        <pc:chgData name="Stan Cox" userId="9376f276357bfffd" providerId="LiveId" clId="{DDCAFA45-E136-4792-AB31-75AFEAF375DE}" dt="2024-03-03T06:43:10.849" v="2430"/>
        <pc:sldMkLst>
          <pc:docMk/>
          <pc:sldMk cId="4018521869" sldId="257"/>
        </pc:sldMkLst>
        <pc:spChg chg="mod">
          <ac:chgData name="Stan Cox" userId="9376f276357bfffd" providerId="LiveId" clId="{DDCAFA45-E136-4792-AB31-75AFEAF375DE}" dt="2024-03-03T05:19:48.025" v="206" actId="1076"/>
          <ac:spMkLst>
            <pc:docMk/>
            <pc:sldMk cId="4018521869" sldId="257"/>
            <ac:spMk id="2" creationId="{10B8AAD0-DBF3-5A5B-AF80-3622E3992F6B}"/>
          </ac:spMkLst>
        </pc:spChg>
        <pc:spChg chg="mod">
          <ac:chgData name="Stan Cox" userId="9376f276357bfffd" providerId="LiveId" clId="{DDCAFA45-E136-4792-AB31-75AFEAF375DE}" dt="2024-03-03T06:30:15.798" v="1665" actId="20577"/>
          <ac:spMkLst>
            <pc:docMk/>
            <pc:sldMk cId="4018521869" sldId="257"/>
            <ac:spMk id="3" creationId="{E568838A-C633-CF14-7B77-05B778C8F910}"/>
          </ac:spMkLst>
        </pc:spChg>
      </pc:sldChg>
      <pc:sldChg chg="modSp add mod modTransition modNotesTx">
        <pc:chgData name="Stan Cox" userId="9376f276357bfffd" providerId="LiveId" clId="{DDCAFA45-E136-4792-AB31-75AFEAF375DE}" dt="2024-03-03T06:43:10.849" v="2430"/>
        <pc:sldMkLst>
          <pc:docMk/>
          <pc:sldMk cId="2269760561" sldId="258"/>
        </pc:sldMkLst>
        <pc:spChg chg="mod">
          <ac:chgData name="Stan Cox" userId="9376f276357bfffd" providerId="LiveId" clId="{DDCAFA45-E136-4792-AB31-75AFEAF375DE}" dt="2024-03-03T06:36:51.076" v="1877" actId="20577"/>
          <ac:spMkLst>
            <pc:docMk/>
            <pc:sldMk cId="2269760561" sldId="258"/>
            <ac:spMk id="3" creationId="{D84CBF71-2E5F-9954-4C07-D9A53275BD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2F650-D64E-94B2-F7F1-DA1F6D4D4CEE}"/>
              </a:ext>
            </a:extLst>
          </p:cNvPr>
          <p:cNvSpPr>
            <a:spLocks noGrp="1"/>
          </p:cNvSpPr>
          <p:nvPr>
            <p:ph type="hdr" sz="quarter"/>
          </p:nvPr>
        </p:nvSpPr>
        <p:spPr>
          <a:xfrm>
            <a:off x="0" y="0"/>
            <a:ext cx="3694670" cy="889686"/>
          </a:xfrm>
          <a:prstGeom prst="rect">
            <a:avLst/>
          </a:prstGeom>
        </p:spPr>
        <p:txBody>
          <a:bodyPr vert="horz" lIns="91440" tIns="45720" rIns="91440" bIns="45720" rtlCol="0"/>
          <a:lstStyle>
            <a:lvl1pPr algn="l">
              <a:defRPr sz="1200"/>
            </a:lvl1pPr>
          </a:lstStyle>
          <a:p>
            <a:r>
              <a:rPr lang="en-US" sz="2800" dirty="0">
                <a:latin typeface="Colored Crayons" panose="02000500000000000000" pitchFamily="2" charset="0"/>
              </a:rPr>
              <a:t>Traditions</a:t>
            </a:r>
          </a:p>
          <a:p>
            <a:r>
              <a:rPr lang="en-US" dirty="0"/>
              <a:t>Mark 7: 5-13</a:t>
            </a:r>
          </a:p>
        </p:txBody>
      </p:sp>
      <p:sp>
        <p:nvSpPr>
          <p:cNvPr id="3" name="Date Placeholder 2">
            <a:extLst>
              <a:ext uri="{FF2B5EF4-FFF2-40B4-BE49-F238E27FC236}">
                <a16:creationId xmlns:a16="http://schemas.microsoft.com/office/drawing/2014/main" id="{381155B3-AEB9-7434-8FD3-44BBEFB102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3, 2024 @ 11am</a:t>
            </a:r>
          </a:p>
        </p:txBody>
      </p:sp>
      <p:sp>
        <p:nvSpPr>
          <p:cNvPr id="4" name="Footer Placeholder 3">
            <a:extLst>
              <a:ext uri="{FF2B5EF4-FFF2-40B4-BE49-F238E27FC236}">
                <a16:creationId xmlns:a16="http://schemas.microsoft.com/office/drawing/2014/main" id="{0B4FFCF5-C5CD-E706-357A-3834E5B3BC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2B2C4BA-09CF-70CB-6A7B-DDD63C670F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41C502C-149E-4E4E-81B0-A6BC9E82ACB8}" type="slidenum">
              <a:rPr lang="en-US" smtClean="0"/>
              <a:t>‹#›</a:t>
            </a:fld>
            <a:endParaRPr lang="en-US" dirty="0"/>
          </a:p>
        </p:txBody>
      </p:sp>
    </p:spTree>
    <p:extLst>
      <p:ext uri="{BB962C8B-B14F-4D97-AF65-F5344CB8AC3E}">
        <p14:creationId xmlns:p14="http://schemas.microsoft.com/office/powerpoint/2010/main" val="209425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DE8B5-B8DB-4194-B93B-DD8677E243E5}" type="datetimeFigureOut">
              <a:rPr lang="en-US" smtClean="0"/>
              <a:t>3/2/2024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DDA8E-2082-43E5-B6A4-96ACF962CE75}" type="slidenum">
              <a:rPr lang="en-US" smtClean="0"/>
              <a:t>‹#›</a:t>
            </a:fld>
            <a:endParaRPr lang="en-US"/>
          </a:p>
        </p:txBody>
      </p:sp>
    </p:spTree>
    <p:extLst>
      <p:ext uri="{BB962C8B-B14F-4D97-AF65-F5344CB8AC3E}">
        <p14:creationId xmlns:p14="http://schemas.microsoft.com/office/powerpoint/2010/main" val="238716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answer.com/PP_Shows/2022_03/Hold%20the%20Traditions.pps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dirty="0">
                <a:solidFill>
                  <a:srgbClr val="000000"/>
                </a:solidFill>
                <a:effectLst/>
                <a:latin typeface="+mn-lt"/>
              </a:rPr>
              <a:t>Scripture Reading:  Mark 7:5-13 READ</a:t>
            </a:r>
          </a:p>
          <a:p>
            <a:pPr marL="285750" indent="-285750" algn="l">
              <a:buFont typeface="Arial" panose="020B0604020202020204" pitchFamily="34" charset="0"/>
              <a:buChar char="•"/>
            </a:pPr>
            <a:r>
              <a:rPr lang="en-US" sz="1200" b="1" i="0" dirty="0">
                <a:solidFill>
                  <a:srgbClr val="000000"/>
                </a:solidFill>
                <a:effectLst/>
                <a:latin typeface="+mn-lt"/>
              </a:rPr>
              <a:t>Traditions provide a sense of stability and security.</a:t>
            </a:r>
          </a:p>
          <a:p>
            <a:pPr marL="742950" lvl="1" indent="-285750" algn="l">
              <a:buFont typeface="Arial" panose="020B0604020202020204" pitchFamily="34" charset="0"/>
              <a:buChar char="•"/>
            </a:pPr>
            <a:r>
              <a:rPr lang="en-US" sz="1200" b="0" i="0" dirty="0">
                <a:solidFill>
                  <a:srgbClr val="000000"/>
                </a:solidFill>
                <a:effectLst/>
                <a:latin typeface="+mn-lt"/>
              </a:rPr>
              <a:t>Tradition: “A handing down or on” (Vine).</a:t>
            </a:r>
          </a:p>
          <a:p>
            <a:pPr marL="285750" indent="-285750" algn="l">
              <a:buFont typeface="Arial" panose="020B0604020202020204" pitchFamily="34" charset="0"/>
              <a:buChar char="•"/>
            </a:pPr>
            <a:r>
              <a:rPr lang="en-US" sz="1200" b="1" i="0" dirty="0">
                <a:solidFill>
                  <a:srgbClr val="000000"/>
                </a:solidFill>
                <a:effectLst/>
                <a:latin typeface="+mn-lt"/>
              </a:rPr>
              <a:t>Two sources of religious traditions: God or Man</a:t>
            </a:r>
            <a:r>
              <a:rPr lang="en-US" sz="1200" b="0" i="0" dirty="0">
                <a:solidFill>
                  <a:srgbClr val="000000"/>
                </a:solidFill>
                <a:effectLst/>
                <a:latin typeface="+mn-lt"/>
              </a:rPr>
              <a:t> </a:t>
            </a:r>
          </a:p>
          <a:p>
            <a:pPr marL="0" indent="0" algn="l">
              <a:buFont typeface="Arial" panose="020B0604020202020204" pitchFamily="34" charset="0"/>
              <a:buNone/>
            </a:pPr>
            <a:r>
              <a:rPr lang="en-US" sz="1200" b="1" i="0" dirty="0">
                <a:solidFill>
                  <a:srgbClr val="000000"/>
                </a:solidFill>
                <a:effectLst/>
                <a:latin typeface="+mn-lt"/>
              </a:rPr>
              <a:t>(</a:t>
            </a:r>
            <a:r>
              <a:rPr lang="en-US" sz="1200" b="1" dirty="0">
                <a:latin typeface="+mn-lt"/>
              </a:rPr>
              <a:t>Matthew 21:23-25), </a:t>
            </a:r>
            <a:r>
              <a:rPr lang="en-US" sz="1200" i="1" dirty="0">
                <a:latin typeface="+mn-lt"/>
              </a:rPr>
              <a:t>“Now when He came into the temple, the chief priests and the elders of the people confronted Him as He was teaching, and said, “By what authority are You doing these things? And who gave You this authority?”</a:t>
            </a:r>
            <a:br>
              <a:rPr lang="en-US" sz="1200" i="1" dirty="0">
                <a:latin typeface="+mn-lt"/>
              </a:rPr>
            </a:br>
            <a:r>
              <a:rPr lang="en-US" sz="1200" i="1" baseline="30000" dirty="0">
                <a:latin typeface="+mn-lt"/>
              </a:rPr>
              <a:t>24</a:t>
            </a:r>
            <a:r>
              <a:rPr lang="en-US" sz="1200" i="1" dirty="0">
                <a:latin typeface="+mn-lt"/>
              </a:rPr>
              <a:t> But Jesus answered and said to them, “I also will ask you one thing, which if you tell Me, I likewise will tell you by what authority I do these things: </a:t>
            </a:r>
            <a:r>
              <a:rPr lang="en-US" sz="1200" i="1" baseline="30000" dirty="0">
                <a:latin typeface="+mn-lt"/>
              </a:rPr>
              <a:t>25</a:t>
            </a:r>
            <a:r>
              <a:rPr lang="en-US" sz="1200" i="1" dirty="0">
                <a:latin typeface="+mn-lt"/>
              </a:rPr>
              <a:t> The baptism of John—where was it from? From heaven or from men?”</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0" i="0" dirty="0">
                <a:solidFill>
                  <a:srgbClr val="000000"/>
                </a:solidFill>
                <a:effectLst/>
                <a:latin typeface="+mn-lt"/>
              </a:rPr>
              <a:t>Man made traditions can be falsely appealing and destructive</a:t>
            </a:r>
          </a:p>
          <a:p>
            <a:pPr marL="0" indent="0" algn="l">
              <a:buFont typeface="Arial" panose="020B0604020202020204" pitchFamily="34" charset="0"/>
              <a:buNone/>
            </a:pPr>
            <a:r>
              <a:rPr lang="en-US" sz="1200" b="1" i="0" dirty="0">
                <a:solidFill>
                  <a:srgbClr val="000000"/>
                </a:solidFill>
                <a:effectLst/>
                <a:latin typeface="+mn-lt"/>
              </a:rPr>
              <a:t>(</a:t>
            </a:r>
            <a:r>
              <a:rPr lang="en-US" sz="1200" b="1" dirty="0">
                <a:latin typeface="+mn-lt"/>
              </a:rPr>
              <a:t>Colossians 2:8) </a:t>
            </a:r>
            <a:r>
              <a:rPr lang="en-US" sz="1200" b="0" i="1" dirty="0">
                <a:latin typeface="+mn-lt"/>
              </a:rPr>
              <a:t>“Beware lest anyone cheat you through philosophy and empty deceit, according to the tradition of men, according to the basic principles of the world, and not according to Christ.”</a:t>
            </a:r>
            <a:endParaRPr lang="en-US" sz="1200" b="0" i="1" dirty="0">
              <a:solidFill>
                <a:srgbClr val="000000"/>
              </a:solidFill>
              <a:effectLst/>
              <a:latin typeface="+mn-lt"/>
            </a:endParaRPr>
          </a:p>
          <a:p>
            <a:pPr marL="0" indent="0" algn="l">
              <a:buFont typeface="Arial" panose="020B0604020202020204" pitchFamily="34" charset="0"/>
              <a:buNone/>
            </a:pPr>
            <a:r>
              <a:rPr lang="en-US" sz="1200" b="1" dirty="0">
                <a:latin typeface="+mn-lt"/>
              </a:rPr>
              <a:t>(Colossians 2:20-23), </a:t>
            </a:r>
            <a:r>
              <a:rPr lang="en-US" sz="1200" b="0" i="1" dirty="0">
                <a:latin typeface="+mn-lt"/>
              </a:rPr>
              <a:t>“Therefore, if you died with Christ from the basic principles of the world, why, as though living in the world, do you subject yourselves to regulations— </a:t>
            </a:r>
            <a:r>
              <a:rPr lang="en-US" sz="1200" b="0" i="1" baseline="30000" dirty="0">
                <a:latin typeface="+mn-lt"/>
              </a:rPr>
              <a:t>21</a:t>
            </a:r>
            <a:r>
              <a:rPr lang="en-US" sz="1200" b="0" i="1" dirty="0">
                <a:latin typeface="+mn-lt"/>
              </a:rPr>
              <a:t> “Do not touch, do not taste, do not handle,” </a:t>
            </a:r>
            <a:r>
              <a:rPr lang="en-US" sz="1200" b="0" i="1" baseline="30000" dirty="0">
                <a:latin typeface="+mn-lt"/>
              </a:rPr>
              <a:t>22</a:t>
            </a:r>
            <a:r>
              <a:rPr lang="en-US" sz="1200" b="0" i="1" dirty="0">
                <a:latin typeface="+mn-lt"/>
              </a:rPr>
              <a:t> which all concern things which perish with the using—according to the commandments and doctrines of men? </a:t>
            </a:r>
            <a:r>
              <a:rPr lang="en-US" sz="1200" b="0" i="1" baseline="30000" dirty="0">
                <a:latin typeface="+mn-lt"/>
              </a:rPr>
              <a:t>23</a:t>
            </a:r>
            <a:r>
              <a:rPr lang="en-US" sz="1200" b="0" i="1" dirty="0">
                <a:latin typeface="+mn-lt"/>
              </a:rPr>
              <a:t> These things indeed have an appearance of wisdom in self-imposed religion, false humility, and neglect of the body, but are of no value against the indulgence of the flesh.”</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0" i="0" dirty="0">
                <a:solidFill>
                  <a:srgbClr val="000000"/>
                </a:solidFill>
                <a:effectLst/>
                <a:latin typeface="+mn-lt"/>
              </a:rPr>
              <a:t>Traditions from God should be cherished and kept!</a:t>
            </a:r>
          </a:p>
          <a:p>
            <a:pPr marL="0" indent="0" algn="l">
              <a:buFont typeface="Arial" panose="020B0604020202020204" pitchFamily="34" charset="0"/>
              <a:buNone/>
            </a:pPr>
            <a:r>
              <a:rPr lang="en-US" sz="1200" b="1" dirty="0">
                <a:latin typeface="+mn-lt"/>
              </a:rPr>
              <a:t>(1 Corinthians 11:2), </a:t>
            </a:r>
            <a:r>
              <a:rPr lang="en-US" sz="1200" i="1" dirty="0">
                <a:latin typeface="+mn-lt"/>
              </a:rPr>
              <a:t>“Now I praise you, brethren, that you remember me in all things and keep the traditions just as I delivered them to you.”</a:t>
            </a:r>
            <a:endParaRPr lang="en-US" sz="1200" b="0" i="1" dirty="0">
              <a:solidFill>
                <a:srgbClr val="000000"/>
              </a:solidFill>
              <a:effectLst/>
              <a:latin typeface="+mn-lt"/>
            </a:endParaRPr>
          </a:p>
          <a:p>
            <a:pPr marL="742950" lvl="1" indent="-285750" algn="l">
              <a:buFont typeface="Arial" panose="020B0604020202020204" pitchFamily="34" charset="0"/>
              <a:buChar char="•"/>
            </a:pPr>
            <a:r>
              <a:rPr lang="en-US" sz="1200" b="0" i="0" dirty="0">
                <a:solidFill>
                  <a:srgbClr val="000000"/>
                </a:solidFill>
                <a:effectLst/>
                <a:latin typeface="+mn-lt"/>
              </a:rPr>
              <a:t>We have to tell the difference, </a:t>
            </a:r>
          </a:p>
          <a:p>
            <a:pPr marL="0" indent="0" algn="l">
              <a:buFont typeface="Arial" panose="020B0604020202020204" pitchFamily="34" charset="0"/>
              <a:buNone/>
            </a:pPr>
            <a:r>
              <a:rPr lang="en-US" sz="1200" b="1" i="0" dirty="0">
                <a:solidFill>
                  <a:srgbClr val="000000"/>
                </a:solidFill>
                <a:effectLst/>
                <a:latin typeface="+mn-lt"/>
              </a:rPr>
              <a:t>(</a:t>
            </a:r>
            <a:r>
              <a:rPr lang="en-US" sz="1200" b="1" dirty="0">
                <a:latin typeface="+mn-lt"/>
              </a:rPr>
              <a:t>Philippians 1:9-11), </a:t>
            </a:r>
            <a:r>
              <a:rPr lang="en-US" sz="1200" i="1" dirty="0">
                <a:latin typeface="+mn-lt"/>
              </a:rPr>
              <a:t>“And this I pray, that your love may abound still more and more in knowledge and all discernment, </a:t>
            </a:r>
            <a:r>
              <a:rPr lang="en-US" sz="1200" i="1" baseline="30000" dirty="0">
                <a:latin typeface="+mn-lt"/>
              </a:rPr>
              <a:t>10</a:t>
            </a:r>
            <a:r>
              <a:rPr lang="en-US" sz="1200" i="1" dirty="0">
                <a:latin typeface="+mn-lt"/>
              </a:rPr>
              <a:t> that you may approve the things that are excellent, that you may be sincere and without offense till the day of Christ, </a:t>
            </a:r>
            <a:r>
              <a:rPr lang="en-US" sz="1200" i="1" baseline="30000" dirty="0">
                <a:latin typeface="+mn-lt"/>
              </a:rPr>
              <a:t>11</a:t>
            </a:r>
            <a:r>
              <a:rPr lang="en-US" sz="1200" i="1" dirty="0">
                <a:latin typeface="+mn-lt"/>
              </a:rPr>
              <a:t> being filled with the fruits of righteousness which are by Jesus Christ, to the glory and praise of God.”</a:t>
            </a:r>
          </a:p>
          <a:p>
            <a:pPr marL="171450" indent="-171450" algn="l">
              <a:buFont typeface="Arial" panose="020B0604020202020204" pitchFamily="34" charset="0"/>
              <a:buChar char="•"/>
            </a:pPr>
            <a:r>
              <a:rPr lang="en-US" sz="1200" b="1" i="0" dirty="0">
                <a:solidFill>
                  <a:srgbClr val="000000"/>
                </a:solidFill>
                <a:effectLst/>
                <a:latin typeface="+mn-lt"/>
              </a:rPr>
              <a:t>Let’s examine these traditions a bit more closely…</a:t>
            </a:r>
          </a:p>
          <a:p>
            <a:pPr algn="l"/>
            <a:endParaRPr lang="en-US" sz="1200" b="1"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u="sng" dirty="0">
                <a:solidFill>
                  <a:schemeClr val="tx1"/>
                </a:solidFill>
                <a:effectLst/>
                <a:latin typeface="+mn-lt"/>
                <a:hlinkClick r:id="rId3">
                  <a:extLst>
                    <a:ext uri="{A12FA001-AC4F-418D-AE19-62706E023703}">
                      <ahyp:hlinkClr xmlns:ahyp="http://schemas.microsoft.com/office/drawing/2018/hyperlinkcolor" val="tx"/>
                    </a:ext>
                  </a:extLst>
                </a:hlinkClick>
              </a:rPr>
              <a:t>Hold the Traditions</a:t>
            </a:r>
            <a:br>
              <a:rPr lang="en-US" sz="1200" b="0" i="0" dirty="0">
                <a:solidFill>
                  <a:srgbClr val="000000"/>
                </a:solidFill>
                <a:effectLst/>
                <a:latin typeface="+mn-lt"/>
              </a:rPr>
            </a:br>
            <a:r>
              <a:rPr lang="en-US" sz="1200" b="0" i="0" dirty="0">
                <a:solidFill>
                  <a:srgbClr val="000000"/>
                </a:solidFill>
                <a:effectLst/>
                <a:latin typeface="+mn-lt"/>
              </a:rPr>
              <a:t>Joe R. Price</a:t>
            </a:r>
          </a:p>
          <a:p>
            <a:pPr algn="l"/>
            <a:endParaRPr lang="en-US" sz="12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634DDA8E-2082-43E5-B6A4-96ACF962CE75}" type="slidenum">
              <a:rPr lang="en-US" smtClean="0"/>
              <a:t>1</a:t>
            </a:fld>
            <a:endParaRPr lang="en-US"/>
          </a:p>
        </p:txBody>
      </p:sp>
    </p:spTree>
    <p:extLst>
      <p:ext uri="{BB962C8B-B14F-4D97-AF65-F5344CB8AC3E}">
        <p14:creationId xmlns:p14="http://schemas.microsoft.com/office/powerpoint/2010/main" val="133529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i="0" dirty="0">
                <a:solidFill>
                  <a:srgbClr val="000000"/>
                </a:solidFill>
                <a:effectLst/>
                <a:latin typeface="+mn-lt"/>
              </a:rPr>
              <a:t>An Examination of Tradition</a:t>
            </a:r>
          </a:p>
          <a:p>
            <a:pPr marL="171450" indent="-171450" algn="l">
              <a:buFont typeface="Arial" panose="020B0604020202020204" pitchFamily="34" charset="0"/>
              <a:buChar char="•"/>
            </a:pPr>
            <a:r>
              <a:rPr lang="en-US" sz="1200" b="1" i="0" dirty="0">
                <a:solidFill>
                  <a:srgbClr val="000000"/>
                </a:solidFill>
                <a:effectLst/>
                <a:latin typeface="+mn-lt"/>
              </a:rPr>
              <a:t>The Religious Traditions of Men (Mark 7:13)</a:t>
            </a:r>
          </a:p>
          <a:p>
            <a:pPr algn="l"/>
            <a:r>
              <a:rPr lang="en-US" b="1" dirty="0"/>
              <a:t>(Mark 7:13</a:t>
            </a:r>
            <a:r>
              <a:rPr lang="en-US" b="1" i="1" dirty="0"/>
              <a:t>),  </a:t>
            </a:r>
            <a:r>
              <a:rPr lang="en-US" i="1" dirty="0"/>
              <a:t>”making the word of God of no effect through your tradition which you have handed down. And many such things you do.”</a:t>
            </a:r>
            <a:r>
              <a:rPr lang="en-US" sz="1200" b="0" i="1"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Often Excite Zealous Emotions (our text, Mark 7:9 READ)</a:t>
            </a:r>
          </a:p>
          <a:p>
            <a:pPr algn="l"/>
            <a:r>
              <a:rPr lang="en-US" b="1" dirty="0"/>
              <a:t>(Galatians 1:14), [True with Saul of Tarsus] </a:t>
            </a:r>
            <a:r>
              <a:rPr lang="en-US" i="1" dirty="0"/>
              <a:t>“And I advanced in Judaism beyond many of my contemporaries in my own nation, being more exceedingly zealous for the traditions of my fathers.”</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Are Easily Regarded as Equal to God’s Word, (our text, Mark 7:3-5 READ)</a:t>
            </a:r>
          </a:p>
          <a:p>
            <a:pPr marL="0" lvl="0" indent="0" algn="l">
              <a:buFont typeface="Arial" panose="020B0604020202020204" pitchFamily="34" charset="0"/>
              <a:buNone/>
            </a:pPr>
            <a:r>
              <a:rPr lang="en-US" b="1" dirty="0"/>
              <a:t>(Galatians 1:6-8),</a:t>
            </a:r>
            <a:r>
              <a:rPr lang="en-US" b="1" i="1" dirty="0"/>
              <a:t> </a:t>
            </a:r>
            <a:r>
              <a:rPr lang="en-US" i="1" dirty="0"/>
              <a:t>“I marvel that you are turning away so soon from Him who called you in the grace of Christ, to a different gospel, </a:t>
            </a:r>
            <a:r>
              <a:rPr lang="en-US" i="1" baseline="30000" dirty="0"/>
              <a:t>7</a:t>
            </a:r>
            <a:r>
              <a:rPr lang="en-US" i="1" dirty="0"/>
              <a:t> which is not another; but there are some who trouble you and want to pervert the gospel of Christ. </a:t>
            </a:r>
            <a:r>
              <a:rPr lang="en-US" i="1" baseline="30000" dirty="0"/>
              <a:t>8</a:t>
            </a:r>
            <a:r>
              <a:rPr lang="en-US" i="1" dirty="0"/>
              <a:t> But even if we, or an angel from heaven, preach any other gospel to you than what we have preached to you, let him be accursed.”</a:t>
            </a:r>
          </a:p>
          <a:p>
            <a:pPr marL="628650" lvl="1" indent="-171450" algn="l">
              <a:buFont typeface="Arial" panose="020B0604020202020204" pitchFamily="34" charset="0"/>
              <a:buChar char="•"/>
            </a:pPr>
            <a:r>
              <a:rPr lang="en-US" sz="1200" b="0" i="0" dirty="0">
                <a:solidFill>
                  <a:srgbClr val="000000"/>
                </a:solidFill>
                <a:effectLst/>
                <a:latin typeface="+mn-lt"/>
              </a:rPr>
              <a:t>Invalidate God’s Word - CORBAN, (our text, Mark 7:10-13 READ)</a:t>
            </a:r>
          </a:p>
          <a:p>
            <a:pPr marL="628650" lvl="1" indent="-171450" algn="l">
              <a:buFont typeface="Arial" panose="020B0604020202020204" pitchFamily="34" charset="0"/>
              <a:buChar char="•"/>
            </a:pPr>
            <a:r>
              <a:rPr lang="en-US" sz="1200" b="0" i="0" dirty="0">
                <a:solidFill>
                  <a:srgbClr val="000000"/>
                </a:solidFill>
                <a:effectLst/>
                <a:latin typeface="+mn-lt"/>
              </a:rPr>
              <a:t>Spoil One’s Faith in Christ</a:t>
            </a:r>
          </a:p>
          <a:p>
            <a:pPr marL="0" lvl="0" indent="0" algn="l">
              <a:buFont typeface="Arial" panose="020B0604020202020204" pitchFamily="34" charset="0"/>
              <a:buNone/>
            </a:pPr>
            <a:r>
              <a:rPr lang="en-US" b="1" dirty="0"/>
              <a:t>(Colossians 2:8), </a:t>
            </a:r>
            <a:r>
              <a:rPr lang="en-US" i="1" dirty="0"/>
              <a:t>“Beware lest anyone cheat you through philosophy and empty deceit, according to the tradition of men, according to the basic principles of the world, and not according to Christ.”</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[CLICK] Apostolic Traditions</a:t>
            </a:r>
          </a:p>
          <a:p>
            <a:pPr marL="0" indent="0" algn="l">
              <a:buFont typeface="Arial" panose="020B0604020202020204" pitchFamily="34" charset="0"/>
              <a:buNone/>
            </a:pPr>
            <a:r>
              <a:rPr lang="en-US" sz="1200" b="1" i="0" dirty="0">
                <a:solidFill>
                  <a:srgbClr val="000000"/>
                </a:solidFill>
                <a:effectLst/>
                <a:latin typeface="+mn-lt"/>
              </a:rPr>
              <a:t>(Acts 2:42), </a:t>
            </a:r>
            <a:r>
              <a:rPr lang="en-US" sz="1200" b="1" i="1" dirty="0">
                <a:solidFill>
                  <a:srgbClr val="000000"/>
                </a:solidFill>
                <a:effectLst/>
                <a:latin typeface="+mn-lt"/>
              </a:rPr>
              <a:t>“</a:t>
            </a:r>
            <a:r>
              <a:rPr lang="en-US" i="1" dirty="0"/>
              <a:t>And they continued steadfastly in the apostles’ doctrine</a:t>
            </a:r>
            <a:r>
              <a:rPr lang="en-US" dirty="0"/>
              <a:t> </a:t>
            </a:r>
            <a:r>
              <a:rPr lang="en-US" b="1" dirty="0"/>
              <a:t>[teaching/instructions</a:t>
            </a:r>
            <a:r>
              <a:rPr lang="en-US" b="1" i="1" u="none" dirty="0"/>
              <a:t>] </a:t>
            </a:r>
            <a:r>
              <a:rPr lang="en-US" i="1" u="none" dirty="0"/>
              <a:t>and fellowship, in the breaking of bread, and in prayers.”</a:t>
            </a:r>
          </a:p>
          <a:p>
            <a:pPr marL="628650" lvl="1" indent="-171450" algn="l">
              <a:buFont typeface="Arial" panose="020B0604020202020204" pitchFamily="34" charset="0"/>
              <a:buChar char="•"/>
            </a:pPr>
            <a:r>
              <a:rPr lang="en-US" sz="1200" b="0" i="0" dirty="0">
                <a:solidFill>
                  <a:srgbClr val="000000"/>
                </a:solidFill>
                <a:effectLst/>
                <a:latin typeface="+mn-lt"/>
              </a:rPr>
              <a:t>The Apostles’ Doctrine: Word of God</a:t>
            </a:r>
          </a:p>
          <a:p>
            <a:pPr marL="0" lvl="0" indent="0" algn="l">
              <a:buFont typeface="Arial" panose="020B0604020202020204" pitchFamily="34" charset="0"/>
              <a:buNone/>
            </a:pPr>
            <a:r>
              <a:rPr lang="en-US" sz="1200" b="1" i="0" dirty="0">
                <a:solidFill>
                  <a:srgbClr val="000000"/>
                </a:solidFill>
                <a:effectLst/>
                <a:latin typeface="+mn-lt"/>
              </a:rPr>
              <a:t>(2 </a:t>
            </a:r>
            <a:r>
              <a:rPr lang="en-US" b="1" dirty="0"/>
              <a:t>Thessalonians 2:15), </a:t>
            </a:r>
            <a:r>
              <a:rPr lang="en-US" i="1" dirty="0"/>
              <a:t>“Therefore, brethren, stand fast and hold the traditions which you were taught, whether by word or our epistle.”</a:t>
            </a:r>
          </a:p>
          <a:p>
            <a:pPr marL="0" lvl="0" indent="0" algn="l">
              <a:buFont typeface="Arial" panose="020B0604020202020204" pitchFamily="34" charset="0"/>
              <a:buNone/>
            </a:pPr>
            <a:r>
              <a:rPr lang="en-US" b="1" dirty="0"/>
              <a:t>(1 Thessalonians 2:13), </a:t>
            </a:r>
            <a:r>
              <a:rPr lang="en-US" i="1" dirty="0"/>
              <a:t>“For this reason we also thank God without ceasing, </a:t>
            </a:r>
            <a:r>
              <a:rPr lang="en-US" i="1" u="sng" dirty="0"/>
              <a:t>because when you received the word of God which you heard from us, you welcomed it not as the word of men, but as it is in truth, the word of God</a:t>
            </a:r>
            <a:r>
              <a:rPr lang="en-US" i="1" dirty="0"/>
              <a:t>, which also effectively works in you who believe.”</a:t>
            </a:r>
          </a:p>
          <a:p>
            <a:pPr marL="628650" lvl="1" indent="-171450" algn="l">
              <a:buFont typeface="Arial" panose="020B0604020202020204" pitchFamily="34" charset="0"/>
              <a:buChar char="•"/>
            </a:pPr>
            <a:r>
              <a:rPr lang="en-US" sz="1200" b="0" i="0" dirty="0">
                <a:solidFill>
                  <a:srgbClr val="000000"/>
                </a:solidFill>
                <a:effectLst/>
                <a:latin typeface="+mn-lt"/>
              </a:rPr>
              <a:t>How Were Apostolic Traditions Delivered? </a:t>
            </a:r>
          </a:p>
          <a:p>
            <a:pPr marL="0" lvl="0" indent="0" algn="l">
              <a:buFont typeface="Arial" panose="020B0604020202020204" pitchFamily="34" charset="0"/>
              <a:buNone/>
            </a:pPr>
            <a:r>
              <a:rPr lang="en-US" sz="1200" b="1" i="0" dirty="0">
                <a:solidFill>
                  <a:srgbClr val="000000"/>
                </a:solidFill>
                <a:effectLst/>
                <a:latin typeface="+mn-lt"/>
              </a:rPr>
              <a:t>(</a:t>
            </a:r>
            <a:r>
              <a:rPr lang="en-US" b="1" dirty="0"/>
              <a:t>Galatians 1:11-12), </a:t>
            </a:r>
            <a:r>
              <a:rPr lang="en-US" i="1" dirty="0"/>
              <a:t>“But I make known to you, brethren, that the gospel which was preached by me is not according to man. </a:t>
            </a:r>
            <a:r>
              <a:rPr lang="en-US" i="1" baseline="30000" dirty="0"/>
              <a:t>12</a:t>
            </a:r>
            <a:r>
              <a:rPr lang="en-US" i="1" dirty="0"/>
              <a:t> For I neither received it from man, nor was I taught it, but it came through the revelation of Jesus Christ.”</a:t>
            </a:r>
          </a:p>
          <a:p>
            <a:pPr marL="628650" lvl="1" indent="-171450" algn="l">
              <a:buFont typeface="Arial" panose="020B0604020202020204" pitchFamily="34" charset="0"/>
              <a:buChar char="•"/>
            </a:pPr>
            <a:r>
              <a:rPr lang="en-US" sz="1200" b="0" i="0" dirty="0">
                <a:solidFill>
                  <a:srgbClr val="000000"/>
                </a:solidFill>
                <a:effectLst/>
                <a:latin typeface="+mn-lt"/>
              </a:rPr>
              <a:t>What is Our Responsibility Toward the Apostolic Traditions? </a:t>
            </a:r>
          </a:p>
          <a:p>
            <a:pPr marL="0" lvl="0" indent="0" algn="l">
              <a:buFont typeface="Arial" panose="020B0604020202020204" pitchFamily="34" charset="0"/>
              <a:buNone/>
            </a:pPr>
            <a:r>
              <a:rPr lang="en-US" sz="1200" b="1" i="0" dirty="0">
                <a:solidFill>
                  <a:srgbClr val="000000"/>
                </a:solidFill>
                <a:effectLst/>
                <a:latin typeface="+mn-lt"/>
              </a:rPr>
              <a:t>AGAIN, (2 Thessalonians 2:15), </a:t>
            </a:r>
            <a:r>
              <a:rPr lang="en-US" sz="1200" b="0" i="1" dirty="0">
                <a:solidFill>
                  <a:srgbClr val="000000"/>
                </a:solidFill>
                <a:effectLst/>
                <a:latin typeface="+mn-lt"/>
              </a:rPr>
              <a:t>“Therefore, brethren, stand fast and hold the traditions which you were taught, whether by word or our epistle.”</a:t>
            </a:r>
          </a:p>
          <a:p>
            <a:pPr marL="171450" lvl="0" indent="-171450" algn="l">
              <a:buFont typeface="Arial" panose="020B0604020202020204" pitchFamily="34" charset="0"/>
              <a:buChar char="•"/>
            </a:pPr>
            <a:r>
              <a:rPr lang="en-US" sz="1200" b="1" i="0" dirty="0">
                <a:solidFill>
                  <a:srgbClr val="000000"/>
                </a:solidFill>
                <a:effectLst/>
                <a:latin typeface="+mn-lt"/>
              </a:rPr>
              <a:t>[CLICK] We must not establish traditions that violate scripture</a:t>
            </a:r>
          </a:p>
          <a:p>
            <a:pPr marL="628650" lvl="1" indent="-171450" algn="l">
              <a:buFont typeface="Arial" panose="020B0604020202020204" pitchFamily="34" charset="0"/>
              <a:buChar char="•"/>
            </a:pPr>
            <a:r>
              <a:rPr lang="en-US" sz="1200" b="0" i="0" dirty="0">
                <a:solidFill>
                  <a:srgbClr val="000000"/>
                </a:solidFill>
                <a:effectLst/>
                <a:latin typeface="+mn-lt"/>
              </a:rPr>
              <a:t>Avoid by Being People of the Book, </a:t>
            </a:r>
          </a:p>
          <a:p>
            <a:pPr marL="0" lvl="0" indent="0" algn="l">
              <a:buFont typeface="Arial" panose="020B0604020202020204" pitchFamily="34" charset="0"/>
              <a:buNone/>
            </a:pPr>
            <a:r>
              <a:rPr lang="en-US" sz="1200" b="1" i="0" dirty="0">
                <a:solidFill>
                  <a:srgbClr val="000000"/>
                </a:solidFill>
                <a:effectLst/>
                <a:latin typeface="+mn-lt"/>
              </a:rPr>
              <a:t>(Hosea 4:6), </a:t>
            </a:r>
            <a:r>
              <a:rPr lang="en-US" sz="1200" b="0" i="1" dirty="0">
                <a:solidFill>
                  <a:srgbClr val="000000"/>
                </a:solidFill>
                <a:effectLst/>
                <a:latin typeface="+mn-lt"/>
              </a:rPr>
              <a:t>“</a:t>
            </a:r>
            <a:r>
              <a:rPr lang="en-US" i="1" dirty="0"/>
              <a:t>My people are destroyed for lack of knowledge. Because you have rejected knowledge, I also will reject you from being priest for Me; Because you have forgotten the law of your God, I also will forget your children.</a:t>
            </a:r>
            <a:r>
              <a:rPr lang="en-US" sz="1200" b="0" i="1" dirty="0">
                <a:solidFill>
                  <a:srgbClr val="000000"/>
                </a:solidFill>
                <a:effectLst/>
                <a:latin typeface="+mn-lt"/>
              </a:rPr>
              <a:t>”</a:t>
            </a:r>
          </a:p>
          <a:p>
            <a:pPr marL="0" lvl="0" indent="0" algn="l">
              <a:buFont typeface="Arial" panose="020B0604020202020204" pitchFamily="34" charset="0"/>
              <a:buNone/>
            </a:pPr>
            <a:r>
              <a:rPr lang="en-US" sz="1200" b="1" i="0" dirty="0">
                <a:solidFill>
                  <a:srgbClr val="000000"/>
                </a:solidFill>
                <a:effectLst/>
                <a:latin typeface="+mn-lt"/>
              </a:rPr>
              <a:t>(</a:t>
            </a:r>
            <a:r>
              <a:rPr lang="en-US" b="1" dirty="0"/>
              <a:t>2 Timothy 2:15), </a:t>
            </a:r>
            <a:r>
              <a:rPr lang="en-US" i="1" dirty="0"/>
              <a:t>“Be diligent to present yourself approved to God, </a:t>
            </a:r>
            <a:r>
              <a:rPr lang="en-US" i="1" u="sng" dirty="0"/>
              <a:t>a worker who does not need to be ashamed</a:t>
            </a:r>
            <a:r>
              <a:rPr lang="en-US" i="1" dirty="0"/>
              <a:t>, rightly dividing the word of truth.”</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Avoid by Not Thinking of Men More Highly than We Ought,</a:t>
            </a:r>
          </a:p>
          <a:p>
            <a:pPr marL="0" lvl="0" indent="0" algn="l">
              <a:buFont typeface="Arial" panose="020B0604020202020204" pitchFamily="34" charset="0"/>
              <a:buNone/>
            </a:pPr>
            <a:r>
              <a:rPr lang="en-US" sz="1200" b="1" i="0" dirty="0">
                <a:solidFill>
                  <a:srgbClr val="000000"/>
                </a:solidFill>
                <a:effectLst/>
                <a:latin typeface="+mn-lt"/>
              </a:rPr>
              <a:t>(</a:t>
            </a:r>
            <a:r>
              <a:rPr lang="en-US" b="1" dirty="0"/>
              <a:t>1 Corinthians 4:6), </a:t>
            </a:r>
            <a:r>
              <a:rPr lang="en-US" i="1" dirty="0"/>
              <a:t>“Now these things, brethren, I have figuratively transferred to myself and Apollos for your sakes, that you may learn in us not to think beyond what is written, that none of you may be puffed up on behalf of one against the other.”</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Avoid by Continuing to Hold Fast the Apostolic Traditions, </a:t>
            </a:r>
          </a:p>
          <a:p>
            <a:pPr marL="0" lvl="0" indent="0" algn="l">
              <a:buFont typeface="Arial" panose="020B0604020202020204" pitchFamily="34" charset="0"/>
              <a:buNone/>
            </a:pPr>
            <a:r>
              <a:rPr lang="en-US" sz="1200" b="1" i="0" dirty="0">
                <a:solidFill>
                  <a:srgbClr val="000000"/>
                </a:solidFill>
                <a:effectLst/>
                <a:latin typeface="+mn-lt"/>
              </a:rPr>
              <a:t>(</a:t>
            </a:r>
            <a:r>
              <a:rPr lang="en-US" b="1" dirty="0"/>
              <a:t>Colossians 2:6-8) [Contrast], </a:t>
            </a:r>
            <a:r>
              <a:rPr lang="en-US" i="1" dirty="0"/>
              <a:t>“As you therefore have received Christ Jesus the Lord, so walk in Him, </a:t>
            </a:r>
            <a:r>
              <a:rPr lang="en-US" i="1" baseline="30000" dirty="0"/>
              <a:t>7</a:t>
            </a:r>
            <a:r>
              <a:rPr lang="en-US" i="1" dirty="0"/>
              <a:t> rooted and built up in Him and established in the faith, as you have been taught, abounding in it with thanksgiving. </a:t>
            </a:r>
            <a:r>
              <a:rPr lang="en-US" i="1" baseline="30000" dirty="0"/>
              <a:t>8</a:t>
            </a:r>
            <a:r>
              <a:rPr lang="en-US" i="1" dirty="0"/>
              <a:t> Beware lest anyone cheat you through philosophy and empty deceit, according to the tradition of men, according to the basic principles of the world, and not according to Christ.”</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634DDA8E-2082-43E5-B6A4-96ACF962CE75}" type="slidenum">
              <a:rPr lang="en-US" smtClean="0"/>
              <a:t>2</a:t>
            </a:fld>
            <a:endParaRPr lang="en-US"/>
          </a:p>
        </p:txBody>
      </p:sp>
    </p:spTree>
    <p:extLst>
      <p:ext uri="{BB962C8B-B14F-4D97-AF65-F5344CB8AC3E}">
        <p14:creationId xmlns:p14="http://schemas.microsoft.com/office/powerpoint/2010/main" val="111845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F1B6-AA92-19D8-0B93-4BAA7890D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08BA0-65E3-4D71-4215-8E111EA2C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1FD01-8E58-251E-5D65-3276AD1C36FF}"/>
              </a:ext>
            </a:extLst>
          </p:cNvPr>
          <p:cNvSpPr>
            <a:spLocks noGrp="1"/>
          </p:cNvSpPr>
          <p:nvPr>
            <p:ph type="body" idx="1"/>
          </p:nvPr>
        </p:nvSpPr>
        <p:spPr/>
        <p:txBody>
          <a:bodyPr/>
          <a:lstStyle/>
          <a:p>
            <a:r>
              <a:rPr lang="en-US" b="1" i="0" dirty="0">
                <a:solidFill>
                  <a:schemeClr val="tx1"/>
                </a:solidFill>
                <a:effectLst/>
                <a:latin typeface="Roboto" panose="02000000000000000000" pitchFamily="2" charset="0"/>
              </a:rPr>
              <a:t>CONCLUSION:</a:t>
            </a:r>
          </a:p>
          <a:p>
            <a:pPr marL="171450" indent="-171450">
              <a:buFont typeface="Arial" panose="020B0604020202020204" pitchFamily="34" charset="0"/>
              <a:buChar char="•"/>
            </a:pPr>
            <a:r>
              <a:rPr lang="en-US" b="1" i="0" dirty="0">
                <a:solidFill>
                  <a:schemeClr val="tx1"/>
                </a:solidFill>
                <a:effectLst/>
                <a:latin typeface="Roboto" panose="02000000000000000000" pitchFamily="2" charset="0"/>
              </a:rPr>
              <a:t>The problem with man made traditions is violating God’s law</a:t>
            </a:r>
          </a:p>
          <a:p>
            <a:pPr marL="171450" indent="-171450">
              <a:buFont typeface="Arial" panose="020B0604020202020204" pitchFamily="34" charset="0"/>
              <a:buChar char="•"/>
            </a:pPr>
            <a:r>
              <a:rPr lang="en-US" b="1" i="0" dirty="0">
                <a:solidFill>
                  <a:schemeClr val="tx1"/>
                </a:solidFill>
                <a:effectLst/>
                <a:latin typeface="Roboto" panose="02000000000000000000" pitchFamily="2" charset="0"/>
              </a:rPr>
              <a:t>When we approach traditions, we must keep in mind certain caveats</a:t>
            </a:r>
          </a:p>
          <a:p>
            <a:pPr marL="628650" lvl="1" indent="-171450">
              <a:buFont typeface="Arial" panose="020B0604020202020204" pitchFamily="34" charset="0"/>
              <a:buChar char="•"/>
            </a:pPr>
            <a:r>
              <a:rPr lang="en-US" b="0" i="0" dirty="0">
                <a:solidFill>
                  <a:schemeClr val="tx1"/>
                </a:solidFill>
                <a:effectLst/>
                <a:latin typeface="Roboto" panose="02000000000000000000" pitchFamily="2" charset="0"/>
              </a:rPr>
              <a:t>Definition:  a warning or proviso of specific </a:t>
            </a:r>
            <a:r>
              <a:rPr lang="en-US" b="0" i="0" u="none" strike="noStrike" dirty="0">
                <a:solidFill>
                  <a:schemeClr val="tx1"/>
                </a:solidFill>
                <a:effectLst/>
                <a:latin typeface="Roboto" panose="02000000000000000000" pitchFamily="2" charset="0"/>
              </a:rPr>
              <a:t>stipulations</a:t>
            </a:r>
            <a:r>
              <a:rPr lang="en-US" b="0" i="0" dirty="0">
                <a:solidFill>
                  <a:schemeClr val="tx1"/>
                </a:solidFill>
                <a:effectLst/>
                <a:latin typeface="Roboto" panose="02000000000000000000" pitchFamily="2" charset="0"/>
              </a:rPr>
              <a:t>, conditions, or limitations.</a:t>
            </a:r>
          </a:p>
          <a:p>
            <a:pPr marL="171450" lvl="0" indent="-171450">
              <a:buFont typeface="Arial" panose="020B0604020202020204" pitchFamily="34" charset="0"/>
              <a:buChar char="•"/>
            </a:pPr>
            <a:r>
              <a:rPr lang="en-US" b="1" i="0" dirty="0">
                <a:solidFill>
                  <a:schemeClr val="tx1"/>
                </a:solidFill>
                <a:effectLst/>
                <a:latin typeface="Roboto" panose="02000000000000000000" pitchFamily="2" charset="0"/>
              </a:rPr>
              <a:t>There is nothing intrinsically wrong with tradition, but when traditions of men are bound by men upon men, they are elevated to the level of God’s will for us.  To do so is to be arrogant, presumptive, and SINFUL!</a:t>
            </a:r>
          </a:p>
          <a:p>
            <a:pPr marL="0" lvl="0" indent="0">
              <a:buFont typeface="Arial" panose="020B0604020202020204" pitchFamily="34" charset="0"/>
              <a:buNone/>
            </a:pPr>
            <a:r>
              <a:rPr lang="en-US" b="1" dirty="0"/>
              <a:t>(Matthew 15:9), </a:t>
            </a:r>
            <a:r>
              <a:rPr lang="en-US" i="1" dirty="0"/>
              <a:t>“And in vain they worship Me, teaching as doctrines the commandments of men.’”</a:t>
            </a:r>
          </a:p>
        </p:txBody>
      </p:sp>
      <p:sp>
        <p:nvSpPr>
          <p:cNvPr id="4" name="Slide Number Placeholder 3">
            <a:extLst>
              <a:ext uri="{FF2B5EF4-FFF2-40B4-BE49-F238E27FC236}">
                <a16:creationId xmlns:a16="http://schemas.microsoft.com/office/drawing/2014/main" id="{062AB956-141D-C635-541E-97859E87BCF6}"/>
              </a:ext>
            </a:extLst>
          </p:cNvPr>
          <p:cNvSpPr>
            <a:spLocks noGrp="1"/>
          </p:cNvSpPr>
          <p:nvPr>
            <p:ph type="sldNum" sz="quarter" idx="5"/>
          </p:nvPr>
        </p:nvSpPr>
        <p:spPr/>
        <p:txBody>
          <a:bodyPr/>
          <a:lstStyle/>
          <a:p>
            <a:fld id="{634DDA8E-2082-43E5-B6A4-96ACF962CE75}" type="slidenum">
              <a:rPr lang="en-US" smtClean="0"/>
              <a:t>3</a:t>
            </a:fld>
            <a:endParaRPr lang="en-US"/>
          </a:p>
        </p:txBody>
      </p:sp>
    </p:spTree>
    <p:extLst>
      <p:ext uri="{BB962C8B-B14F-4D97-AF65-F5344CB8AC3E}">
        <p14:creationId xmlns:p14="http://schemas.microsoft.com/office/powerpoint/2010/main" val="38111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FCF5-B123-C90E-5F8E-11E26132A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214F98-5705-6FB3-5C2E-A7128F833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9D9FF-74C6-9B47-7818-FC17922B2F94}"/>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C92989C0-93B4-D9FE-7400-8D4AC80D6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4E91F-EA91-C03C-9DE4-01B2F6B69F87}"/>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329352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604E-67E1-EF69-3D0D-7C0451D83D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FCD9B-A770-14DF-23A6-CD76CE2362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DA180-D0F8-C7A0-D52E-CB41DB231029}"/>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08D740AF-872E-7AE2-A613-C291BE93C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91823-7B18-434F-66C8-EA29ADA0C689}"/>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225121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4D633-8741-41A9-29B6-835AB68840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89061-4EA4-3C48-94B8-3FF3FCA235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F4DD-CB2F-6310-04CB-241F27B7A6B2}"/>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F4757FB6-66AE-CA30-F5D8-34031FF9B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6F3BB-2868-8D23-4658-FC50E3A7AEAB}"/>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415840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BBCE-AB3D-6FA2-2F2A-9EE3F806B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D3B65-304B-E199-58D2-848D1849C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D1FF4-12F9-9C43-14A9-66CEF7686C9A}"/>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0C67BBB9-E859-06D7-27F1-3F6971A79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8D91-3E41-4DE2-63EB-9950052FA63E}"/>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346945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8D29-5766-E3DD-790D-1F757CDDC5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7218C-56A0-04B1-CFDE-6CCDA0C670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2D95A-696A-47B4-122C-70A736712609}"/>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E95A50E6-517E-6835-8864-1BF491CA2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B5DD6-7E5D-3ACD-1E73-40D405B47C5E}"/>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13414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6851-2716-2BD3-EDE0-43BBB0EDE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D1796-556B-1AAD-88CC-0D6E55A838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648FD-0BA2-7387-7338-76AF601FED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CEFB3-0C7B-77E7-3AC5-2C1D08BC3EEB}"/>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6" name="Footer Placeholder 5">
            <a:extLst>
              <a:ext uri="{FF2B5EF4-FFF2-40B4-BE49-F238E27FC236}">
                <a16:creationId xmlns:a16="http://schemas.microsoft.com/office/drawing/2014/main" id="{55D13161-C55D-4276-4D30-948B6A4E1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79AEB-6F94-D6CC-1C5E-4792D5E9DC3F}"/>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349496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9AF-1D8E-BE2F-55E8-834349E50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F495D2-1009-BDC7-A237-CD8B0AC5E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07AAB-B964-31C3-D27E-B2ABBB59C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4B5AC-C7DA-9278-DB5F-750504864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3FB05-1FD3-4406-306C-588069D03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8BC83-282A-26C0-D510-D0C2D8C78BDD}"/>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8" name="Footer Placeholder 7">
            <a:extLst>
              <a:ext uri="{FF2B5EF4-FFF2-40B4-BE49-F238E27FC236}">
                <a16:creationId xmlns:a16="http://schemas.microsoft.com/office/drawing/2014/main" id="{2362709F-33F0-08D9-0ACB-031D8DD6B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16807B-977C-2803-DC05-1B0147D7D782}"/>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370975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61E-723F-BC96-4649-B9F81543D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D3E074-3B8E-99D0-89AA-FB3713682468}"/>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4" name="Footer Placeholder 3">
            <a:extLst>
              <a:ext uri="{FF2B5EF4-FFF2-40B4-BE49-F238E27FC236}">
                <a16:creationId xmlns:a16="http://schemas.microsoft.com/office/drawing/2014/main" id="{8C1D3080-5634-8C21-0020-952B3B3682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8B82C7-2014-9732-A46C-1529C48B0504}"/>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198252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5189C-7018-BF5A-2E3F-235937579A03}"/>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3" name="Footer Placeholder 2">
            <a:extLst>
              <a:ext uri="{FF2B5EF4-FFF2-40B4-BE49-F238E27FC236}">
                <a16:creationId xmlns:a16="http://schemas.microsoft.com/office/drawing/2014/main" id="{2284C87A-FA62-B5BB-98F6-F541875A5D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114D64-8CD5-AD80-445C-DD1C09A01EBC}"/>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303589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0989-7D1B-AEA8-DD98-B61C9A96F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AECB1-6A89-952F-A59C-1A4963225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DB914-BA28-C2D2-0ACC-72456053B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79B8C-ED48-8423-457C-ACBFFB94A768}"/>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6" name="Footer Placeholder 5">
            <a:extLst>
              <a:ext uri="{FF2B5EF4-FFF2-40B4-BE49-F238E27FC236}">
                <a16:creationId xmlns:a16="http://schemas.microsoft.com/office/drawing/2014/main" id="{50BC3BE4-44FB-614C-5B64-3E5347537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0E23-355A-EFA7-720F-D356F68BD4FE}"/>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92029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DEA0-618A-4A14-2C63-D661A0FEB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C1728-AA7B-D9AD-7891-DB6286E77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D12E32-4117-5089-6A68-9D299318E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FF697-F288-69CD-3E1B-B3F33938178F}"/>
              </a:ext>
            </a:extLst>
          </p:cNvPr>
          <p:cNvSpPr>
            <a:spLocks noGrp="1"/>
          </p:cNvSpPr>
          <p:nvPr>
            <p:ph type="dt" sz="half" idx="10"/>
          </p:nvPr>
        </p:nvSpPr>
        <p:spPr/>
        <p:txBody>
          <a:bodyPr/>
          <a:lstStyle/>
          <a:p>
            <a:fld id="{D19396B5-8A64-4E7B-A5A5-7187C0525945}" type="datetimeFigureOut">
              <a:rPr lang="en-US" smtClean="0"/>
              <a:t>3/2/2024</a:t>
            </a:fld>
            <a:endParaRPr lang="en-US"/>
          </a:p>
        </p:txBody>
      </p:sp>
      <p:sp>
        <p:nvSpPr>
          <p:cNvPr id="6" name="Footer Placeholder 5">
            <a:extLst>
              <a:ext uri="{FF2B5EF4-FFF2-40B4-BE49-F238E27FC236}">
                <a16:creationId xmlns:a16="http://schemas.microsoft.com/office/drawing/2014/main" id="{D1EB61D1-6C1A-3233-B6A6-CFBDDAAF5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3174F-3CB8-33FC-827F-C9FA99C13F90}"/>
              </a:ext>
            </a:extLst>
          </p:cNvPr>
          <p:cNvSpPr>
            <a:spLocks noGrp="1"/>
          </p:cNvSpPr>
          <p:nvPr>
            <p:ph type="sldNum" sz="quarter" idx="12"/>
          </p:nvPr>
        </p:nvSpPr>
        <p:spPr/>
        <p:txBody>
          <a:bodyPr/>
          <a:lstStyle/>
          <a:p>
            <a:fld id="{217C4CF7-C4F0-4BE6-8BBC-712839F66812}" type="slidenum">
              <a:rPr lang="en-US" smtClean="0"/>
              <a:t>‹#›</a:t>
            </a:fld>
            <a:endParaRPr lang="en-US"/>
          </a:p>
        </p:txBody>
      </p:sp>
    </p:spTree>
    <p:extLst>
      <p:ext uri="{BB962C8B-B14F-4D97-AF65-F5344CB8AC3E}">
        <p14:creationId xmlns:p14="http://schemas.microsoft.com/office/powerpoint/2010/main" val="290387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7C3C4-158E-4F78-6B7C-34A9CBD9F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DF080-70C9-8EED-FE37-97A19B472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0CBC8-4A58-F301-7127-F44BEE018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9396B5-8A64-4E7B-A5A5-7187C0525945}" type="datetimeFigureOut">
              <a:rPr lang="en-US" smtClean="0"/>
              <a:t>3/2/2024</a:t>
            </a:fld>
            <a:endParaRPr lang="en-US"/>
          </a:p>
        </p:txBody>
      </p:sp>
      <p:sp>
        <p:nvSpPr>
          <p:cNvPr id="5" name="Footer Placeholder 4">
            <a:extLst>
              <a:ext uri="{FF2B5EF4-FFF2-40B4-BE49-F238E27FC236}">
                <a16:creationId xmlns:a16="http://schemas.microsoft.com/office/drawing/2014/main" id="{8647DF52-4D1C-2EF1-4AEB-8C2D19352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F889CD-6C6C-C686-DC8A-22038AC848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7C4CF7-C4F0-4BE6-8BBC-712839F66812}" type="slidenum">
              <a:rPr lang="en-US" smtClean="0"/>
              <a:t>‹#›</a:t>
            </a:fld>
            <a:endParaRPr lang="en-US"/>
          </a:p>
        </p:txBody>
      </p:sp>
    </p:spTree>
    <p:extLst>
      <p:ext uri="{BB962C8B-B14F-4D97-AF65-F5344CB8AC3E}">
        <p14:creationId xmlns:p14="http://schemas.microsoft.com/office/powerpoint/2010/main" val="266091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5DA1-7AE4-A7F3-E662-0E443362DFC1}"/>
              </a:ext>
            </a:extLst>
          </p:cNvPr>
          <p:cNvSpPr>
            <a:spLocks noGrp="1"/>
          </p:cNvSpPr>
          <p:nvPr>
            <p:ph type="ctrTitle"/>
          </p:nvPr>
        </p:nvSpPr>
        <p:spPr/>
        <p:txBody>
          <a:bodyPr/>
          <a:lstStyle/>
          <a:p>
            <a:r>
              <a:rPr lang="en-US" dirty="0"/>
              <a:t>Traditions</a:t>
            </a:r>
          </a:p>
        </p:txBody>
      </p:sp>
      <p:pic>
        <p:nvPicPr>
          <p:cNvPr id="5" name="Picture 4" descr="A blackboard with white chalk on it&#10;&#10;Description automatically generated">
            <a:extLst>
              <a:ext uri="{FF2B5EF4-FFF2-40B4-BE49-F238E27FC236}">
                <a16:creationId xmlns:a16="http://schemas.microsoft.com/office/drawing/2014/main" id="{F3430C63-E16D-AEA4-13F1-E5B63C0D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0FBF7F4-2F0F-5EAE-C9A9-E088D301B6EF}"/>
              </a:ext>
            </a:extLst>
          </p:cNvPr>
          <p:cNvSpPr>
            <a:spLocks noGrp="1"/>
          </p:cNvSpPr>
          <p:nvPr>
            <p:ph type="subTitle" idx="1"/>
          </p:nvPr>
        </p:nvSpPr>
        <p:spPr>
          <a:xfrm>
            <a:off x="1524000" y="4301066"/>
            <a:ext cx="9144000" cy="956733"/>
          </a:xfrm>
        </p:spPr>
        <p:txBody>
          <a:bodyPr>
            <a:normAutofit/>
          </a:bodyPr>
          <a:lstStyle/>
          <a:p>
            <a:r>
              <a:rPr lang="en-US" sz="5400" dirty="0">
                <a:solidFill>
                  <a:schemeClr val="bg1"/>
                </a:solidFill>
              </a:rPr>
              <a:t>Mark 7:5-13</a:t>
            </a:r>
          </a:p>
        </p:txBody>
      </p:sp>
    </p:spTree>
    <p:extLst>
      <p:ext uri="{BB962C8B-B14F-4D97-AF65-F5344CB8AC3E}">
        <p14:creationId xmlns:p14="http://schemas.microsoft.com/office/powerpoint/2010/main" val="1980935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AAD0-DBF3-5A5B-AF80-3622E3992F6B}"/>
              </a:ext>
            </a:extLst>
          </p:cNvPr>
          <p:cNvSpPr>
            <a:spLocks noGrp="1"/>
          </p:cNvSpPr>
          <p:nvPr>
            <p:ph type="ctrTitle"/>
          </p:nvPr>
        </p:nvSpPr>
        <p:spPr>
          <a:xfrm>
            <a:off x="347133" y="343430"/>
            <a:ext cx="11497733" cy="1045104"/>
          </a:xfrm>
        </p:spPr>
        <p:txBody>
          <a:bodyPr anchor="t">
            <a:normAutofit/>
          </a:bodyPr>
          <a:lstStyle/>
          <a:p>
            <a:r>
              <a:rPr lang="en-US" sz="6600" dirty="0">
                <a:solidFill>
                  <a:schemeClr val="bg1"/>
                </a:solidFill>
                <a:latin typeface="Colored Crayons" panose="02000500000000000000" pitchFamily="2" charset="0"/>
              </a:rPr>
              <a:t>An examination of Tradition</a:t>
            </a:r>
          </a:p>
        </p:txBody>
      </p:sp>
      <p:sp>
        <p:nvSpPr>
          <p:cNvPr id="3" name="Subtitle 2">
            <a:extLst>
              <a:ext uri="{FF2B5EF4-FFF2-40B4-BE49-F238E27FC236}">
                <a16:creationId xmlns:a16="http://schemas.microsoft.com/office/drawing/2014/main" id="{E568838A-C633-CF14-7B77-05B778C8F910}"/>
              </a:ext>
            </a:extLst>
          </p:cNvPr>
          <p:cNvSpPr>
            <a:spLocks noGrp="1"/>
          </p:cNvSpPr>
          <p:nvPr>
            <p:ph type="subTitle" idx="1"/>
          </p:nvPr>
        </p:nvSpPr>
        <p:spPr>
          <a:xfrm>
            <a:off x="347132" y="1557867"/>
            <a:ext cx="11497733" cy="4956703"/>
          </a:xfrm>
        </p:spPr>
        <p:txBody>
          <a:bodyPr>
            <a:noAutofit/>
          </a:bodyPr>
          <a:lstStyle/>
          <a:p>
            <a:r>
              <a:rPr lang="en-US" sz="4400" dirty="0">
                <a:solidFill>
                  <a:schemeClr val="accent2">
                    <a:lumMod val="20000"/>
                    <a:lumOff val="80000"/>
                  </a:schemeClr>
                </a:solidFill>
                <a:latin typeface="Colored Crayons" panose="02000500000000000000" pitchFamily="2" charset="0"/>
              </a:rPr>
              <a:t>The Religious Traditions of Men</a:t>
            </a:r>
          </a:p>
          <a:p>
            <a:r>
              <a:rPr lang="en-US" sz="4000" dirty="0">
                <a:solidFill>
                  <a:schemeClr val="bg1"/>
                </a:solidFill>
              </a:rPr>
              <a:t>Galatians 1:14; 1:6-9; Colossians 2:8</a:t>
            </a:r>
          </a:p>
          <a:p>
            <a:r>
              <a:rPr lang="en-US" sz="4400" dirty="0">
                <a:solidFill>
                  <a:schemeClr val="accent2">
                    <a:lumMod val="20000"/>
                    <a:lumOff val="80000"/>
                  </a:schemeClr>
                </a:solidFill>
                <a:latin typeface="Colored Crayons" panose="02000500000000000000" pitchFamily="2" charset="0"/>
              </a:rPr>
              <a:t>Apostolic Traditions</a:t>
            </a:r>
          </a:p>
          <a:p>
            <a:r>
              <a:rPr lang="en-US" sz="4000" dirty="0">
                <a:solidFill>
                  <a:schemeClr val="bg1"/>
                </a:solidFill>
              </a:rPr>
              <a:t>Acts 2:42; 2 Thessalonians 2:15; Galatians 1:11-12 </a:t>
            </a:r>
          </a:p>
          <a:p>
            <a:r>
              <a:rPr lang="en-US" sz="4400" dirty="0">
                <a:solidFill>
                  <a:schemeClr val="accent2">
                    <a:lumMod val="20000"/>
                    <a:lumOff val="80000"/>
                  </a:schemeClr>
                </a:solidFill>
                <a:latin typeface="Colored Crayons" panose="02000500000000000000" pitchFamily="2" charset="0"/>
              </a:rPr>
              <a:t>We Must Not Establish Traditions that Violate Scripture</a:t>
            </a:r>
          </a:p>
          <a:p>
            <a:r>
              <a:rPr lang="en-US" sz="4000" dirty="0">
                <a:solidFill>
                  <a:schemeClr val="bg1"/>
                </a:solidFill>
              </a:rPr>
              <a:t>Hosea 4:6; 1 Corinthians 4:6; Colossians 2:6-8</a:t>
            </a:r>
          </a:p>
        </p:txBody>
      </p:sp>
    </p:spTree>
    <p:extLst>
      <p:ext uri="{BB962C8B-B14F-4D97-AF65-F5344CB8AC3E}">
        <p14:creationId xmlns:p14="http://schemas.microsoft.com/office/powerpoint/2010/main" val="4018521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D0FB-9BA4-34D6-EE45-C0909B672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0E14C-C7DD-4DD2-9832-BEECC1E49AFE}"/>
              </a:ext>
            </a:extLst>
          </p:cNvPr>
          <p:cNvSpPr>
            <a:spLocks noGrp="1"/>
          </p:cNvSpPr>
          <p:nvPr>
            <p:ph type="ctrTitle"/>
          </p:nvPr>
        </p:nvSpPr>
        <p:spPr/>
        <p:txBody>
          <a:bodyPr/>
          <a:lstStyle/>
          <a:p>
            <a:r>
              <a:rPr lang="en-US" dirty="0"/>
              <a:t>Traditions</a:t>
            </a:r>
          </a:p>
        </p:txBody>
      </p:sp>
      <p:pic>
        <p:nvPicPr>
          <p:cNvPr id="5" name="Picture 4" descr="A blackboard with white chalk on it&#10;&#10;Description automatically generated">
            <a:extLst>
              <a:ext uri="{FF2B5EF4-FFF2-40B4-BE49-F238E27FC236}">
                <a16:creationId xmlns:a16="http://schemas.microsoft.com/office/drawing/2014/main" id="{B3DFD194-EFE1-48D7-AEDE-1D9B968AA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84CBF71-2E5F-9954-4C07-D9A53275BD30}"/>
              </a:ext>
            </a:extLst>
          </p:cNvPr>
          <p:cNvSpPr>
            <a:spLocks noGrp="1"/>
          </p:cNvSpPr>
          <p:nvPr>
            <p:ph type="subTitle" idx="1"/>
          </p:nvPr>
        </p:nvSpPr>
        <p:spPr>
          <a:xfrm>
            <a:off x="406401" y="3810000"/>
            <a:ext cx="11243732" cy="2692400"/>
          </a:xfrm>
        </p:spPr>
        <p:txBody>
          <a:bodyPr>
            <a:normAutofit/>
          </a:bodyPr>
          <a:lstStyle/>
          <a:p>
            <a:pPr>
              <a:lnSpc>
                <a:spcPct val="100000"/>
              </a:lnSpc>
              <a:spcBef>
                <a:spcPts val="0"/>
              </a:spcBef>
              <a:spcAft>
                <a:spcPts val="1200"/>
              </a:spcAft>
            </a:pPr>
            <a:r>
              <a:rPr lang="en-US" sz="4800" dirty="0">
                <a:solidFill>
                  <a:schemeClr val="accent2">
                    <a:lumMod val="20000"/>
                    <a:lumOff val="80000"/>
                  </a:schemeClr>
                </a:solidFill>
                <a:latin typeface="Colored Crayons" panose="02000500000000000000" pitchFamily="2" charset="0"/>
              </a:rPr>
              <a:t>The problem with man made traditions is violating God’s law!  </a:t>
            </a:r>
          </a:p>
          <a:p>
            <a:r>
              <a:rPr lang="en-US" sz="5400" dirty="0">
                <a:solidFill>
                  <a:schemeClr val="bg1"/>
                </a:solidFill>
                <a:latin typeface="Copperplate Gothic Bold" panose="020E0705020206020404" pitchFamily="34" charset="0"/>
              </a:rPr>
              <a:t>CAVEAT  !!!</a:t>
            </a:r>
          </a:p>
        </p:txBody>
      </p:sp>
    </p:spTree>
    <p:extLst>
      <p:ext uri="{BB962C8B-B14F-4D97-AF65-F5344CB8AC3E}">
        <p14:creationId xmlns:p14="http://schemas.microsoft.com/office/powerpoint/2010/main" val="2269760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invX="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1334</Words>
  <Application>Microsoft Office PowerPoint</Application>
  <PresentationFormat>Widescreen</PresentationFormat>
  <Paragraphs>63</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Colored Crayons</vt:lpstr>
      <vt:lpstr>Copperplate Gothic Bold</vt:lpstr>
      <vt:lpstr>Roboto</vt:lpstr>
      <vt:lpstr>Office Theme</vt:lpstr>
      <vt:lpstr>Traditions</vt:lpstr>
      <vt:lpstr>An examination of Tradition</vt:lpstr>
      <vt:lpstr>Traditions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2024-03-01T04:10:40Z</dcterms:created>
  <dcterms:modified xsi:type="dcterms:W3CDTF">2024-03-03T06:46:23Z</dcterms:modified>
</cp:coreProperties>
</file>