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62" r:id="rId2"/>
    <p:sldId id="256" r:id="rId3"/>
    <p:sldId id="257" r:id="rId4"/>
    <p:sldId id="258" r:id="rId5"/>
    <p:sldId id="259" r:id="rId6"/>
    <p:sldId id="260" r:id="rId7"/>
    <p:sldId id="261"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BE5D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0F6D994-00D6-4C76-905C-CBB89185B86F}" v="198" dt="2020-08-16T12:26:10.65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47739" autoAdjust="0"/>
  </p:normalViewPr>
  <p:slideViewPr>
    <p:cSldViewPr snapToGrid="0">
      <p:cViewPr varScale="1">
        <p:scale>
          <a:sx n="37" d="100"/>
          <a:sy n="37" d="100"/>
        </p:scale>
        <p:origin x="1646"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5" Type="http://schemas.microsoft.com/office/2015/10/relationships/revisionInfo" Target="revisionInfo.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tan Cox" userId="9376f276357bfffd" providerId="LiveId" clId="{70F6D994-00D6-4C76-905C-CBB89185B86F}"/>
    <pc:docChg chg="custSel addSld modSld">
      <pc:chgData name="Stan Cox" userId="9376f276357bfffd" providerId="LiveId" clId="{70F6D994-00D6-4C76-905C-CBB89185B86F}" dt="2020-08-16T12:26:10.654" v="1564"/>
      <pc:docMkLst>
        <pc:docMk/>
      </pc:docMkLst>
      <pc:sldChg chg="modTransition">
        <pc:chgData name="Stan Cox" userId="9376f276357bfffd" providerId="LiveId" clId="{70F6D994-00D6-4C76-905C-CBB89185B86F}" dt="2020-08-12T01:57:02.339" v="1299"/>
        <pc:sldMkLst>
          <pc:docMk/>
          <pc:sldMk cId="2406216504" sldId="256"/>
        </pc:sldMkLst>
      </pc:sldChg>
      <pc:sldChg chg="modTransition">
        <pc:chgData name="Stan Cox" userId="9376f276357bfffd" providerId="LiveId" clId="{70F6D994-00D6-4C76-905C-CBB89185B86F}" dt="2020-08-12T01:57:46.627" v="1301"/>
        <pc:sldMkLst>
          <pc:docMk/>
          <pc:sldMk cId="2861576219" sldId="257"/>
        </pc:sldMkLst>
      </pc:sldChg>
      <pc:sldChg chg="modTransition">
        <pc:chgData name="Stan Cox" userId="9376f276357bfffd" providerId="LiveId" clId="{70F6D994-00D6-4C76-905C-CBB89185B86F}" dt="2020-08-12T01:57:46.627" v="1301"/>
        <pc:sldMkLst>
          <pc:docMk/>
          <pc:sldMk cId="3009304797" sldId="258"/>
        </pc:sldMkLst>
      </pc:sldChg>
      <pc:sldChg chg="modTransition">
        <pc:chgData name="Stan Cox" userId="9376f276357bfffd" providerId="LiveId" clId="{70F6D994-00D6-4C76-905C-CBB89185B86F}" dt="2020-08-12T01:57:46.627" v="1301"/>
        <pc:sldMkLst>
          <pc:docMk/>
          <pc:sldMk cId="681843425" sldId="259"/>
        </pc:sldMkLst>
      </pc:sldChg>
      <pc:sldChg chg="modSp mod modTransition modAnim modNotesTx">
        <pc:chgData name="Stan Cox" userId="9376f276357bfffd" providerId="LiveId" clId="{70F6D994-00D6-4C76-905C-CBB89185B86F}" dt="2020-08-12T01:57:46.627" v="1301"/>
        <pc:sldMkLst>
          <pc:docMk/>
          <pc:sldMk cId="965831215" sldId="260"/>
        </pc:sldMkLst>
        <pc:spChg chg="mod">
          <ac:chgData name="Stan Cox" userId="9376f276357bfffd" providerId="LiveId" clId="{70F6D994-00D6-4C76-905C-CBB89185B86F}" dt="2020-08-12T01:41:11.813" v="394" actId="20577"/>
          <ac:spMkLst>
            <pc:docMk/>
            <pc:sldMk cId="965831215" sldId="260"/>
            <ac:spMk id="2" creationId="{3691A9D5-25F4-4CE6-861F-0A8AEA348565}"/>
          </ac:spMkLst>
        </pc:spChg>
        <pc:spChg chg="mod">
          <ac:chgData name="Stan Cox" userId="9376f276357bfffd" providerId="LiveId" clId="{70F6D994-00D6-4C76-905C-CBB89185B86F}" dt="2020-08-12T01:49:23.475" v="925" actId="20577"/>
          <ac:spMkLst>
            <pc:docMk/>
            <pc:sldMk cId="965831215" sldId="260"/>
            <ac:spMk id="4" creationId="{5E953270-5DDB-4FFB-A89D-6321177AB12A}"/>
          </ac:spMkLst>
        </pc:spChg>
      </pc:sldChg>
      <pc:sldChg chg="addSp modSp add mod modTransition modAnim modNotesTx">
        <pc:chgData name="Stan Cox" userId="9376f276357bfffd" providerId="LiveId" clId="{70F6D994-00D6-4C76-905C-CBB89185B86F}" dt="2020-08-12T02:03:19.482" v="1561" actId="1038"/>
        <pc:sldMkLst>
          <pc:docMk/>
          <pc:sldMk cId="2154378329" sldId="261"/>
        </pc:sldMkLst>
        <pc:spChg chg="mod">
          <ac:chgData name="Stan Cox" userId="9376f276357bfffd" providerId="LiveId" clId="{70F6D994-00D6-4C76-905C-CBB89185B86F}" dt="2020-08-12T02:01:31.303" v="1441" actId="1076"/>
          <ac:spMkLst>
            <pc:docMk/>
            <pc:sldMk cId="2154378329" sldId="261"/>
            <ac:spMk id="2" creationId="{BAC017D2-C9CD-4879-A36E-034A937F9CA7}"/>
          </ac:spMkLst>
        </pc:spChg>
        <pc:spChg chg="mod">
          <ac:chgData name="Stan Cox" userId="9376f276357bfffd" providerId="LiveId" clId="{70F6D994-00D6-4C76-905C-CBB89185B86F}" dt="2020-08-12T02:03:19.482" v="1561" actId="1038"/>
          <ac:spMkLst>
            <pc:docMk/>
            <pc:sldMk cId="2154378329" sldId="261"/>
            <ac:spMk id="3" creationId="{06837D3C-C015-4470-997C-91424717803B}"/>
          </ac:spMkLst>
        </pc:spChg>
        <pc:spChg chg="add mod">
          <ac:chgData name="Stan Cox" userId="9376f276357bfffd" providerId="LiveId" clId="{70F6D994-00D6-4C76-905C-CBB89185B86F}" dt="2020-08-12T01:55:01.207" v="1280" actId="208"/>
          <ac:spMkLst>
            <pc:docMk/>
            <pc:sldMk cId="2154378329" sldId="261"/>
            <ac:spMk id="4" creationId="{5D0D5D5C-8E2F-4AD8-90A0-2A50E30CB673}"/>
          </ac:spMkLst>
        </pc:spChg>
      </pc:sldChg>
      <pc:sldChg chg="new setBg">
        <pc:chgData name="Stan Cox" userId="9376f276357bfffd" providerId="LiveId" clId="{70F6D994-00D6-4C76-905C-CBB89185B86F}" dt="2020-08-16T12:26:10.654" v="1564"/>
        <pc:sldMkLst>
          <pc:docMk/>
          <pc:sldMk cId="2818050232" sldId="262"/>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D866B3A-1B2F-4CDA-B4BC-BA76B6F50476}" type="datetimeFigureOut">
              <a:rPr lang="en-US" smtClean="0"/>
              <a:t>8/16/2020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9EB3011-8369-40F4-BB01-44A474D03CCB}" type="slidenum">
              <a:rPr lang="en-US" smtClean="0"/>
              <a:t>‹#›</a:t>
            </a:fld>
            <a:endParaRPr lang="en-US"/>
          </a:p>
        </p:txBody>
      </p:sp>
    </p:spTree>
    <p:extLst>
      <p:ext uri="{BB962C8B-B14F-4D97-AF65-F5344CB8AC3E}">
        <p14:creationId xmlns:p14="http://schemas.microsoft.com/office/powerpoint/2010/main" val="26141369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Using Euphemisms</a:t>
            </a:r>
          </a:p>
          <a:p>
            <a:pPr marL="628650" lvl="1" indent="-171450">
              <a:buFont typeface="Arial" panose="020B0604020202020204" pitchFamily="34" charset="0"/>
              <a:buChar char="•"/>
            </a:pPr>
            <a:r>
              <a:rPr lang="en-US" b="1" dirty="0"/>
              <a:t>Last Sunday in our lesson from Colossians 3, we noted in verse 8 the call to </a:t>
            </a:r>
            <a:r>
              <a:rPr lang="en-US" b="1" i="1" dirty="0"/>
              <a:t>“put off”, </a:t>
            </a:r>
            <a:r>
              <a:rPr lang="en-US" b="1" dirty="0"/>
              <a:t>among other things, </a:t>
            </a:r>
            <a:r>
              <a:rPr lang="en-US" b="1" i="1" dirty="0"/>
              <a:t>“filthy language out of your mouth.”</a:t>
            </a:r>
          </a:p>
          <a:p>
            <a:pPr marL="1085850" lvl="2" indent="-171450">
              <a:buFont typeface="Arial" panose="020B0604020202020204" pitchFamily="34" charset="0"/>
              <a:buChar char="•"/>
            </a:pPr>
            <a:r>
              <a:rPr lang="en-US" dirty="0"/>
              <a:t>This would include profanity, using the Lord’s name in vain, sexual or scatological language, double </a:t>
            </a:r>
            <a:r>
              <a:rPr lang="en-US" dirty="0" err="1"/>
              <a:t>entendres</a:t>
            </a:r>
            <a:r>
              <a:rPr lang="en-US" dirty="0"/>
              <a:t>, and euphemisms</a:t>
            </a:r>
          </a:p>
          <a:p>
            <a:pPr marL="1085850" lvl="2" indent="-171450">
              <a:buFont typeface="Arial" panose="020B0604020202020204" pitchFamily="34" charset="0"/>
              <a:buChar char="•"/>
            </a:pPr>
            <a:r>
              <a:rPr lang="en-US" dirty="0"/>
              <a:t>I was asked to talk about euphemisms a bit more, and thought I would go ahead and do that this morning.</a:t>
            </a:r>
          </a:p>
          <a:p>
            <a:pPr marL="628650" lvl="1" indent="-171450">
              <a:buFont typeface="Arial" panose="020B0604020202020204" pitchFamily="34" charset="0"/>
              <a:buChar char="•"/>
            </a:pPr>
            <a:r>
              <a:rPr lang="en-US" sz="1200" b="1" dirty="0"/>
              <a:t>First, note that euphemisms are not inherently wrong.  So, I need to explain a bit.</a:t>
            </a:r>
          </a:p>
          <a:p>
            <a:pPr marL="1085850" marR="0" lvl="2"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a:t>Definition: </a:t>
            </a:r>
            <a:r>
              <a:rPr lang="en-US" sz="1200" dirty="0">
                <a:solidFill>
                  <a:schemeClr val="accent2">
                    <a:lumMod val="20000"/>
                    <a:lumOff val="80000"/>
                  </a:schemeClr>
                </a:solidFill>
              </a:rPr>
              <a:t>the substitution of an agreeable or inoffensive expression for one that may offend or suggest something unpleasant</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1" dirty="0">
                <a:solidFill>
                  <a:schemeClr val="accent2">
                    <a:lumMod val="20000"/>
                    <a:lumOff val="80000"/>
                  </a:schemeClr>
                </a:solidFill>
              </a:rPr>
              <a:t>Let’s look at a few common euphemisms, to give you a correct picture of what I’m talking about</a:t>
            </a:r>
          </a:p>
          <a:p>
            <a:pPr marL="1085850" lvl="2" indent="-171450">
              <a:buFont typeface="Arial" panose="020B0604020202020204" pitchFamily="34" charset="0"/>
              <a:buChar char="•"/>
            </a:pPr>
            <a:endParaRPr lang="en-US" dirty="0"/>
          </a:p>
        </p:txBody>
      </p:sp>
      <p:sp>
        <p:nvSpPr>
          <p:cNvPr id="4" name="Slide Number Placeholder 3"/>
          <p:cNvSpPr>
            <a:spLocks noGrp="1"/>
          </p:cNvSpPr>
          <p:nvPr>
            <p:ph type="sldNum" sz="quarter" idx="5"/>
          </p:nvPr>
        </p:nvSpPr>
        <p:spPr/>
        <p:txBody>
          <a:bodyPr/>
          <a:lstStyle/>
          <a:p>
            <a:fld id="{D9EB3011-8369-40F4-BB01-44A474D03CCB}" type="slidenum">
              <a:rPr lang="en-US" smtClean="0"/>
              <a:t>2</a:t>
            </a:fld>
            <a:endParaRPr lang="en-US"/>
          </a:p>
        </p:txBody>
      </p:sp>
    </p:spTree>
    <p:extLst>
      <p:ext uri="{BB962C8B-B14F-4D97-AF65-F5344CB8AC3E}">
        <p14:creationId xmlns:p14="http://schemas.microsoft.com/office/powerpoint/2010/main" val="9896515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i="0" dirty="0">
                <a:solidFill>
                  <a:srgbClr val="303336"/>
                </a:solidFill>
                <a:effectLst/>
                <a:latin typeface="Open Sans"/>
              </a:rPr>
              <a:t>The word </a:t>
            </a:r>
            <a:r>
              <a:rPr lang="en-US" b="0" i="1" dirty="0">
                <a:solidFill>
                  <a:srgbClr val="303336"/>
                </a:solidFill>
                <a:effectLst/>
                <a:latin typeface="Open Sans"/>
              </a:rPr>
              <a:t>euphemism</a:t>
            </a:r>
            <a:r>
              <a:rPr lang="en-US" b="0" i="0" dirty="0">
                <a:solidFill>
                  <a:srgbClr val="303336"/>
                </a:solidFill>
                <a:effectLst/>
                <a:latin typeface="Open Sans"/>
              </a:rPr>
              <a:t> derives from the Greek word </a:t>
            </a:r>
            <a:r>
              <a:rPr lang="en-US" b="0" i="1" dirty="0" err="1">
                <a:solidFill>
                  <a:srgbClr val="303336"/>
                </a:solidFill>
                <a:effectLst/>
                <a:latin typeface="Open Sans"/>
              </a:rPr>
              <a:t>euphēmos</a:t>
            </a:r>
            <a:r>
              <a:rPr lang="en-US" b="0" i="1" dirty="0">
                <a:solidFill>
                  <a:srgbClr val="303336"/>
                </a:solidFill>
                <a:effectLst/>
                <a:latin typeface="Open Sans"/>
              </a:rPr>
              <a:t>,</a:t>
            </a:r>
            <a:r>
              <a:rPr lang="en-US" b="0" i="0" dirty="0">
                <a:solidFill>
                  <a:srgbClr val="303336"/>
                </a:solidFill>
                <a:effectLst/>
                <a:latin typeface="Open Sans"/>
              </a:rPr>
              <a:t> which means "auspicious" or "sounding good." The first part of "</a:t>
            </a:r>
            <a:r>
              <a:rPr lang="en-US" b="0" i="0" dirty="0" err="1">
                <a:solidFill>
                  <a:srgbClr val="303336"/>
                </a:solidFill>
                <a:effectLst/>
                <a:latin typeface="Open Sans"/>
              </a:rPr>
              <a:t>euphēmos</a:t>
            </a:r>
            <a:r>
              <a:rPr lang="en-US" b="0" i="0" dirty="0">
                <a:solidFill>
                  <a:srgbClr val="303336"/>
                </a:solidFill>
                <a:effectLst/>
                <a:latin typeface="Open Sans"/>
              </a:rPr>
              <a:t>" is the Greek prefix </a:t>
            </a:r>
            <a:r>
              <a:rPr lang="en-US" b="0" i="1" dirty="0" err="1">
                <a:solidFill>
                  <a:srgbClr val="303336"/>
                </a:solidFill>
                <a:effectLst/>
                <a:latin typeface="Open Sans"/>
              </a:rPr>
              <a:t>eu</a:t>
            </a:r>
            <a:r>
              <a:rPr lang="en-US" b="0" i="1" dirty="0">
                <a:solidFill>
                  <a:srgbClr val="303336"/>
                </a:solidFill>
                <a:effectLst/>
                <a:latin typeface="Open Sans"/>
              </a:rPr>
              <a:t>-,</a:t>
            </a:r>
            <a:r>
              <a:rPr lang="en-US" b="0" i="0" dirty="0">
                <a:solidFill>
                  <a:srgbClr val="303336"/>
                </a:solidFill>
                <a:effectLst/>
                <a:latin typeface="Open Sans"/>
              </a:rPr>
              <a:t> meaning "well." The second part is "</a:t>
            </a:r>
            <a:r>
              <a:rPr lang="en-US" b="0" i="0" dirty="0" err="1">
                <a:solidFill>
                  <a:srgbClr val="303336"/>
                </a:solidFill>
                <a:effectLst/>
                <a:latin typeface="Open Sans"/>
              </a:rPr>
              <a:t>phēmē</a:t>
            </a:r>
            <a:r>
              <a:rPr lang="en-US" b="0" i="0" dirty="0">
                <a:solidFill>
                  <a:srgbClr val="303336"/>
                </a:solidFill>
                <a:effectLst/>
                <a:latin typeface="Open Sans"/>
              </a:rPr>
              <a:t>," a Greek word for "speech" that is itself a derivative of the verb </a:t>
            </a:r>
            <a:r>
              <a:rPr lang="en-US" b="0" i="1" dirty="0" err="1">
                <a:solidFill>
                  <a:srgbClr val="303336"/>
                </a:solidFill>
                <a:effectLst/>
                <a:latin typeface="Open Sans"/>
              </a:rPr>
              <a:t>phanai</a:t>
            </a:r>
            <a:r>
              <a:rPr lang="en-US" b="0" i="1" dirty="0">
                <a:solidFill>
                  <a:srgbClr val="303336"/>
                </a:solidFill>
                <a:effectLst/>
                <a:latin typeface="Open Sans"/>
              </a:rPr>
              <a:t>,</a:t>
            </a:r>
            <a:r>
              <a:rPr lang="en-US" b="0" i="0" dirty="0">
                <a:solidFill>
                  <a:srgbClr val="303336"/>
                </a:solidFill>
                <a:effectLst/>
                <a:latin typeface="Open Sans"/>
              </a:rPr>
              <a:t> meaning "to speak.</a:t>
            </a:r>
          </a:p>
          <a:p>
            <a:pPr marL="628650" lvl="1" indent="-171450">
              <a:buFont typeface="Arial" panose="020B0604020202020204" pitchFamily="34" charset="0"/>
              <a:buChar char="•"/>
            </a:pPr>
            <a:r>
              <a:rPr lang="en-US" b="1" i="0" dirty="0">
                <a:solidFill>
                  <a:srgbClr val="303336"/>
                </a:solidFill>
                <a:effectLst/>
                <a:latin typeface="Open Sans"/>
              </a:rPr>
              <a:t>Those in polite company, when it is necessary to talk about unpleasant things, will sometimes use a substitute that is less harsh or offensive</a:t>
            </a:r>
          </a:p>
          <a:p>
            <a:pPr marL="628650" lvl="1" indent="-171450">
              <a:buFont typeface="Arial" panose="020B0604020202020204" pitchFamily="34" charset="0"/>
              <a:buChar char="•"/>
            </a:pPr>
            <a:r>
              <a:rPr lang="en-US" b="1" i="0" dirty="0">
                <a:solidFill>
                  <a:srgbClr val="303336"/>
                </a:solidFill>
                <a:effectLst/>
                <a:latin typeface="Open Sans"/>
              </a:rPr>
              <a:t>Examples:</a:t>
            </a:r>
          </a:p>
          <a:p>
            <a:pPr marL="1085850" lvl="2" indent="-171450">
              <a:buFont typeface="Arial" panose="020B0604020202020204" pitchFamily="34" charset="0"/>
              <a:buChar char="•"/>
            </a:pPr>
            <a:r>
              <a:rPr lang="en-US" b="0" i="0" dirty="0">
                <a:solidFill>
                  <a:srgbClr val="303336"/>
                </a:solidFill>
                <a:effectLst/>
                <a:latin typeface="Open Sans"/>
              </a:rPr>
              <a:t>A boss might say we had to “let George go” instead of saying that George was fired.</a:t>
            </a:r>
          </a:p>
          <a:p>
            <a:pPr marL="1085850" lvl="2" indent="-171450">
              <a:buFont typeface="Arial" panose="020B0604020202020204" pitchFamily="34" charset="0"/>
              <a:buChar char="•"/>
            </a:pPr>
            <a:r>
              <a:rPr lang="en-US" b="0" i="0" dirty="0">
                <a:solidFill>
                  <a:srgbClr val="303336"/>
                </a:solidFill>
                <a:effectLst/>
                <a:latin typeface="Open Sans"/>
              </a:rPr>
              <a:t>An army general will give a report mentioning “collateral damage” rather than talking about the number of civilians who were killed as a part of the attack.</a:t>
            </a:r>
          </a:p>
          <a:p>
            <a:pPr marL="1085850" lvl="2" indent="-171450">
              <a:buFont typeface="Arial" panose="020B0604020202020204" pitchFamily="34" charset="0"/>
              <a:buChar char="•"/>
            </a:pPr>
            <a:r>
              <a:rPr lang="en-US" b="0" i="0" dirty="0">
                <a:solidFill>
                  <a:srgbClr val="303336"/>
                </a:solidFill>
                <a:effectLst/>
                <a:latin typeface="Open Sans"/>
              </a:rPr>
              <a:t>A funeral directory will talk of someone “passing away” rather than dying.</a:t>
            </a:r>
          </a:p>
          <a:p>
            <a:pPr marL="1085850" lvl="2" indent="-171450">
              <a:buFont typeface="Arial" panose="020B0604020202020204" pitchFamily="34" charset="0"/>
              <a:buChar char="•"/>
            </a:pPr>
            <a:r>
              <a:rPr lang="en-US" b="0" i="0" dirty="0">
                <a:solidFill>
                  <a:srgbClr val="303336"/>
                </a:solidFill>
                <a:effectLst/>
                <a:latin typeface="Open Sans"/>
              </a:rPr>
              <a:t>A doctor will talk about the “termination of a pregnancy” rather than the murder of an unborn child.</a:t>
            </a:r>
          </a:p>
          <a:p>
            <a:pPr marL="1085850" lvl="2" indent="-171450">
              <a:buFont typeface="Arial" panose="020B0604020202020204" pitchFamily="34" charset="0"/>
              <a:buChar char="•"/>
            </a:pPr>
            <a:r>
              <a:rPr lang="en-US" b="0" i="0" dirty="0">
                <a:solidFill>
                  <a:srgbClr val="303336"/>
                </a:solidFill>
                <a:effectLst/>
                <a:latin typeface="Open Sans"/>
              </a:rPr>
              <a:t>An embarrassed man may talk about being “between jobs” rather than admitting he got fired or was unemployed.</a:t>
            </a:r>
          </a:p>
          <a:p>
            <a:pPr marL="1085850" lvl="2" indent="-171450">
              <a:buFont typeface="Arial" panose="020B0604020202020204" pitchFamily="34" charset="0"/>
              <a:buChar char="•"/>
            </a:pPr>
            <a:r>
              <a:rPr lang="en-US" b="0" i="0" dirty="0">
                <a:solidFill>
                  <a:srgbClr val="303336"/>
                </a:solidFill>
                <a:effectLst/>
                <a:latin typeface="Open Sans"/>
              </a:rPr>
              <a:t>An unmarried couple might use the phrase “sleeping together” to describe their fornication.  Those committing adultery are said to be “having an affair.”</a:t>
            </a:r>
          </a:p>
          <a:p>
            <a:pPr marL="628650" lvl="1" indent="-171450">
              <a:buFont typeface="Arial" panose="020B0604020202020204" pitchFamily="34" charset="0"/>
              <a:buChar char="•"/>
            </a:pPr>
            <a:r>
              <a:rPr lang="en-US" b="1" i="0" dirty="0">
                <a:solidFill>
                  <a:srgbClr val="303336"/>
                </a:solidFill>
                <a:effectLst/>
                <a:latin typeface="Open Sans"/>
              </a:rPr>
              <a:t>The uses for Euphemisms:</a:t>
            </a:r>
          </a:p>
          <a:p>
            <a:pPr marL="1085850" lvl="2" indent="-171450">
              <a:buFont typeface="Arial" panose="020B0604020202020204" pitchFamily="34" charset="0"/>
              <a:buChar char="•"/>
            </a:pPr>
            <a:r>
              <a:rPr lang="en-US" b="0" i="0" dirty="0">
                <a:solidFill>
                  <a:srgbClr val="303336"/>
                </a:solidFill>
                <a:effectLst/>
                <a:latin typeface="Open Sans"/>
              </a:rPr>
              <a:t>To spare feelings</a:t>
            </a:r>
          </a:p>
          <a:p>
            <a:pPr marL="1085850" lvl="2" indent="-171450">
              <a:buFont typeface="Arial" panose="020B0604020202020204" pitchFamily="34" charset="0"/>
              <a:buChar char="•"/>
            </a:pPr>
            <a:r>
              <a:rPr lang="en-US" b="0" i="0" dirty="0">
                <a:solidFill>
                  <a:srgbClr val="303336"/>
                </a:solidFill>
                <a:effectLst/>
                <a:latin typeface="Open Sans"/>
              </a:rPr>
              <a:t>To speak delicately of either unpleasant or upsetting subjects</a:t>
            </a:r>
          </a:p>
          <a:p>
            <a:pPr marL="1085850" lvl="2" indent="-171450">
              <a:buFont typeface="Arial" panose="020B0604020202020204" pitchFamily="34" charset="0"/>
              <a:buChar char="•"/>
            </a:pPr>
            <a:r>
              <a:rPr lang="en-US" b="0" i="0" dirty="0">
                <a:solidFill>
                  <a:srgbClr val="303336"/>
                </a:solidFill>
                <a:effectLst/>
                <a:latin typeface="Open Sans"/>
              </a:rPr>
              <a:t>As a loophole to get across a meaning without actually saying the exact word (this is what is done with profanity).</a:t>
            </a:r>
          </a:p>
          <a:p>
            <a:pPr marL="628650" lvl="1" indent="-171450">
              <a:buFont typeface="Arial" panose="020B0604020202020204" pitchFamily="34" charset="0"/>
              <a:buChar char="•"/>
            </a:pPr>
            <a:r>
              <a:rPr lang="en-US" b="1" i="0" dirty="0">
                <a:solidFill>
                  <a:srgbClr val="303336"/>
                </a:solidFill>
                <a:effectLst/>
                <a:latin typeface="Open Sans"/>
              </a:rPr>
              <a:t>The difference between a Euphemism and an idiom</a:t>
            </a:r>
          </a:p>
          <a:p>
            <a:pPr marL="1085850" lvl="2" indent="-171450" algn="l">
              <a:buFont typeface="Arial" panose="020B0604020202020204" pitchFamily="34" charset="0"/>
              <a:buChar char="•"/>
            </a:pPr>
            <a:r>
              <a:rPr lang="en-US" b="0" i="0" dirty="0">
                <a:solidFill>
                  <a:srgbClr val="2D2D2D"/>
                </a:solidFill>
                <a:effectLst/>
                <a:latin typeface="Lora"/>
              </a:rPr>
              <a:t>An idiom is a figure of speech in which the use of a word or words is peculiar to itself in that it has a meaning that usually cannot be derived from the literal meaning of the word or words. </a:t>
            </a:r>
          </a:p>
          <a:p>
            <a:pPr marL="1085850" lvl="2" indent="-171450" algn="l">
              <a:buFont typeface="Arial" panose="020B0604020202020204" pitchFamily="34" charset="0"/>
              <a:buChar char="•"/>
            </a:pPr>
            <a:r>
              <a:rPr lang="en-US" b="0" i="0" dirty="0">
                <a:solidFill>
                  <a:srgbClr val="2D2D2D"/>
                </a:solidFill>
                <a:effectLst/>
                <a:latin typeface="Lora"/>
              </a:rPr>
              <a:t>Idioms have to be individually learned because the meaning of the words is not literal, but assigned by the culture. </a:t>
            </a:r>
          </a:p>
          <a:p>
            <a:pPr marL="1085850" lvl="2" indent="-171450" algn="l">
              <a:buFont typeface="Arial" panose="020B0604020202020204" pitchFamily="34" charset="0"/>
              <a:buChar char="•"/>
            </a:pPr>
            <a:r>
              <a:rPr lang="en-US" b="0" i="0" dirty="0">
                <a:solidFill>
                  <a:srgbClr val="2D2D2D"/>
                </a:solidFill>
                <a:effectLst/>
                <a:latin typeface="Lora"/>
              </a:rPr>
              <a:t>While most euphemisms are idioms, many idioms are not euphemisms. </a:t>
            </a:r>
          </a:p>
          <a:p>
            <a:pPr marL="1085850" lvl="2" indent="-171450" algn="l">
              <a:buFont typeface="Arial" panose="020B0604020202020204" pitchFamily="34" charset="0"/>
              <a:buChar char="•"/>
            </a:pPr>
            <a:r>
              <a:rPr lang="en-US" b="0" i="0" dirty="0">
                <a:solidFill>
                  <a:srgbClr val="2D2D2D"/>
                </a:solidFill>
                <a:effectLst/>
                <a:latin typeface="Lora"/>
              </a:rPr>
              <a:t>That is because many idioms are hard, harsh, cold-hearted, and cynical. </a:t>
            </a:r>
          </a:p>
          <a:p>
            <a:pPr marL="1085850" lvl="2" indent="-171450" algn="l">
              <a:buFont typeface="Arial" panose="020B0604020202020204" pitchFamily="34" charset="0"/>
              <a:buChar char="•"/>
            </a:pPr>
            <a:r>
              <a:rPr lang="en-US" b="0" i="0" dirty="0">
                <a:solidFill>
                  <a:srgbClr val="2D2D2D"/>
                </a:solidFill>
                <a:effectLst/>
                <a:latin typeface="Lora"/>
              </a:rPr>
              <a:t>In contrast, true euphemisms are an agreeable and inoffensive way to refer to something, or a way to refer to a subject by suggestion instead of by direct address.</a:t>
            </a:r>
          </a:p>
          <a:p>
            <a:pPr marL="1085850" lvl="2" indent="-171450" algn="l">
              <a:buFont typeface="Arial" panose="020B0604020202020204" pitchFamily="34" charset="0"/>
              <a:buChar char="•"/>
            </a:pPr>
            <a:r>
              <a:rPr lang="en-US" b="0" i="0" dirty="0">
                <a:solidFill>
                  <a:srgbClr val="2D2D2D"/>
                </a:solidFill>
                <a:effectLst/>
                <a:latin typeface="Lora"/>
              </a:rPr>
              <a:t>For example, if we are speaking with someone whose loved one has died, we can say the loved one “passed away” to soften the reality of the situation, </a:t>
            </a:r>
          </a:p>
          <a:p>
            <a:pPr marL="1085850" lvl="2" indent="-171450" algn="l">
              <a:buFont typeface="Arial" panose="020B0604020202020204" pitchFamily="34" charset="0"/>
              <a:buChar char="•"/>
            </a:pPr>
            <a:r>
              <a:rPr lang="en-US" b="0" i="0" dirty="0">
                <a:solidFill>
                  <a:srgbClr val="2D2D2D"/>
                </a:solidFill>
                <a:effectLst/>
                <a:latin typeface="Lora"/>
              </a:rPr>
              <a:t>But we cannot use some of the common idioms such as “kicked the bucket,” “bought the farm,” “assumed room temperature,” or “cashed in their chips,” and get the same effect.</a:t>
            </a:r>
          </a:p>
          <a:p>
            <a:pPr marL="628650" lvl="1" indent="-171450">
              <a:buFont typeface="Arial" panose="020B0604020202020204" pitchFamily="34" charset="0"/>
              <a:buChar char="•"/>
            </a:pPr>
            <a:r>
              <a:rPr lang="en-US" b="1" i="0" dirty="0">
                <a:solidFill>
                  <a:srgbClr val="303336"/>
                </a:solidFill>
                <a:effectLst/>
                <a:latin typeface="Open Sans"/>
              </a:rPr>
              <a:t>Did you know that there are many examples of Euphemisms in the Bible?</a:t>
            </a:r>
          </a:p>
          <a:p>
            <a:pPr marL="1085850" lvl="2" indent="-171450">
              <a:buFont typeface="Arial" panose="020B0604020202020204" pitchFamily="34" charset="0"/>
              <a:buChar char="•"/>
            </a:pPr>
            <a:endParaRPr lang="en-US" dirty="0"/>
          </a:p>
        </p:txBody>
      </p:sp>
      <p:sp>
        <p:nvSpPr>
          <p:cNvPr id="4" name="Slide Number Placeholder 3"/>
          <p:cNvSpPr>
            <a:spLocks noGrp="1"/>
          </p:cNvSpPr>
          <p:nvPr>
            <p:ph type="sldNum" sz="quarter" idx="5"/>
          </p:nvPr>
        </p:nvSpPr>
        <p:spPr/>
        <p:txBody>
          <a:bodyPr/>
          <a:lstStyle/>
          <a:p>
            <a:fld id="{D9EB3011-8369-40F4-BB01-44A474D03CCB}" type="slidenum">
              <a:rPr lang="en-US" smtClean="0"/>
              <a:t>3</a:t>
            </a:fld>
            <a:endParaRPr lang="en-US"/>
          </a:p>
        </p:txBody>
      </p:sp>
    </p:spTree>
    <p:extLst>
      <p:ext uri="{BB962C8B-B14F-4D97-AF65-F5344CB8AC3E}">
        <p14:creationId xmlns:p14="http://schemas.microsoft.com/office/powerpoint/2010/main" val="40787257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b="1" i="0" dirty="0">
                <a:solidFill>
                  <a:srgbClr val="2D2D2D"/>
                </a:solidFill>
                <a:effectLst/>
                <a:latin typeface="Lora"/>
              </a:rPr>
              <a:t>Euphemisms by their very nature deal with difficult, delicate, or potentially embarrassing situations</a:t>
            </a:r>
          </a:p>
          <a:p>
            <a:pPr marL="628650" lvl="1" indent="-171450" algn="l">
              <a:buFont typeface="Arial" panose="020B0604020202020204" pitchFamily="34" charset="0"/>
              <a:buChar char="•"/>
            </a:pPr>
            <a:r>
              <a:rPr lang="en-US" b="0" i="0" dirty="0">
                <a:solidFill>
                  <a:srgbClr val="2D2D2D"/>
                </a:solidFill>
                <a:effectLst/>
                <a:latin typeface="Lora"/>
              </a:rPr>
              <a:t>Many have to do with death, sexuality and bodily functions</a:t>
            </a:r>
          </a:p>
          <a:p>
            <a:pPr marL="628650" lvl="1" indent="-171450" algn="l">
              <a:buFont typeface="Arial" panose="020B0604020202020204" pitchFamily="34" charset="0"/>
              <a:buChar char="•"/>
            </a:pPr>
            <a:r>
              <a:rPr lang="en-US" b="0" i="0" dirty="0">
                <a:solidFill>
                  <a:srgbClr val="2D2D2D"/>
                </a:solidFill>
                <a:effectLst/>
                <a:latin typeface="Lora"/>
              </a:rPr>
              <a:t>It is hard to deal with them from the pulpit because of the need to handle the subject in a graceful manner</a:t>
            </a:r>
          </a:p>
          <a:p>
            <a:r>
              <a:rPr lang="en-US" b="1" i="0" dirty="0">
                <a:solidFill>
                  <a:srgbClr val="2D2D2D"/>
                </a:solidFill>
                <a:effectLst/>
                <a:latin typeface="Lora"/>
              </a:rPr>
              <a:t>Here are a few examples of Euphemisms in the Bible</a:t>
            </a:r>
          </a:p>
          <a:p>
            <a:pPr marL="628650" lvl="1" indent="-171450" algn="l">
              <a:buFont typeface="Arial" panose="020B0604020202020204" pitchFamily="34" charset="0"/>
              <a:buChar char="•"/>
            </a:pPr>
            <a:r>
              <a:rPr lang="en-US" sz="1200" dirty="0">
                <a:solidFill>
                  <a:schemeClr val="accent2">
                    <a:lumMod val="20000"/>
                    <a:lumOff val="80000"/>
                  </a:schemeClr>
                </a:solidFill>
              </a:rPr>
              <a:t>“Now Adam </a:t>
            </a:r>
            <a:r>
              <a:rPr lang="en-US" sz="1200" i="1" dirty="0">
                <a:solidFill>
                  <a:schemeClr val="accent2">
                    <a:lumMod val="20000"/>
                    <a:lumOff val="80000"/>
                  </a:schemeClr>
                </a:solidFill>
              </a:rPr>
              <a:t>knew</a:t>
            </a:r>
            <a:r>
              <a:rPr lang="en-US" sz="1200" dirty="0">
                <a:solidFill>
                  <a:schemeClr val="accent2">
                    <a:lumMod val="20000"/>
                    <a:lumOff val="80000"/>
                  </a:schemeClr>
                </a:solidFill>
              </a:rPr>
              <a:t> Eve his wife, and she conceived…” (Genesis 4:1) (Cain)</a:t>
            </a:r>
          </a:p>
          <a:p>
            <a:pPr marL="628650" lvl="1" indent="-171450" algn="l">
              <a:buFont typeface="Arial" panose="020B0604020202020204" pitchFamily="34" charset="0"/>
              <a:buChar char="•"/>
            </a:pPr>
            <a:r>
              <a:rPr lang="en-US" sz="1200" dirty="0">
                <a:solidFill>
                  <a:schemeClr val="accent2">
                    <a:lumMod val="20000"/>
                    <a:lumOff val="80000"/>
                  </a:schemeClr>
                </a:solidFill>
              </a:rPr>
              <a:t>“Now as for you, you shall </a:t>
            </a:r>
            <a:r>
              <a:rPr lang="en-US" sz="1200" i="1" dirty="0">
                <a:solidFill>
                  <a:schemeClr val="accent2">
                    <a:lumMod val="20000"/>
                    <a:lumOff val="80000"/>
                  </a:schemeClr>
                </a:solidFill>
              </a:rPr>
              <a:t>go to your fathers </a:t>
            </a:r>
            <a:r>
              <a:rPr lang="en-US" sz="1200" dirty="0">
                <a:solidFill>
                  <a:schemeClr val="accent2">
                    <a:lumMod val="20000"/>
                    <a:lumOff val="80000"/>
                  </a:schemeClr>
                </a:solidFill>
              </a:rPr>
              <a:t>in peace…” (Genesis 15:15) (Moses, he would be buried)</a:t>
            </a:r>
          </a:p>
          <a:p>
            <a:pPr marL="628650" lvl="1" indent="-171450" algn="l">
              <a:buFont typeface="Arial" panose="020B0604020202020204" pitchFamily="34" charset="0"/>
              <a:buChar char="•"/>
            </a:pPr>
            <a:r>
              <a:rPr lang="en-US" sz="1200" dirty="0">
                <a:solidFill>
                  <a:schemeClr val="accent2">
                    <a:lumMod val="20000"/>
                    <a:lumOff val="80000"/>
                  </a:schemeClr>
                </a:solidFill>
              </a:rPr>
              <a:t>“Our friend Lazarus </a:t>
            </a:r>
            <a:r>
              <a:rPr lang="en-US" sz="1200" i="1" dirty="0">
                <a:solidFill>
                  <a:schemeClr val="accent2">
                    <a:lumMod val="20000"/>
                    <a:lumOff val="80000"/>
                  </a:schemeClr>
                </a:solidFill>
              </a:rPr>
              <a:t>sleeps</a:t>
            </a:r>
            <a:r>
              <a:rPr lang="en-US" sz="1200" dirty="0">
                <a:solidFill>
                  <a:schemeClr val="accent2">
                    <a:lumMod val="20000"/>
                    <a:lumOff val="80000"/>
                  </a:schemeClr>
                </a:solidFill>
              </a:rPr>
              <a:t>, but I go that I may wake him up…” (John 11:11) (Jesus at the death of His friend)</a:t>
            </a:r>
          </a:p>
          <a:p>
            <a:r>
              <a:rPr lang="en-US" b="1" i="0" dirty="0">
                <a:solidFill>
                  <a:srgbClr val="2D2D2D"/>
                </a:solidFill>
                <a:effectLst/>
                <a:latin typeface="Lora"/>
              </a:rPr>
              <a:t>Many other examples could be given, but these suffice. </a:t>
            </a:r>
          </a:p>
          <a:p>
            <a:pPr marL="628650" lvl="1" indent="-171450">
              <a:buFont typeface="Arial" panose="020B0604020202020204" pitchFamily="34" charset="0"/>
              <a:buChar char="•"/>
            </a:pPr>
            <a:r>
              <a:rPr lang="en-US" b="1" i="0" dirty="0">
                <a:solidFill>
                  <a:srgbClr val="2D2D2D"/>
                </a:solidFill>
                <a:effectLst/>
                <a:latin typeface="Lora"/>
              </a:rPr>
              <a:t>Most of them are found in the Old Testament, which as a civil law, and containing health ordinances would use such language to describe bodily functions and other potentially embarrassing circumstances.</a:t>
            </a:r>
          </a:p>
          <a:p>
            <a:r>
              <a:rPr lang="en-US" b="1" dirty="0"/>
              <a:t>Our concern today is the inappropriate use of Euphemisms</a:t>
            </a:r>
          </a:p>
        </p:txBody>
      </p:sp>
      <p:sp>
        <p:nvSpPr>
          <p:cNvPr id="4" name="Slide Number Placeholder 3"/>
          <p:cNvSpPr>
            <a:spLocks noGrp="1"/>
          </p:cNvSpPr>
          <p:nvPr>
            <p:ph type="sldNum" sz="quarter" idx="5"/>
          </p:nvPr>
        </p:nvSpPr>
        <p:spPr/>
        <p:txBody>
          <a:bodyPr/>
          <a:lstStyle/>
          <a:p>
            <a:fld id="{D9EB3011-8369-40F4-BB01-44A474D03CCB}" type="slidenum">
              <a:rPr lang="en-US" smtClean="0"/>
              <a:t>4</a:t>
            </a:fld>
            <a:endParaRPr lang="en-US"/>
          </a:p>
        </p:txBody>
      </p:sp>
    </p:spTree>
    <p:extLst>
      <p:ext uri="{BB962C8B-B14F-4D97-AF65-F5344CB8AC3E}">
        <p14:creationId xmlns:p14="http://schemas.microsoft.com/office/powerpoint/2010/main" val="34220863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To illustrate, I want to share a conversation I had with Kendra a number of years ago.</a:t>
            </a:r>
          </a:p>
          <a:p>
            <a:pPr marL="628650" lvl="1" indent="-171450">
              <a:buFont typeface="Arial" panose="020B0604020202020204" pitchFamily="34" charset="0"/>
              <a:buChar char="•"/>
            </a:pPr>
            <a:r>
              <a:rPr lang="en-US" dirty="0"/>
              <a:t>About a Television program she and others liked to watch called, “Pimp my ride” (not technically a euphemism, but an idiom, but it illustrates my point).</a:t>
            </a:r>
          </a:p>
          <a:p>
            <a:pPr marL="628650" lvl="1" indent="-171450">
              <a:buFont typeface="Arial" panose="020B0604020202020204" pitchFamily="34" charset="0"/>
              <a:buChar char="•"/>
            </a:pPr>
            <a:r>
              <a:rPr lang="en-US" dirty="0"/>
              <a:t>I told her that this is not how you would want to refer to improvements made for your car</a:t>
            </a:r>
          </a:p>
          <a:p>
            <a:pPr marL="628650" lvl="1" indent="-171450">
              <a:buFont typeface="Arial" panose="020B0604020202020204" pitchFamily="34" charset="0"/>
              <a:buChar char="•"/>
            </a:pPr>
            <a:r>
              <a:rPr lang="en-US" dirty="0"/>
              <a:t>She didn’t understand, so I talked with her about the reference.  (Fancy cars driven by men who managed prostitutes).</a:t>
            </a:r>
          </a:p>
          <a:p>
            <a:pPr marL="628650" lvl="1" indent="-171450">
              <a:buFont typeface="Arial" panose="020B0604020202020204" pitchFamily="34" charset="0"/>
              <a:buChar char="•"/>
            </a:pPr>
            <a:r>
              <a:rPr lang="en-US" dirty="0"/>
              <a:t>She objected, because in her mind, the phrase had nothing to do with that, and believed that no one would even think of it in that way</a:t>
            </a:r>
          </a:p>
          <a:p>
            <a:pPr marL="628650" lvl="1" indent="-171450">
              <a:buFont typeface="Arial" panose="020B0604020202020204" pitchFamily="34" charset="0"/>
              <a:buChar char="•"/>
            </a:pPr>
            <a:r>
              <a:rPr lang="en-US" dirty="0"/>
              <a:t>I pointed out that her ignorance of the term does not mean that others are, and she needed to be careful of her speech</a:t>
            </a:r>
          </a:p>
          <a:p>
            <a:pPr marL="1085850" lvl="2" indent="-171450">
              <a:buFont typeface="Arial" panose="020B0604020202020204" pitchFamily="34" charset="0"/>
              <a:buChar char="•"/>
            </a:pPr>
            <a:r>
              <a:rPr lang="en-US" dirty="0"/>
              <a:t>All Christians should be careful of their speech</a:t>
            </a:r>
          </a:p>
          <a:p>
            <a:pPr marL="1085850" lvl="2" indent="-171450">
              <a:buFont typeface="Arial" panose="020B0604020202020204" pitchFamily="34" charset="0"/>
              <a:buChar char="•"/>
            </a:pPr>
            <a:r>
              <a:rPr lang="en-US" dirty="0"/>
              <a:t>Unfortunately, ignorance will not serve as an excuse</a:t>
            </a:r>
          </a:p>
          <a:p>
            <a:pPr marL="0" lvl="0" indent="0">
              <a:buFont typeface="Arial" panose="020B0604020202020204" pitchFamily="34" charset="0"/>
              <a:buNone/>
            </a:pPr>
            <a:r>
              <a:rPr lang="en-US" b="1" dirty="0"/>
              <a:t>(Matthew 12:36-37), </a:t>
            </a:r>
            <a:r>
              <a:rPr lang="en-US" i="1" dirty="0"/>
              <a:t>“But I say to you that for every idle word men may speak, they will give account of it in the day of judgment.</a:t>
            </a:r>
            <a:r>
              <a:rPr lang="en-US" i="1" baseline="30000" dirty="0"/>
              <a:t> 37</a:t>
            </a:r>
            <a:r>
              <a:rPr lang="en-US" i="1" dirty="0"/>
              <a:t> For by your words you will be justified, and by your words you will be condemned.”</a:t>
            </a:r>
          </a:p>
          <a:p>
            <a:pPr marL="628650" lvl="1" indent="-171450">
              <a:buFont typeface="Arial" panose="020B0604020202020204" pitchFamily="34" charset="0"/>
              <a:buChar char="•"/>
            </a:pPr>
            <a:r>
              <a:rPr lang="en-US" b="1" i="0" dirty="0"/>
              <a:t>Using the Lord’s name in vain is a sin</a:t>
            </a:r>
          </a:p>
          <a:p>
            <a:pPr marL="0" lvl="0" indent="0">
              <a:buFont typeface="Arial" panose="020B0604020202020204" pitchFamily="34" charset="0"/>
              <a:buNone/>
            </a:pPr>
            <a:r>
              <a:rPr lang="en-US" b="1" i="0" dirty="0"/>
              <a:t>(Exodus 20:7), </a:t>
            </a:r>
            <a:r>
              <a:rPr lang="en-US" i="1" dirty="0"/>
              <a:t>“You shall not take the name of the Lord your God in vain, for the Lord will not hold him guiltless who takes His name in vain.”</a:t>
            </a:r>
          </a:p>
          <a:p>
            <a:pPr marL="0" lvl="0" indent="0">
              <a:buFont typeface="Arial" panose="020B0604020202020204" pitchFamily="34" charset="0"/>
              <a:buNone/>
            </a:pPr>
            <a:r>
              <a:rPr lang="en-US" b="1" i="0" dirty="0"/>
              <a:t>(James 5:12), </a:t>
            </a:r>
            <a:r>
              <a:rPr lang="en-US" i="1" dirty="0"/>
              <a:t>“But above all, my brethren, do not swear, either by heaven or by earth or with any other oath. But let your “Yes” be “Yes,” and your “No,” “No,” lest you fall into judgment.”</a:t>
            </a:r>
          </a:p>
          <a:p>
            <a:pPr marL="628650" lvl="1" indent="-171450">
              <a:buFont typeface="Arial" panose="020B0604020202020204" pitchFamily="34" charset="0"/>
              <a:buChar char="•"/>
            </a:pPr>
            <a:r>
              <a:rPr lang="en-US" b="1" i="0" dirty="0"/>
              <a:t>Many may be unaware of the derivations of God, Jesus, Christ and Lord that are commonly used as substitutes</a:t>
            </a:r>
          </a:p>
          <a:p>
            <a:pPr marL="1085850" lvl="2" indent="-171450">
              <a:buFont typeface="Arial" panose="020B0604020202020204" pitchFamily="34" charset="0"/>
              <a:buChar char="•"/>
            </a:pPr>
            <a:r>
              <a:rPr lang="en-US" i="0" dirty="0"/>
              <a:t>I came across a chart that showed 34 English euphemisms for God, dating to the 1350’s.  Some you may be familiar with:  egad, gosh, golly, Great Scott and Good Grief.</a:t>
            </a:r>
          </a:p>
          <a:p>
            <a:pPr marL="1085850" lvl="2" indent="-171450">
              <a:buFont typeface="Arial" panose="020B0604020202020204" pitchFamily="34" charset="0"/>
              <a:buChar char="•"/>
            </a:pPr>
            <a:r>
              <a:rPr lang="en-US" i="0" dirty="0"/>
              <a:t>13 euphemisms for Jesus Christ.  Including Jiminy Crickets, Gee Wiz, Jeez and Jeepers Creepers</a:t>
            </a:r>
          </a:p>
          <a:p>
            <a:pPr marL="1085850" lvl="2" indent="-171450">
              <a:buFont typeface="Arial" panose="020B0604020202020204" pitchFamily="34" charset="0"/>
              <a:buChar char="•"/>
            </a:pPr>
            <a:r>
              <a:rPr lang="en-US" i="0" dirty="0"/>
              <a:t>6 euphemisms for Christ, including Cripes, Christmas, and for crying out loud</a:t>
            </a:r>
          </a:p>
          <a:p>
            <a:pPr marL="1085850" lvl="2" indent="-171450">
              <a:buFont typeface="Arial" panose="020B0604020202020204" pitchFamily="34" charset="0"/>
              <a:buChar char="•"/>
            </a:pPr>
            <a:r>
              <a:rPr lang="en-US" i="0" dirty="0"/>
              <a:t>7 euphemisms for Lord, including Law Sakes, Lord have mercy and </a:t>
            </a:r>
            <a:r>
              <a:rPr lang="en-US" i="0" dirty="0" err="1"/>
              <a:t>Lawdy</a:t>
            </a:r>
            <a:r>
              <a:rPr lang="en-US" i="0" dirty="0"/>
              <a:t>!</a:t>
            </a:r>
          </a:p>
          <a:p>
            <a:pPr marL="1085850" lvl="2" indent="-171450">
              <a:buFont typeface="Arial" panose="020B0604020202020204" pitchFamily="34" charset="0"/>
              <a:buChar char="•"/>
            </a:pPr>
            <a:r>
              <a:rPr lang="en-US" i="0" dirty="0"/>
              <a:t>Using any of these as a by word is tantamount to taking the Lord’s name in vain.</a:t>
            </a:r>
          </a:p>
          <a:p>
            <a:pPr marL="628650" lvl="1" indent="-171450">
              <a:buFont typeface="Arial" panose="020B0604020202020204" pitchFamily="34" charset="0"/>
              <a:buChar char="•"/>
            </a:pPr>
            <a:r>
              <a:rPr lang="en-US" b="1" i="0" dirty="0"/>
              <a:t>Substitutes for profanity are very much more difficult to discuss.  Using euphemisms brings right to the mind the actual terms and images</a:t>
            </a:r>
          </a:p>
          <a:p>
            <a:pPr marL="628650" lvl="1" indent="-171450">
              <a:buFont typeface="Arial" panose="020B0604020202020204" pitchFamily="34" charset="0"/>
              <a:buChar char="•"/>
            </a:pPr>
            <a:r>
              <a:rPr lang="en-US" i="0" dirty="0"/>
              <a:t>This is true for scatological terms and sexual actions as well, so we will not name the euphemisms commonly used.</a:t>
            </a:r>
          </a:p>
          <a:p>
            <a:pPr marL="628650" lvl="1" indent="-171450">
              <a:buFont typeface="Arial" panose="020B0604020202020204" pitchFamily="34" charset="0"/>
              <a:buChar char="•"/>
            </a:pPr>
            <a:r>
              <a:rPr lang="en-US" b="1" i="0" dirty="0"/>
              <a:t>Consider the common practice in movies and television</a:t>
            </a:r>
          </a:p>
          <a:p>
            <a:pPr marL="1085850" lvl="2" indent="-171450">
              <a:buFont typeface="Arial" panose="020B0604020202020204" pitchFamily="34" charset="0"/>
              <a:buChar char="•"/>
            </a:pPr>
            <a:r>
              <a:rPr lang="en-US" i="0" dirty="0"/>
              <a:t>To get around ratings and censors a few letters will be changed.  Or a nonsensical word that sounds sufficiently similar to be recognizable.</a:t>
            </a:r>
          </a:p>
          <a:p>
            <a:pPr marL="628650" lvl="1" indent="-171450">
              <a:buFont typeface="Arial" panose="020B0604020202020204" pitchFamily="34" charset="0"/>
              <a:buChar char="•"/>
            </a:pPr>
            <a:r>
              <a:rPr lang="en-US" b="1" i="0" dirty="0"/>
              <a:t>Many of these euphemisms are commonly used in speech today.  So common, that Christians may be using them unthinkingly</a:t>
            </a:r>
          </a:p>
          <a:p>
            <a:pPr marL="628650" lvl="1" indent="-171450">
              <a:buFont typeface="Arial" panose="020B0604020202020204" pitchFamily="34" charset="0"/>
              <a:buChar char="•"/>
            </a:pPr>
            <a:r>
              <a:rPr lang="en-US" b="1" i="0" dirty="0"/>
              <a:t>Also, what about Social media</a:t>
            </a:r>
          </a:p>
          <a:p>
            <a:pPr marL="1085850" lvl="2" indent="-171450">
              <a:buFont typeface="Arial" panose="020B0604020202020204" pitchFamily="34" charset="0"/>
              <a:buChar char="•"/>
            </a:pPr>
            <a:r>
              <a:rPr lang="en-US" i="0" dirty="0"/>
              <a:t>Sharing links with euphemism or profanity in the title or post?</a:t>
            </a:r>
          </a:p>
          <a:p>
            <a:pPr marL="1085850" lvl="2" indent="-171450">
              <a:buFont typeface="Arial" panose="020B0604020202020204" pitchFamily="34" charset="0"/>
              <a:buChar char="•"/>
            </a:pPr>
            <a:r>
              <a:rPr lang="en-US" i="0" dirty="0"/>
              <a:t>Becoming so familiar with such language as to pass it on without noticing?</a:t>
            </a:r>
          </a:p>
          <a:p>
            <a:pPr marL="1085850" lvl="2" indent="-171450">
              <a:buFont typeface="Arial" panose="020B0604020202020204" pitchFamily="34" charset="0"/>
              <a:buChar char="•"/>
            </a:pPr>
            <a:r>
              <a:rPr lang="en-US" i="0" dirty="0"/>
              <a:t>Does that seem to be a dangerous thing to you?</a:t>
            </a:r>
          </a:p>
          <a:p>
            <a:pPr marL="628650" lvl="1" indent="-171450">
              <a:buFont typeface="Arial" panose="020B0604020202020204" pitchFamily="34" charset="0"/>
              <a:buChar char="•"/>
            </a:pPr>
            <a:r>
              <a:rPr lang="en-US" i="0" dirty="0"/>
              <a:t>Please consider some Biblical principles that are relevant to our topic</a:t>
            </a:r>
          </a:p>
        </p:txBody>
      </p:sp>
      <p:sp>
        <p:nvSpPr>
          <p:cNvPr id="4" name="Slide Number Placeholder 3"/>
          <p:cNvSpPr>
            <a:spLocks noGrp="1"/>
          </p:cNvSpPr>
          <p:nvPr>
            <p:ph type="sldNum" sz="quarter" idx="5"/>
          </p:nvPr>
        </p:nvSpPr>
        <p:spPr/>
        <p:txBody>
          <a:bodyPr/>
          <a:lstStyle/>
          <a:p>
            <a:fld id="{D9EB3011-8369-40F4-BB01-44A474D03CCB}" type="slidenum">
              <a:rPr lang="en-US" smtClean="0"/>
              <a:t>5</a:t>
            </a:fld>
            <a:endParaRPr lang="en-US"/>
          </a:p>
        </p:txBody>
      </p:sp>
    </p:spTree>
    <p:extLst>
      <p:ext uri="{BB962C8B-B14F-4D97-AF65-F5344CB8AC3E}">
        <p14:creationId xmlns:p14="http://schemas.microsoft.com/office/powerpoint/2010/main" val="18581994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Euphemisms take our minds to the profane.  Our thoughts must be pure!</a:t>
            </a:r>
          </a:p>
          <a:p>
            <a:r>
              <a:rPr lang="en-US" b="1" dirty="0"/>
              <a:t>(Proverbs 4:23), </a:t>
            </a:r>
            <a:r>
              <a:rPr lang="en-US" b="0" i="1" dirty="0"/>
              <a:t>“Keep your heart with all diligence, For out of it spring the issues of life.”</a:t>
            </a:r>
          </a:p>
          <a:p>
            <a:r>
              <a:rPr lang="en-US" b="1" dirty="0"/>
              <a:t>(Proverbs 22:11), </a:t>
            </a:r>
            <a:r>
              <a:rPr lang="en-US" b="0" i="1" dirty="0"/>
              <a:t>“He who loves purity of heart and has grace on his lips, the king will be his friend.”</a:t>
            </a:r>
          </a:p>
          <a:p>
            <a:r>
              <a:rPr lang="en-US" b="1" dirty="0"/>
              <a:t>(Matthew 5:8), </a:t>
            </a:r>
            <a:r>
              <a:rPr lang="en-US" b="0" i="1" dirty="0"/>
              <a:t>“Blessed are the pure in heart, for they shall see God.”</a:t>
            </a:r>
          </a:p>
          <a:p>
            <a:r>
              <a:rPr lang="en-US" b="1" dirty="0"/>
              <a:t>(1 John 3:2-3), </a:t>
            </a:r>
            <a:r>
              <a:rPr lang="en-US" i="1" dirty="0"/>
              <a:t>“Beloved, now we are children of God; and it has not yet been revealed what we shall be, but we know that when He is revealed, we shall be like Him, for we shall see Him as He is.</a:t>
            </a:r>
            <a:r>
              <a:rPr lang="en-US" i="1" baseline="30000" dirty="0"/>
              <a:t> 3</a:t>
            </a:r>
            <a:r>
              <a:rPr lang="en-US" i="1" dirty="0"/>
              <a:t> And everyone who has this hope in Him purifies himself, just as He is pure.”</a:t>
            </a:r>
          </a:p>
          <a:p>
            <a:pPr marL="628650" lvl="1" indent="-171450">
              <a:buFont typeface="Arial" panose="020B0604020202020204" pitchFamily="34" charset="0"/>
              <a:buChar char="•"/>
            </a:pPr>
            <a:r>
              <a:rPr lang="en-US" dirty="0"/>
              <a:t>Our usage of the words affect our own minds</a:t>
            </a:r>
          </a:p>
          <a:p>
            <a:pPr marL="628650" lvl="1" indent="-171450">
              <a:buFont typeface="Arial" panose="020B0604020202020204" pitchFamily="34" charset="0"/>
              <a:buChar char="•"/>
            </a:pPr>
            <a:r>
              <a:rPr lang="en-US" b="1" dirty="0"/>
              <a:t>Our usage also have a negative effect on the thinking of those who hear us!</a:t>
            </a:r>
          </a:p>
          <a:p>
            <a:pPr marL="628650" lvl="1" indent="-171450">
              <a:buFont typeface="Arial" panose="020B0604020202020204" pitchFamily="34" charset="0"/>
              <a:buChar char="•"/>
            </a:pPr>
            <a:endParaRPr lang="en-US" b="1" dirty="0"/>
          </a:p>
          <a:p>
            <a:pPr marL="0" lvl="0" indent="0">
              <a:buFont typeface="Arial" panose="020B0604020202020204" pitchFamily="34" charset="0"/>
              <a:buNone/>
            </a:pPr>
            <a:r>
              <a:rPr lang="en-US" b="1" dirty="0"/>
              <a:t>Sound and Graceful speech is required of the Child of God</a:t>
            </a:r>
          </a:p>
          <a:p>
            <a:pPr marL="628650" lvl="1" indent="-171450">
              <a:buFont typeface="Arial" panose="020B0604020202020204" pitchFamily="34" charset="0"/>
              <a:buChar char="•"/>
            </a:pPr>
            <a:r>
              <a:rPr lang="en-US" b="1" dirty="0"/>
              <a:t>The use of inappropriate euphemisms is trying to take what is black, and make it gray</a:t>
            </a:r>
          </a:p>
          <a:p>
            <a:pPr marL="628650" lvl="1" indent="-171450">
              <a:buFont typeface="Arial" panose="020B0604020202020204" pitchFamily="34" charset="0"/>
              <a:buChar char="•"/>
            </a:pPr>
            <a:r>
              <a:rPr lang="en-US" b="1" dirty="0"/>
              <a:t>It may allow the words to pass the Television censors</a:t>
            </a:r>
          </a:p>
          <a:p>
            <a:pPr marL="628650" lvl="1" indent="-171450">
              <a:buFont typeface="Arial" panose="020B0604020202020204" pitchFamily="34" charset="0"/>
              <a:buChar char="•"/>
            </a:pPr>
            <a:r>
              <a:rPr lang="en-US" b="1" dirty="0"/>
              <a:t>This attitude and action will NOT please God!</a:t>
            </a:r>
          </a:p>
          <a:p>
            <a:pPr marL="1085850" lvl="2" indent="-171450">
              <a:buFont typeface="Arial" panose="020B0604020202020204" pitchFamily="34" charset="0"/>
              <a:buChar char="•"/>
            </a:pPr>
            <a:r>
              <a:rPr lang="en-US" b="0" dirty="0"/>
              <a:t>The world may not see it, but God says our speech is important</a:t>
            </a:r>
          </a:p>
          <a:p>
            <a:pPr marL="0" lvl="0" indent="0">
              <a:buFont typeface="Arial" panose="020B0604020202020204" pitchFamily="34" charset="0"/>
              <a:buNone/>
            </a:pPr>
            <a:r>
              <a:rPr lang="en-US" b="1" dirty="0"/>
              <a:t>(Matthew 15:11), </a:t>
            </a:r>
            <a:r>
              <a:rPr lang="en-US" b="0" i="1" dirty="0"/>
              <a:t>“Not what goes into the mouth defiles a man; but what comes out of the mouth, this defiles a man.”</a:t>
            </a:r>
          </a:p>
          <a:p>
            <a:pPr marL="1085850" lvl="2" indent="-171450">
              <a:buFont typeface="Arial" panose="020B0604020202020204" pitchFamily="34" charset="0"/>
              <a:buChar char="•"/>
            </a:pPr>
            <a:r>
              <a:rPr lang="en-US" b="0" i="0" dirty="0"/>
              <a:t>We have to be careful.  Don’t speak unless you know and intend exactly what you are saying.</a:t>
            </a:r>
          </a:p>
          <a:p>
            <a:pPr marL="0" lvl="0" indent="0">
              <a:buFont typeface="Arial" panose="020B0604020202020204" pitchFamily="34" charset="0"/>
              <a:buNone/>
            </a:pPr>
            <a:r>
              <a:rPr lang="en-US" b="1" i="0" dirty="0"/>
              <a:t>(Psalm 141:3), </a:t>
            </a:r>
            <a:r>
              <a:rPr lang="en-US" b="0" i="1" dirty="0"/>
              <a:t>“Set a guard, O Lord, over my mouth; keep watch over the door of my lips.”</a:t>
            </a:r>
          </a:p>
          <a:p>
            <a:pPr marL="1085850" lvl="2" indent="-171450">
              <a:buFont typeface="Arial" panose="020B0604020202020204" pitchFamily="34" charset="0"/>
              <a:buChar char="•"/>
            </a:pPr>
            <a:r>
              <a:rPr lang="en-US" b="0" i="0" dirty="0"/>
              <a:t>We can easily deceive ourselves, and sin with the tongue</a:t>
            </a:r>
          </a:p>
          <a:p>
            <a:pPr marL="0" lvl="0" indent="0">
              <a:buFont typeface="Arial" panose="020B0604020202020204" pitchFamily="34" charset="0"/>
              <a:buNone/>
            </a:pPr>
            <a:r>
              <a:rPr lang="en-US" b="1" i="0" dirty="0"/>
              <a:t>(James 1:26), </a:t>
            </a:r>
            <a:r>
              <a:rPr lang="en-US" b="0" i="1" dirty="0"/>
              <a:t>“If anyone among you thinks he is religious, and does not bridle his tongue but deceives his own heart, this one's religion is useless.”</a:t>
            </a:r>
          </a:p>
          <a:p>
            <a:pPr marL="628650" lvl="1" indent="-171450">
              <a:buFont typeface="Arial" panose="020B0604020202020204" pitchFamily="34" charset="0"/>
              <a:buChar char="•"/>
            </a:pPr>
            <a:endParaRPr lang="en-US" b="1" dirty="0"/>
          </a:p>
          <a:p>
            <a:pPr marL="628650" lvl="1" indent="-171450">
              <a:buFont typeface="Arial" panose="020B0604020202020204" pitchFamily="34" charset="0"/>
              <a:buChar char="•"/>
            </a:pPr>
            <a:endParaRPr lang="en-US" dirty="0"/>
          </a:p>
          <a:p>
            <a:endParaRPr lang="en-US" dirty="0"/>
          </a:p>
        </p:txBody>
      </p:sp>
      <p:sp>
        <p:nvSpPr>
          <p:cNvPr id="4" name="Slide Number Placeholder 3"/>
          <p:cNvSpPr>
            <a:spLocks noGrp="1"/>
          </p:cNvSpPr>
          <p:nvPr>
            <p:ph type="sldNum" sz="quarter" idx="5"/>
          </p:nvPr>
        </p:nvSpPr>
        <p:spPr/>
        <p:txBody>
          <a:bodyPr/>
          <a:lstStyle/>
          <a:p>
            <a:fld id="{D9EB3011-8369-40F4-BB01-44A474D03CCB}" type="slidenum">
              <a:rPr lang="en-US" smtClean="0"/>
              <a:t>6</a:t>
            </a:fld>
            <a:endParaRPr lang="en-US"/>
          </a:p>
        </p:txBody>
      </p:sp>
    </p:spTree>
    <p:extLst>
      <p:ext uri="{BB962C8B-B14F-4D97-AF65-F5344CB8AC3E}">
        <p14:creationId xmlns:p14="http://schemas.microsoft.com/office/powerpoint/2010/main" val="86051468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Conclusion:</a:t>
            </a:r>
            <a:endParaRPr lang="en-US" sz="1200" b="1" dirty="0">
              <a:solidFill>
                <a:schemeClr val="accent2">
                  <a:lumMod val="20000"/>
                  <a:lumOff val="80000"/>
                </a:schemeClr>
              </a:solidFill>
            </a:endParaRPr>
          </a:p>
          <a:p>
            <a:pPr marL="0" lvl="0" indent="0">
              <a:buFont typeface="Arial" panose="020B0604020202020204" pitchFamily="34" charset="0"/>
              <a:buNone/>
            </a:pPr>
            <a:r>
              <a:rPr lang="en-US" b="1" dirty="0"/>
              <a:t>(Psalm 19:14), </a:t>
            </a:r>
            <a:r>
              <a:rPr lang="en-US" i="1" dirty="0"/>
              <a:t>“Let the words of my mouth and the meditation of my heart be acceptable in Your sight, O Lord, my strength and my Redeemer.”</a:t>
            </a:r>
          </a:p>
        </p:txBody>
      </p:sp>
      <p:sp>
        <p:nvSpPr>
          <p:cNvPr id="4" name="Slide Number Placeholder 3"/>
          <p:cNvSpPr>
            <a:spLocks noGrp="1"/>
          </p:cNvSpPr>
          <p:nvPr>
            <p:ph type="sldNum" sz="quarter" idx="5"/>
          </p:nvPr>
        </p:nvSpPr>
        <p:spPr/>
        <p:txBody>
          <a:bodyPr/>
          <a:lstStyle/>
          <a:p>
            <a:fld id="{D9EB3011-8369-40F4-BB01-44A474D03CCB}" type="slidenum">
              <a:rPr lang="en-US" smtClean="0"/>
              <a:t>7</a:t>
            </a:fld>
            <a:endParaRPr lang="en-US"/>
          </a:p>
        </p:txBody>
      </p:sp>
    </p:spTree>
    <p:extLst>
      <p:ext uri="{BB962C8B-B14F-4D97-AF65-F5344CB8AC3E}">
        <p14:creationId xmlns:p14="http://schemas.microsoft.com/office/powerpoint/2010/main" val="13651723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B0AA4F-74C8-422F-83BA-ED3F5D37276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4EBB9AF-A559-484E-A2F2-D75F56F0D55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19FA6FC-08BC-4659-BA5E-4CFCFAB16247}"/>
              </a:ext>
            </a:extLst>
          </p:cNvPr>
          <p:cNvSpPr>
            <a:spLocks noGrp="1"/>
          </p:cNvSpPr>
          <p:nvPr>
            <p:ph type="dt" sz="half" idx="10"/>
          </p:nvPr>
        </p:nvSpPr>
        <p:spPr/>
        <p:txBody>
          <a:bodyPr/>
          <a:lstStyle/>
          <a:p>
            <a:fld id="{2F17827A-5EE4-46DC-9276-68CAC2354D3E}" type="datetimeFigureOut">
              <a:rPr lang="en-US" smtClean="0"/>
              <a:t>8/16/2020</a:t>
            </a:fld>
            <a:endParaRPr lang="en-US"/>
          </a:p>
        </p:txBody>
      </p:sp>
      <p:sp>
        <p:nvSpPr>
          <p:cNvPr id="5" name="Footer Placeholder 4">
            <a:extLst>
              <a:ext uri="{FF2B5EF4-FFF2-40B4-BE49-F238E27FC236}">
                <a16:creationId xmlns:a16="http://schemas.microsoft.com/office/drawing/2014/main" id="{4B166694-09E8-46F2-9C90-84D1B3AF391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0829637-66C3-41F8-81C8-38636ED976A8}"/>
              </a:ext>
            </a:extLst>
          </p:cNvPr>
          <p:cNvSpPr>
            <a:spLocks noGrp="1"/>
          </p:cNvSpPr>
          <p:nvPr>
            <p:ph type="sldNum" sz="quarter" idx="12"/>
          </p:nvPr>
        </p:nvSpPr>
        <p:spPr/>
        <p:txBody>
          <a:bodyPr/>
          <a:lstStyle/>
          <a:p>
            <a:fld id="{671C09EE-DE07-4F57-BF10-6C53FEDA810A}" type="slidenum">
              <a:rPr lang="en-US" smtClean="0"/>
              <a:t>‹#›</a:t>
            </a:fld>
            <a:endParaRPr lang="en-US"/>
          </a:p>
        </p:txBody>
      </p:sp>
    </p:spTree>
    <p:extLst>
      <p:ext uri="{BB962C8B-B14F-4D97-AF65-F5344CB8AC3E}">
        <p14:creationId xmlns:p14="http://schemas.microsoft.com/office/powerpoint/2010/main" val="30527142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75614C-259F-4E3A-9843-3A1A9B23870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D67755B-4B61-4556-AFC7-EC18FE03081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56CA0F0-64D7-4F76-A722-88FF56CE331A}"/>
              </a:ext>
            </a:extLst>
          </p:cNvPr>
          <p:cNvSpPr>
            <a:spLocks noGrp="1"/>
          </p:cNvSpPr>
          <p:nvPr>
            <p:ph type="dt" sz="half" idx="10"/>
          </p:nvPr>
        </p:nvSpPr>
        <p:spPr/>
        <p:txBody>
          <a:bodyPr/>
          <a:lstStyle/>
          <a:p>
            <a:fld id="{2F17827A-5EE4-46DC-9276-68CAC2354D3E}" type="datetimeFigureOut">
              <a:rPr lang="en-US" smtClean="0"/>
              <a:t>8/16/2020</a:t>
            </a:fld>
            <a:endParaRPr lang="en-US"/>
          </a:p>
        </p:txBody>
      </p:sp>
      <p:sp>
        <p:nvSpPr>
          <p:cNvPr id="5" name="Footer Placeholder 4">
            <a:extLst>
              <a:ext uri="{FF2B5EF4-FFF2-40B4-BE49-F238E27FC236}">
                <a16:creationId xmlns:a16="http://schemas.microsoft.com/office/drawing/2014/main" id="{8DD627D0-000F-4E38-BAD6-F2641EC9E72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29BCB83-3B83-459A-AA42-479E45044C9B}"/>
              </a:ext>
            </a:extLst>
          </p:cNvPr>
          <p:cNvSpPr>
            <a:spLocks noGrp="1"/>
          </p:cNvSpPr>
          <p:nvPr>
            <p:ph type="sldNum" sz="quarter" idx="12"/>
          </p:nvPr>
        </p:nvSpPr>
        <p:spPr/>
        <p:txBody>
          <a:bodyPr/>
          <a:lstStyle/>
          <a:p>
            <a:fld id="{671C09EE-DE07-4F57-BF10-6C53FEDA810A}" type="slidenum">
              <a:rPr lang="en-US" smtClean="0"/>
              <a:t>‹#›</a:t>
            </a:fld>
            <a:endParaRPr lang="en-US"/>
          </a:p>
        </p:txBody>
      </p:sp>
    </p:spTree>
    <p:extLst>
      <p:ext uri="{BB962C8B-B14F-4D97-AF65-F5344CB8AC3E}">
        <p14:creationId xmlns:p14="http://schemas.microsoft.com/office/powerpoint/2010/main" val="40963956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F162BF3-FCA2-4C69-9057-5667B70799A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44EA735-9995-4D04-9367-A22967CFE86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E86BEB2-F7A0-4FC2-9863-A9817236BA47}"/>
              </a:ext>
            </a:extLst>
          </p:cNvPr>
          <p:cNvSpPr>
            <a:spLocks noGrp="1"/>
          </p:cNvSpPr>
          <p:nvPr>
            <p:ph type="dt" sz="half" idx="10"/>
          </p:nvPr>
        </p:nvSpPr>
        <p:spPr/>
        <p:txBody>
          <a:bodyPr/>
          <a:lstStyle/>
          <a:p>
            <a:fld id="{2F17827A-5EE4-46DC-9276-68CAC2354D3E}" type="datetimeFigureOut">
              <a:rPr lang="en-US" smtClean="0"/>
              <a:t>8/16/2020</a:t>
            </a:fld>
            <a:endParaRPr lang="en-US"/>
          </a:p>
        </p:txBody>
      </p:sp>
      <p:sp>
        <p:nvSpPr>
          <p:cNvPr id="5" name="Footer Placeholder 4">
            <a:extLst>
              <a:ext uri="{FF2B5EF4-FFF2-40B4-BE49-F238E27FC236}">
                <a16:creationId xmlns:a16="http://schemas.microsoft.com/office/drawing/2014/main" id="{838DE45E-B61E-4965-AD74-7F120C710BA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BAB795F-9266-4C48-9A30-80821F314CE8}"/>
              </a:ext>
            </a:extLst>
          </p:cNvPr>
          <p:cNvSpPr>
            <a:spLocks noGrp="1"/>
          </p:cNvSpPr>
          <p:nvPr>
            <p:ph type="sldNum" sz="quarter" idx="12"/>
          </p:nvPr>
        </p:nvSpPr>
        <p:spPr/>
        <p:txBody>
          <a:bodyPr/>
          <a:lstStyle/>
          <a:p>
            <a:fld id="{671C09EE-DE07-4F57-BF10-6C53FEDA810A}" type="slidenum">
              <a:rPr lang="en-US" smtClean="0"/>
              <a:t>‹#›</a:t>
            </a:fld>
            <a:endParaRPr lang="en-US"/>
          </a:p>
        </p:txBody>
      </p:sp>
    </p:spTree>
    <p:extLst>
      <p:ext uri="{BB962C8B-B14F-4D97-AF65-F5344CB8AC3E}">
        <p14:creationId xmlns:p14="http://schemas.microsoft.com/office/powerpoint/2010/main" val="14686847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76DD44-D3E0-496B-B790-AE1649750C3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65DC2B5-11A3-46E4-B99A-9AC23F1E226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B64C541-30AD-4BBB-834C-0FBE6D32958A}"/>
              </a:ext>
            </a:extLst>
          </p:cNvPr>
          <p:cNvSpPr>
            <a:spLocks noGrp="1"/>
          </p:cNvSpPr>
          <p:nvPr>
            <p:ph type="dt" sz="half" idx="10"/>
          </p:nvPr>
        </p:nvSpPr>
        <p:spPr/>
        <p:txBody>
          <a:bodyPr/>
          <a:lstStyle/>
          <a:p>
            <a:fld id="{2F17827A-5EE4-46DC-9276-68CAC2354D3E}" type="datetimeFigureOut">
              <a:rPr lang="en-US" smtClean="0"/>
              <a:t>8/16/2020</a:t>
            </a:fld>
            <a:endParaRPr lang="en-US"/>
          </a:p>
        </p:txBody>
      </p:sp>
      <p:sp>
        <p:nvSpPr>
          <p:cNvPr id="5" name="Footer Placeholder 4">
            <a:extLst>
              <a:ext uri="{FF2B5EF4-FFF2-40B4-BE49-F238E27FC236}">
                <a16:creationId xmlns:a16="http://schemas.microsoft.com/office/drawing/2014/main" id="{2BC30739-138F-497A-91FE-F540C00C756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B21C845-B319-48AE-A978-F550EEFF7359}"/>
              </a:ext>
            </a:extLst>
          </p:cNvPr>
          <p:cNvSpPr>
            <a:spLocks noGrp="1"/>
          </p:cNvSpPr>
          <p:nvPr>
            <p:ph type="sldNum" sz="quarter" idx="12"/>
          </p:nvPr>
        </p:nvSpPr>
        <p:spPr/>
        <p:txBody>
          <a:bodyPr/>
          <a:lstStyle/>
          <a:p>
            <a:fld id="{671C09EE-DE07-4F57-BF10-6C53FEDA810A}" type="slidenum">
              <a:rPr lang="en-US" smtClean="0"/>
              <a:t>‹#›</a:t>
            </a:fld>
            <a:endParaRPr lang="en-US"/>
          </a:p>
        </p:txBody>
      </p:sp>
    </p:spTree>
    <p:extLst>
      <p:ext uri="{BB962C8B-B14F-4D97-AF65-F5344CB8AC3E}">
        <p14:creationId xmlns:p14="http://schemas.microsoft.com/office/powerpoint/2010/main" val="39646187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E4CA69-C834-4D4F-929A-4724BFD9B59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1BB1456-ACDA-45D5-88C8-8C9A3746BFC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E345504-1F0A-4764-9111-7BA1B3FB7ED2}"/>
              </a:ext>
            </a:extLst>
          </p:cNvPr>
          <p:cNvSpPr>
            <a:spLocks noGrp="1"/>
          </p:cNvSpPr>
          <p:nvPr>
            <p:ph type="dt" sz="half" idx="10"/>
          </p:nvPr>
        </p:nvSpPr>
        <p:spPr/>
        <p:txBody>
          <a:bodyPr/>
          <a:lstStyle/>
          <a:p>
            <a:fld id="{2F17827A-5EE4-46DC-9276-68CAC2354D3E}" type="datetimeFigureOut">
              <a:rPr lang="en-US" smtClean="0"/>
              <a:t>8/16/2020</a:t>
            </a:fld>
            <a:endParaRPr lang="en-US"/>
          </a:p>
        </p:txBody>
      </p:sp>
      <p:sp>
        <p:nvSpPr>
          <p:cNvPr id="5" name="Footer Placeholder 4">
            <a:extLst>
              <a:ext uri="{FF2B5EF4-FFF2-40B4-BE49-F238E27FC236}">
                <a16:creationId xmlns:a16="http://schemas.microsoft.com/office/drawing/2014/main" id="{10A0BF74-ECF6-4FCE-9AF7-B6EDE3D932F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1780F44-17AF-4454-A0CD-5D2D9F9ABE60}"/>
              </a:ext>
            </a:extLst>
          </p:cNvPr>
          <p:cNvSpPr>
            <a:spLocks noGrp="1"/>
          </p:cNvSpPr>
          <p:nvPr>
            <p:ph type="sldNum" sz="quarter" idx="12"/>
          </p:nvPr>
        </p:nvSpPr>
        <p:spPr/>
        <p:txBody>
          <a:bodyPr/>
          <a:lstStyle/>
          <a:p>
            <a:fld id="{671C09EE-DE07-4F57-BF10-6C53FEDA810A}" type="slidenum">
              <a:rPr lang="en-US" smtClean="0"/>
              <a:t>‹#›</a:t>
            </a:fld>
            <a:endParaRPr lang="en-US"/>
          </a:p>
        </p:txBody>
      </p:sp>
    </p:spTree>
    <p:extLst>
      <p:ext uri="{BB962C8B-B14F-4D97-AF65-F5344CB8AC3E}">
        <p14:creationId xmlns:p14="http://schemas.microsoft.com/office/powerpoint/2010/main" val="1175237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C068EF-1EEB-4648-B50A-DA702C44388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CA0BAB8-3B09-4A58-86FA-0DA0B36D114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350E8E7-5C94-458B-85AF-7472FF5881E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B760B36-0209-4CC9-9A50-413D92989ACA}"/>
              </a:ext>
            </a:extLst>
          </p:cNvPr>
          <p:cNvSpPr>
            <a:spLocks noGrp="1"/>
          </p:cNvSpPr>
          <p:nvPr>
            <p:ph type="dt" sz="half" idx="10"/>
          </p:nvPr>
        </p:nvSpPr>
        <p:spPr/>
        <p:txBody>
          <a:bodyPr/>
          <a:lstStyle/>
          <a:p>
            <a:fld id="{2F17827A-5EE4-46DC-9276-68CAC2354D3E}" type="datetimeFigureOut">
              <a:rPr lang="en-US" smtClean="0"/>
              <a:t>8/16/2020</a:t>
            </a:fld>
            <a:endParaRPr lang="en-US"/>
          </a:p>
        </p:txBody>
      </p:sp>
      <p:sp>
        <p:nvSpPr>
          <p:cNvPr id="6" name="Footer Placeholder 5">
            <a:extLst>
              <a:ext uri="{FF2B5EF4-FFF2-40B4-BE49-F238E27FC236}">
                <a16:creationId xmlns:a16="http://schemas.microsoft.com/office/drawing/2014/main" id="{3014F071-AF03-4CBC-9254-D6D3B6B9A78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95AE0EB-A469-4525-8A7B-5E132671918B}"/>
              </a:ext>
            </a:extLst>
          </p:cNvPr>
          <p:cNvSpPr>
            <a:spLocks noGrp="1"/>
          </p:cNvSpPr>
          <p:nvPr>
            <p:ph type="sldNum" sz="quarter" idx="12"/>
          </p:nvPr>
        </p:nvSpPr>
        <p:spPr/>
        <p:txBody>
          <a:bodyPr/>
          <a:lstStyle/>
          <a:p>
            <a:fld id="{671C09EE-DE07-4F57-BF10-6C53FEDA810A}" type="slidenum">
              <a:rPr lang="en-US" smtClean="0"/>
              <a:t>‹#›</a:t>
            </a:fld>
            <a:endParaRPr lang="en-US"/>
          </a:p>
        </p:txBody>
      </p:sp>
    </p:spTree>
    <p:extLst>
      <p:ext uri="{BB962C8B-B14F-4D97-AF65-F5344CB8AC3E}">
        <p14:creationId xmlns:p14="http://schemas.microsoft.com/office/powerpoint/2010/main" val="24568441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A6F0C0-F50E-45E2-B247-46A04E134A4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B863DA8-8A44-4C0A-8C9A-B92D87FE7FE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7251251-0ED2-4904-896E-4C520CC9A1D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343083A-65C6-407B-BC23-B324314F9E0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C760FEB-1CF0-4734-B436-03EB87BD09B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66720FC-3DC6-419F-9C4F-CBE7BFD260EC}"/>
              </a:ext>
            </a:extLst>
          </p:cNvPr>
          <p:cNvSpPr>
            <a:spLocks noGrp="1"/>
          </p:cNvSpPr>
          <p:nvPr>
            <p:ph type="dt" sz="half" idx="10"/>
          </p:nvPr>
        </p:nvSpPr>
        <p:spPr/>
        <p:txBody>
          <a:bodyPr/>
          <a:lstStyle/>
          <a:p>
            <a:fld id="{2F17827A-5EE4-46DC-9276-68CAC2354D3E}" type="datetimeFigureOut">
              <a:rPr lang="en-US" smtClean="0"/>
              <a:t>8/16/2020</a:t>
            </a:fld>
            <a:endParaRPr lang="en-US"/>
          </a:p>
        </p:txBody>
      </p:sp>
      <p:sp>
        <p:nvSpPr>
          <p:cNvPr id="8" name="Footer Placeholder 7">
            <a:extLst>
              <a:ext uri="{FF2B5EF4-FFF2-40B4-BE49-F238E27FC236}">
                <a16:creationId xmlns:a16="http://schemas.microsoft.com/office/drawing/2014/main" id="{195BAC65-217D-4303-8A40-CFC0EE99ECE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11B3E79-0BD2-4B31-B4D7-A795C98ACBE0}"/>
              </a:ext>
            </a:extLst>
          </p:cNvPr>
          <p:cNvSpPr>
            <a:spLocks noGrp="1"/>
          </p:cNvSpPr>
          <p:nvPr>
            <p:ph type="sldNum" sz="quarter" idx="12"/>
          </p:nvPr>
        </p:nvSpPr>
        <p:spPr/>
        <p:txBody>
          <a:bodyPr/>
          <a:lstStyle/>
          <a:p>
            <a:fld id="{671C09EE-DE07-4F57-BF10-6C53FEDA810A}" type="slidenum">
              <a:rPr lang="en-US" smtClean="0"/>
              <a:t>‹#›</a:t>
            </a:fld>
            <a:endParaRPr lang="en-US"/>
          </a:p>
        </p:txBody>
      </p:sp>
    </p:spTree>
    <p:extLst>
      <p:ext uri="{BB962C8B-B14F-4D97-AF65-F5344CB8AC3E}">
        <p14:creationId xmlns:p14="http://schemas.microsoft.com/office/powerpoint/2010/main" val="39467837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02D900-3685-4180-B14A-EFDB2F7929A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368F4D8-1FD1-44BF-90C5-9173AB1C6C7A}"/>
              </a:ext>
            </a:extLst>
          </p:cNvPr>
          <p:cNvSpPr>
            <a:spLocks noGrp="1"/>
          </p:cNvSpPr>
          <p:nvPr>
            <p:ph type="dt" sz="half" idx="10"/>
          </p:nvPr>
        </p:nvSpPr>
        <p:spPr/>
        <p:txBody>
          <a:bodyPr/>
          <a:lstStyle/>
          <a:p>
            <a:fld id="{2F17827A-5EE4-46DC-9276-68CAC2354D3E}" type="datetimeFigureOut">
              <a:rPr lang="en-US" smtClean="0"/>
              <a:t>8/16/2020</a:t>
            </a:fld>
            <a:endParaRPr lang="en-US"/>
          </a:p>
        </p:txBody>
      </p:sp>
      <p:sp>
        <p:nvSpPr>
          <p:cNvPr id="4" name="Footer Placeholder 3">
            <a:extLst>
              <a:ext uri="{FF2B5EF4-FFF2-40B4-BE49-F238E27FC236}">
                <a16:creationId xmlns:a16="http://schemas.microsoft.com/office/drawing/2014/main" id="{2D6597A6-8D1E-4F8C-97A6-FA1924B86F4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69F21F7-2441-4AA8-B6B5-005F862A0663}"/>
              </a:ext>
            </a:extLst>
          </p:cNvPr>
          <p:cNvSpPr>
            <a:spLocks noGrp="1"/>
          </p:cNvSpPr>
          <p:nvPr>
            <p:ph type="sldNum" sz="quarter" idx="12"/>
          </p:nvPr>
        </p:nvSpPr>
        <p:spPr/>
        <p:txBody>
          <a:bodyPr/>
          <a:lstStyle/>
          <a:p>
            <a:fld id="{671C09EE-DE07-4F57-BF10-6C53FEDA810A}" type="slidenum">
              <a:rPr lang="en-US" smtClean="0"/>
              <a:t>‹#›</a:t>
            </a:fld>
            <a:endParaRPr lang="en-US"/>
          </a:p>
        </p:txBody>
      </p:sp>
    </p:spTree>
    <p:extLst>
      <p:ext uri="{BB962C8B-B14F-4D97-AF65-F5344CB8AC3E}">
        <p14:creationId xmlns:p14="http://schemas.microsoft.com/office/powerpoint/2010/main" val="12786549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1E4C705-195F-442D-88DB-347CE27E9FA4}"/>
              </a:ext>
            </a:extLst>
          </p:cNvPr>
          <p:cNvSpPr>
            <a:spLocks noGrp="1"/>
          </p:cNvSpPr>
          <p:nvPr>
            <p:ph type="dt" sz="half" idx="10"/>
          </p:nvPr>
        </p:nvSpPr>
        <p:spPr/>
        <p:txBody>
          <a:bodyPr/>
          <a:lstStyle/>
          <a:p>
            <a:fld id="{2F17827A-5EE4-46DC-9276-68CAC2354D3E}" type="datetimeFigureOut">
              <a:rPr lang="en-US" smtClean="0"/>
              <a:t>8/16/2020</a:t>
            </a:fld>
            <a:endParaRPr lang="en-US"/>
          </a:p>
        </p:txBody>
      </p:sp>
      <p:sp>
        <p:nvSpPr>
          <p:cNvPr id="3" name="Footer Placeholder 2">
            <a:extLst>
              <a:ext uri="{FF2B5EF4-FFF2-40B4-BE49-F238E27FC236}">
                <a16:creationId xmlns:a16="http://schemas.microsoft.com/office/drawing/2014/main" id="{C6E59A8A-B336-4706-B1A0-DC9EEFCB1AC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A99685A-BCD4-4760-A69E-54524C7F253C}"/>
              </a:ext>
            </a:extLst>
          </p:cNvPr>
          <p:cNvSpPr>
            <a:spLocks noGrp="1"/>
          </p:cNvSpPr>
          <p:nvPr>
            <p:ph type="sldNum" sz="quarter" idx="12"/>
          </p:nvPr>
        </p:nvSpPr>
        <p:spPr/>
        <p:txBody>
          <a:bodyPr/>
          <a:lstStyle/>
          <a:p>
            <a:fld id="{671C09EE-DE07-4F57-BF10-6C53FEDA810A}" type="slidenum">
              <a:rPr lang="en-US" smtClean="0"/>
              <a:t>‹#›</a:t>
            </a:fld>
            <a:endParaRPr lang="en-US"/>
          </a:p>
        </p:txBody>
      </p:sp>
    </p:spTree>
    <p:extLst>
      <p:ext uri="{BB962C8B-B14F-4D97-AF65-F5344CB8AC3E}">
        <p14:creationId xmlns:p14="http://schemas.microsoft.com/office/powerpoint/2010/main" val="14167249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97C932-7087-42F7-9C1D-778C16736DF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0FAAE3E-8D18-4CA1-A3E8-B25C953F40D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DFA567C-BE22-40F5-B2FD-BC1C04ED646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C14C901-A23B-47F6-A357-0B5B659D9EAA}"/>
              </a:ext>
            </a:extLst>
          </p:cNvPr>
          <p:cNvSpPr>
            <a:spLocks noGrp="1"/>
          </p:cNvSpPr>
          <p:nvPr>
            <p:ph type="dt" sz="half" idx="10"/>
          </p:nvPr>
        </p:nvSpPr>
        <p:spPr/>
        <p:txBody>
          <a:bodyPr/>
          <a:lstStyle/>
          <a:p>
            <a:fld id="{2F17827A-5EE4-46DC-9276-68CAC2354D3E}" type="datetimeFigureOut">
              <a:rPr lang="en-US" smtClean="0"/>
              <a:t>8/16/2020</a:t>
            </a:fld>
            <a:endParaRPr lang="en-US"/>
          </a:p>
        </p:txBody>
      </p:sp>
      <p:sp>
        <p:nvSpPr>
          <p:cNvPr id="6" name="Footer Placeholder 5">
            <a:extLst>
              <a:ext uri="{FF2B5EF4-FFF2-40B4-BE49-F238E27FC236}">
                <a16:creationId xmlns:a16="http://schemas.microsoft.com/office/drawing/2014/main" id="{3665D915-DB56-4E00-9A3D-842A515B2FF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3751EFA-2640-4C8E-BD4C-4ACBA1B85C85}"/>
              </a:ext>
            </a:extLst>
          </p:cNvPr>
          <p:cNvSpPr>
            <a:spLocks noGrp="1"/>
          </p:cNvSpPr>
          <p:nvPr>
            <p:ph type="sldNum" sz="quarter" idx="12"/>
          </p:nvPr>
        </p:nvSpPr>
        <p:spPr/>
        <p:txBody>
          <a:bodyPr/>
          <a:lstStyle/>
          <a:p>
            <a:fld id="{671C09EE-DE07-4F57-BF10-6C53FEDA810A}" type="slidenum">
              <a:rPr lang="en-US" smtClean="0"/>
              <a:t>‹#›</a:t>
            </a:fld>
            <a:endParaRPr lang="en-US"/>
          </a:p>
        </p:txBody>
      </p:sp>
    </p:spTree>
    <p:extLst>
      <p:ext uri="{BB962C8B-B14F-4D97-AF65-F5344CB8AC3E}">
        <p14:creationId xmlns:p14="http://schemas.microsoft.com/office/powerpoint/2010/main" val="8320042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EED299-3E78-43C4-9678-3E56D06267D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EBAE377-A8E7-4A5F-8C2E-4CFF6D7D5BA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D2460F1-5A99-4596-AD5B-50FD97F45F5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E66A089-469F-49FF-A3A4-F9C83FFBC21C}"/>
              </a:ext>
            </a:extLst>
          </p:cNvPr>
          <p:cNvSpPr>
            <a:spLocks noGrp="1"/>
          </p:cNvSpPr>
          <p:nvPr>
            <p:ph type="dt" sz="half" idx="10"/>
          </p:nvPr>
        </p:nvSpPr>
        <p:spPr/>
        <p:txBody>
          <a:bodyPr/>
          <a:lstStyle/>
          <a:p>
            <a:fld id="{2F17827A-5EE4-46DC-9276-68CAC2354D3E}" type="datetimeFigureOut">
              <a:rPr lang="en-US" smtClean="0"/>
              <a:t>8/16/2020</a:t>
            </a:fld>
            <a:endParaRPr lang="en-US"/>
          </a:p>
        </p:txBody>
      </p:sp>
      <p:sp>
        <p:nvSpPr>
          <p:cNvPr id="6" name="Footer Placeholder 5">
            <a:extLst>
              <a:ext uri="{FF2B5EF4-FFF2-40B4-BE49-F238E27FC236}">
                <a16:creationId xmlns:a16="http://schemas.microsoft.com/office/drawing/2014/main" id="{B3838C7D-503E-43BE-A1FF-5AE12506A5C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D5AA478-2D36-4140-A119-641C03A14809}"/>
              </a:ext>
            </a:extLst>
          </p:cNvPr>
          <p:cNvSpPr>
            <a:spLocks noGrp="1"/>
          </p:cNvSpPr>
          <p:nvPr>
            <p:ph type="sldNum" sz="quarter" idx="12"/>
          </p:nvPr>
        </p:nvSpPr>
        <p:spPr/>
        <p:txBody>
          <a:bodyPr/>
          <a:lstStyle/>
          <a:p>
            <a:fld id="{671C09EE-DE07-4F57-BF10-6C53FEDA810A}" type="slidenum">
              <a:rPr lang="en-US" smtClean="0"/>
              <a:t>‹#›</a:t>
            </a:fld>
            <a:endParaRPr lang="en-US"/>
          </a:p>
        </p:txBody>
      </p:sp>
    </p:spTree>
    <p:extLst>
      <p:ext uri="{BB962C8B-B14F-4D97-AF65-F5344CB8AC3E}">
        <p14:creationId xmlns:p14="http://schemas.microsoft.com/office/powerpoint/2010/main" val="4556775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t="-9000" b="-9000"/>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C1164DC-8EE1-4804-A242-84CFEF87FC1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317C630-437F-4391-BB25-8339DF100A2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1C60B84-1210-4075-81EA-C08A75CEE00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F17827A-5EE4-46DC-9276-68CAC2354D3E}" type="datetimeFigureOut">
              <a:rPr lang="en-US" smtClean="0"/>
              <a:t>8/16/2020</a:t>
            </a:fld>
            <a:endParaRPr lang="en-US"/>
          </a:p>
        </p:txBody>
      </p:sp>
      <p:sp>
        <p:nvSpPr>
          <p:cNvPr id="5" name="Footer Placeholder 4">
            <a:extLst>
              <a:ext uri="{FF2B5EF4-FFF2-40B4-BE49-F238E27FC236}">
                <a16:creationId xmlns:a16="http://schemas.microsoft.com/office/drawing/2014/main" id="{4BDFBE96-8670-4455-B263-7F9162DD35E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49ECA3A7-799E-4FF4-8CBF-386FC84AC22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71C09EE-DE07-4F57-BF10-6C53FEDA810A}" type="slidenum">
              <a:rPr lang="en-US" smtClean="0"/>
              <a:t>‹#›</a:t>
            </a:fld>
            <a:endParaRPr lang="en-US"/>
          </a:p>
        </p:txBody>
      </p:sp>
    </p:spTree>
    <p:extLst>
      <p:ext uri="{BB962C8B-B14F-4D97-AF65-F5344CB8AC3E}">
        <p14:creationId xmlns:p14="http://schemas.microsoft.com/office/powerpoint/2010/main" val="33403137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8180502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C017D2-C9CD-4879-A36E-034A937F9CA7}"/>
              </a:ext>
            </a:extLst>
          </p:cNvPr>
          <p:cNvSpPr>
            <a:spLocks noGrp="1"/>
          </p:cNvSpPr>
          <p:nvPr>
            <p:ph type="ctrTitle"/>
          </p:nvPr>
        </p:nvSpPr>
        <p:spPr>
          <a:xfrm>
            <a:off x="6499122" y="1815380"/>
            <a:ext cx="4444182" cy="1915184"/>
          </a:xfrm>
        </p:spPr>
        <p:txBody>
          <a:bodyPr anchor="t">
            <a:normAutofit/>
          </a:bodyPr>
          <a:lstStyle/>
          <a:p>
            <a:r>
              <a:rPr lang="en-US" dirty="0">
                <a:solidFill>
                  <a:schemeClr val="accent2">
                    <a:lumMod val="20000"/>
                    <a:lumOff val="80000"/>
                  </a:schemeClr>
                </a:solidFill>
                <a:latin typeface="Impact" panose="020B0806030902050204" pitchFamily="34" charset="0"/>
              </a:rPr>
              <a:t>Using</a:t>
            </a:r>
            <a:br>
              <a:rPr lang="en-US" dirty="0">
                <a:solidFill>
                  <a:schemeClr val="accent2">
                    <a:lumMod val="20000"/>
                    <a:lumOff val="80000"/>
                  </a:schemeClr>
                </a:solidFill>
                <a:latin typeface="Impact" panose="020B0806030902050204" pitchFamily="34" charset="0"/>
              </a:rPr>
            </a:br>
            <a:r>
              <a:rPr lang="en-US" dirty="0">
                <a:solidFill>
                  <a:srgbClr val="FBE5D6"/>
                </a:solidFill>
                <a:latin typeface="Impact" panose="020B0806030902050204" pitchFamily="34" charset="0"/>
              </a:rPr>
              <a:t>Euphemisms</a:t>
            </a:r>
          </a:p>
        </p:txBody>
      </p:sp>
      <p:sp>
        <p:nvSpPr>
          <p:cNvPr id="3" name="Subtitle 2">
            <a:extLst>
              <a:ext uri="{FF2B5EF4-FFF2-40B4-BE49-F238E27FC236}">
                <a16:creationId xmlns:a16="http://schemas.microsoft.com/office/drawing/2014/main" id="{06837D3C-C015-4470-997C-91424717803B}"/>
              </a:ext>
            </a:extLst>
          </p:cNvPr>
          <p:cNvSpPr>
            <a:spLocks noGrp="1"/>
          </p:cNvSpPr>
          <p:nvPr>
            <p:ph type="subTitle" idx="1"/>
          </p:nvPr>
        </p:nvSpPr>
        <p:spPr>
          <a:xfrm>
            <a:off x="4247536" y="3993333"/>
            <a:ext cx="7374193" cy="2292688"/>
          </a:xfrm>
        </p:spPr>
        <p:txBody>
          <a:bodyPr>
            <a:normAutofit/>
          </a:bodyPr>
          <a:lstStyle/>
          <a:p>
            <a:pPr indent="569913" algn="l"/>
            <a:r>
              <a:rPr lang="en-US" sz="4000" dirty="0">
                <a:solidFill>
                  <a:schemeClr val="accent2">
                    <a:lumMod val="20000"/>
                    <a:lumOff val="80000"/>
                  </a:schemeClr>
                </a:solidFill>
              </a:rPr>
              <a:t>the substitution of an agreeable or inoffensive expression for one that may offend or suggest some-thing unpleasant</a:t>
            </a:r>
          </a:p>
        </p:txBody>
      </p:sp>
      <p:pic>
        <p:nvPicPr>
          <p:cNvPr id="7" name="Picture 6" descr="A picture containing drawing&#10;&#10;Description automatically generated">
            <a:extLst>
              <a:ext uri="{FF2B5EF4-FFF2-40B4-BE49-F238E27FC236}">
                <a16:creationId xmlns:a16="http://schemas.microsoft.com/office/drawing/2014/main" id="{3850ADBC-920E-416A-A4A6-429A879E28C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490775" y="406267"/>
            <a:ext cx="4277032" cy="2818227"/>
          </a:xfrm>
          <a:prstGeom prst="rect">
            <a:avLst/>
          </a:prstGeom>
        </p:spPr>
      </p:pic>
      <p:pic>
        <p:nvPicPr>
          <p:cNvPr id="11" name="Picture 10" descr="A picture containing building, mirror&#10;&#10;Description automatically generated">
            <a:extLst>
              <a:ext uri="{FF2B5EF4-FFF2-40B4-BE49-F238E27FC236}">
                <a16:creationId xmlns:a16="http://schemas.microsoft.com/office/drawing/2014/main" id="{A81CDCB4-B1EC-4894-B191-E4D4753BA30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76982" y="2736511"/>
            <a:ext cx="2956102" cy="4121489"/>
          </a:xfrm>
          <a:prstGeom prst="rect">
            <a:avLst/>
          </a:prstGeom>
        </p:spPr>
      </p:pic>
    </p:spTree>
    <p:extLst>
      <p:ext uri="{BB962C8B-B14F-4D97-AF65-F5344CB8AC3E}">
        <p14:creationId xmlns:p14="http://schemas.microsoft.com/office/powerpoint/2010/main" val="2406216504"/>
      </p:ext>
    </p:extLst>
  </p:cSld>
  <p:clrMapOvr>
    <a:masterClrMapping/>
  </p:clrMapOvr>
  <mc:AlternateContent xmlns:mc="http://schemas.openxmlformats.org/markup-compatibility/2006" xmlns:p14="http://schemas.microsoft.com/office/powerpoint/2010/main">
    <mc:Choice Requires="p14">
      <p:transition spd="slow" p14:dur="1200">
        <p14:prism dir="u"/>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91A9D5-25F4-4CE6-861F-0A8AEA348565}"/>
              </a:ext>
            </a:extLst>
          </p:cNvPr>
          <p:cNvSpPr>
            <a:spLocks noGrp="1"/>
          </p:cNvSpPr>
          <p:nvPr>
            <p:ph type="title"/>
          </p:nvPr>
        </p:nvSpPr>
        <p:spPr>
          <a:xfrm>
            <a:off x="838200" y="350136"/>
            <a:ext cx="10515600" cy="1043950"/>
          </a:xfrm>
        </p:spPr>
        <p:txBody>
          <a:bodyPr>
            <a:normAutofit/>
          </a:bodyPr>
          <a:lstStyle/>
          <a:p>
            <a:pPr algn="ctr"/>
            <a:r>
              <a:rPr lang="en-US" sz="6000" dirty="0">
                <a:solidFill>
                  <a:schemeClr val="accent2">
                    <a:lumMod val="20000"/>
                    <a:lumOff val="80000"/>
                  </a:schemeClr>
                </a:solidFill>
                <a:latin typeface="Impact" panose="020B0806030902050204" pitchFamily="34" charset="0"/>
              </a:rPr>
              <a:t>Common Euphemisms</a:t>
            </a:r>
          </a:p>
        </p:txBody>
      </p:sp>
      <p:sp>
        <p:nvSpPr>
          <p:cNvPr id="4" name="Content Placeholder 3">
            <a:extLst>
              <a:ext uri="{FF2B5EF4-FFF2-40B4-BE49-F238E27FC236}">
                <a16:creationId xmlns:a16="http://schemas.microsoft.com/office/drawing/2014/main" id="{5E953270-5DDB-4FFB-A89D-6321177AB12A}"/>
              </a:ext>
            </a:extLst>
          </p:cNvPr>
          <p:cNvSpPr>
            <a:spLocks noGrp="1"/>
          </p:cNvSpPr>
          <p:nvPr>
            <p:ph sz="half" idx="1"/>
          </p:nvPr>
        </p:nvSpPr>
        <p:spPr>
          <a:xfrm>
            <a:off x="524656" y="1499016"/>
            <a:ext cx="5495144" cy="4857827"/>
          </a:xfrm>
        </p:spPr>
        <p:txBody>
          <a:bodyPr>
            <a:normAutofit/>
          </a:bodyPr>
          <a:lstStyle/>
          <a:p>
            <a:pPr marL="404813" indent="-404813"/>
            <a:r>
              <a:rPr lang="en-US" sz="4400" dirty="0">
                <a:solidFill>
                  <a:schemeClr val="accent2">
                    <a:lumMod val="20000"/>
                    <a:lumOff val="80000"/>
                  </a:schemeClr>
                </a:solidFill>
              </a:rPr>
              <a:t>to </a:t>
            </a:r>
            <a:r>
              <a:rPr lang="en-US" sz="4400" i="1" dirty="0">
                <a:solidFill>
                  <a:schemeClr val="accent2">
                    <a:lumMod val="20000"/>
                    <a:lumOff val="80000"/>
                  </a:schemeClr>
                </a:solidFill>
              </a:rPr>
              <a:t>“let go” </a:t>
            </a:r>
            <a:r>
              <a:rPr lang="en-US" sz="4400" dirty="0">
                <a:solidFill>
                  <a:schemeClr val="accent2">
                    <a:lumMod val="20000"/>
                    <a:lumOff val="80000"/>
                  </a:schemeClr>
                </a:solidFill>
              </a:rPr>
              <a:t>rather than fire.</a:t>
            </a:r>
          </a:p>
          <a:p>
            <a:pPr marL="404813" indent="-404813"/>
            <a:r>
              <a:rPr lang="en-US" sz="4400" i="1" dirty="0">
                <a:solidFill>
                  <a:schemeClr val="accent2">
                    <a:lumMod val="20000"/>
                    <a:lumOff val="80000"/>
                  </a:schemeClr>
                </a:solidFill>
              </a:rPr>
              <a:t>“collateral damage” </a:t>
            </a:r>
            <a:r>
              <a:rPr lang="en-US" sz="4400" dirty="0">
                <a:solidFill>
                  <a:schemeClr val="accent2">
                    <a:lumMod val="20000"/>
                    <a:lumOff val="80000"/>
                  </a:schemeClr>
                </a:solidFill>
              </a:rPr>
              <a:t>rather than civilians killed</a:t>
            </a:r>
          </a:p>
          <a:p>
            <a:pPr marL="404813" indent="-404813"/>
            <a:r>
              <a:rPr lang="en-US" sz="4400" i="1" dirty="0">
                <a:solidFill>
                  <a:schemeClr val="accent2">
                    <a:lumMod val="20000"/>
                    <a:lumOff val="80000"/>
                  </a:schemeClr>
                </a:solidFill>
              </a:rPr>
              <a:t>“passed away” </a:t>
            </a:r>
            <a:r>
              <a:rPr lang="en-US" sz="4400" dirty="0">
                <a:solidFill>
                  <a:schemeClr val="accent2">
                    <a:lumMod val="20000"/>
                    <a:lumOff val="80000"/>
                  </a:schemeClr>
                </a:solidFill>
              </a:rPr>
              <a:t>rather than died</a:t>
            </a:r>
          </a:p>
          <a:p>
            <a:pPr marL="404813" indent="-404813"/>
            <a:endParaRPr lang="en-US" sz="4400" dirty="0">
              <a:solidFill>
                <a:schemeClr val="accent2">
                  <a:lumMod val="20000"/>
                  <a:lumOff val="80000"/>
                </a:schemeClr>
              </a:solidFill>
            </a:endParaRPr>
          </a:p>
        </p:txBody>
      </p:sp>
      <p:sp>
        <p:nvSpPr>
          <p:cNvPr id="5" name="Content Placeholder 4">
            <a:extLst>
              <a:ext uri="{FF2B5EF4-FFF2-40B4-BE49-F238E27FC236}">
                <a16:creationId xmlns:a16="http://schemas.microsoft.com/office/drawing/2014/main" id="{DD0B406F-6B83-487B-A237-A4A381BE164C}"/>
              </a:ext>
            </a:extLst>
          </p:cNvPr>
          <p:cNvSpPr>
            <a:spLocks noGrp="1"/>
          </p:cNvSpPr>
          <p:nvPr>
            <p:ph sz="half" idx="2"/>
          </p:nvPr>
        </p:nvSpPr>
        <p:spPr>
          <a:xfrm>
            <a:off x="6172199" y="1499016"/>
            <a:ext cx="5625059" cy="4857827"/>
          </a:xfrm>
        </p:spPr>
        <p:txBody>
          <a:bodyPr>
            <a:normAutofit/>
          </a:bodyPr>
          <a:lstStyle/>
          <a:p>
            <a:pPr marL="404813" indent="-404813"/>
            <a:r>
              <a:rPr lang="en-US" sz="4400" dirty="0">
                <a:solidFill>
                  <a:schemeClr val="accent2">
                    <a:lumMod val="20000"/>
                    <a:lumOff val="80000"/>
                  </a:schemeClr>
                </a:solidFill>
              </a:rPr>
              <a:t>To</a:t>
            </a:r>
            <a:r>
              <a:rPr lang="en-US" sz="4400" i="1" dirty="0">
                <a:solidFill>
                  <a:schemeClr val="accent2">
                    <a:lumMod val="20000"/>
                    <a:lumOff val="80000"/>
                  </a:schemeClr>
                </a:solidFill>
              </a:rPr>
              <a:t> “terminate pregnancy” </a:t>
            </a:r>
            <a:r>
              <a:rPr lang="en-US" sz="4400" dirty="0">
                <a:solidFill>
                  <a:schemeClr val="accent2">
                    <a:lumMod val="20000"/>
                    <a:lumOff val="80000"/>
                  </a:schemeClr>
                </a:solidFill>
              </a:rPr>
              <a:t>rather than kill unborn child</a:t>
            </a:r>
          </a:p>
          <a:p>
            <a:pPr marL="404813" indent="-404813"/>
            <a:r>
              <a:rPr lang="en-US" sz="4400" i="1" dirty="0">
                <a:solidFill>
                  <a:schemeClr val="accent2">
                    <a:lumMod val="20000"/>
                    <a:lumOff val="80000"/>
                  </a:schemeClr>
                </a:solidFill>
              </a:rPr>
              <a:t>“between jobs” </a:t>
            </a:r>
            <a:r>
              <a:rPr lang="en-US" sz="4400" dirty="0">
                <a:solidFill>
                  <a:schemeClr val="accent2">
                    <a:lumMod val="20000"/>
                    <a:lumOff val="80000"/>
                  </a:schemeClr>
                </a:solidFill>
              </a:rPr>
              <a:t>for unemployed</a:t>
            </a:r>
          </a:p>
          <a:p>
            <a:pPr marL="404813" indent="-404813"/>
            <a:r>
              <a:rPr lang="en-US" sz="4400" i="1" dirty="0">
                <a:solidFill>
                  <a:schemeClr val="accent2">
                    <a:lumMod val="20000"/>
                    <a:lumOff val="80000"/>
                  </a:schemeClr>
                </a:solidFill>
              </a:rPr>
              <a:t>“slept together” </a:t>
            </a:r>
            <a:r>
              <a:rPr lang="en-US" sz="4400" dirty="0">
                <a:solidFill>
                  <a:schemeClr val="accent2">
                    <a:lumMod val="20000"/>
                    <a:lumOff val="80000"/>
                  </a:schemeClr>
                </a:solidFill>
              </a:rPr>
              <a:t>rather than had sex</a:t>
            </a:r>
          </a:p>
        </p:txBody>
      </p:sp>
    </p:spTree>
    <p:extLst>
      <p:ext uri="{BB962C8B-B14F-4D97-AF65-F5344CB8AC3E}">
        <p14:creationId xmlns:p14="http://schemas.microsoft.com/office/powerpoint/2010/main" val="2861576219"/>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91A9D5-25F4-4CE6-861F-0A8AEA348565}"/>
              </a:ext>
            </a:extLst>
          </p:cNvPr>
          <p:cNvSpPr>
            <a:spLocks noGrp="1"/>
          </p:cNvSpPr>
          <p:nvPr>
            <p:ph type="title"/>
          </p:nvPr>
        </p:nvSpPr>
        <p:spPr>
          <a:xfrm>
            <a:off x="838200" y="245205"/>
            <a:ext cx="10515600" cy="1325563"/>
          </a:xfrm>
        </p:spPr>
        <p:txBody>
          <a:bodyPr>
            <a:normAutofit/>
          </a:bodyPr>
          <a:lstStyle/>
          <a:p>
            <a:pPr algn="ctr"/>
            <a:r>
              <a:rPr lang="en-US" sz="6000" dirty="0">
                <a:solidFill>
                  <a:schemeClr val="accent2">
                    <a:lumMod val="20000"/>
                    <a:lumOff val="80000"/>
                  </a:schemeClr>
                </a:solidFill>
                <a:latin typeface="Impact" panose="020B0806030902050204" pitchFamily="34" charset="0"/>
              </a:rPr>
              <a:t>Bible Euphemisms</a:t>
            </a:r>
          </a:p>
        </p:txBody>
      </p:sp>
      <p:sp>
        <p:nvSpPr>
          <p:cNvPr id="4" name="Content Placeholder 3">
            <a:extLst>
              <a:ext uri="{FF2B5EF4-FFF2-40B4-BE49-F238E27FC236}">
                <a16:creationId xmlns:a16="http://schemas.microsoft.com/office/drawing/2014/main" id="{5E953270-5DDB-4FFB-A89D-6321177AB12A}"/>
              </a:ext>
            </a:extLst>
          </p:cNvPr>
          <p:cNvSpPr>
            <a:spLocks noGrp="1"/>
          </p:cNvSpPr>
          <p:nvPr>
            <p:ph idx="1"/>
          </p:nvPr>
        </p:nvSpPr>
        <p:spPr>
          <a:xfrm>
            <a:off x="838200" y="1570768"/>
            <a:ext cx="10515600" cy="4889993"/>
          </a:xfrm>
        </p:spPr>
        <p:txBody>
          <a:bodyPr>
            <a:normAutofit/>
          </a:bodyPr>
          <a:lstStyle/>
          <a:p>
            <a:pPr marL="0" indent="0" algn="ctr">
              <a:buNone/>
            </a:pPr>
            <a:r>
              <a:rPr lang="en-US" sz="4400" dirty="0">
                <a:solidFill>
                  <a:schemeClr val="accent2">
                    <a:lumMod val="20000"/>
                    <a:lumOff val="80000"/>
                  </a:schemeClr>
                </a:solidFill>
              </a:rPr>
              <a:t>“Now Adam </a:t>
            </a:r>
            <a:r>
              <a:rPr lang="en-US" sz="4400" i="1" dirty="0">
                <a:solidFill>
                  <a:schemeClr val="accent2">
                    <a:lumMod val="20000"/>
                    <a:lumOff val="80000"/>
                  </a:schemeClr>
                </a:solidFill>
              </a:rPr>
              <a:t>knew</a:t>
            </a:r>
            <a:r>
              <a:rPr lang="en-US" sz="4400" dirty="0">
                <a:solidFill>
                  <a:schemeClr val="accent2">
                    <a:lumMod val="20000"/>
                    <a:lumOff val="80000"/>
                  </a:schemeClr>
                </a:solidFill>
              </a:rPr>
              <a:t> Eve his wife, and she conceived…” (Genesis 4:1)</a:t>
            </a:r>
          </a:p>
          <a:p>
            <a:pPr marL="0" indent="0" algn="ctr">
              <a:buNone/>
            </a:pPr>
            <a:endParaRPr lang="en-US" sz="400" dirty="0">
              <a:solidFill>
                <a:schemeClr val="accent2">
                  <a:lumMod val="20000"/>
                  <a:lumOff val="80000"/>
                </a:schemeClr>
              </a:solidFill>
            </a:endParaRPr>
          </a:p>
          <a:p>
            <a:pPr marL="0" indent="0" algn="ctr">
              <a:buNone/>
            </a:pPr>
            <a:endParaRPr lang="en-US" sz="400" dirty="0">
              <a:solidFill>
                <a:schemeClr val="accent2">
                  <a:lumMod val="20000"/>
                  <a:lumOff val="80000"/>
                </a:schemeClr>
              </a:solidFill>
            </a:endParaRPr>
          </a:p>
          <a:p>
            <a:pPr marL="0" indent="0" algn="ctr">
              <a:buNone/>
            </a:pPr>
            <a:r>
              <a:rPr lang="en-US" sz="4400" dirty="0">
                <a:solidFill>
                  <a:schemeClr val="accent2">
                    <a:lumMod val="20000"/>
                    <a:lumOff val="80000"/>
                  </a:schemeClr>
                </a:solidFill>
              </a:rPr>
              <a:t>“Now as for you, you shall </a:t>
            </a:r>
            <a:r>
              <a:rPr lang="en-US" sz="4400" i="1" dirty="0">
                <a:solidFill>
                  <a:schemeClr val="accent2">
                    <a:lumMod val="20000"/>
                    <a:lumOff val="80000"/>
                  </a:schemeClr>
                </a:solidFill>
              </a:rPr>
              <a:t>go to your fathers </a:t>
            </a:r>
            <a:r>
              <a:rPr lang="en-US" sz="4400" dirty="0">
                <a:solidFill>
                  <a:schemeClr val="accent2">
                    <a:lumMod val="20000"/>
                    <a:lumOff val="80000"/>
                  </a:schemeClr>
                </a:solidFill>
              </a:rPr>
              <a:t>in peace…” (Genesis 15:15)</a:t>
            </a:r>
          </a:p>
          <a:p>
            <a:pPr marL="0" indent="0" algn="ctr">
              <a:buNone/>
            </a:pPr>
            <a:endParaRPr lang="en-US" sz="400" dirty="0">
              <a:solidFill>
                <a:schemeClr val="accent2">
                  <a:lumMod val="20000"/>
                  <a:lumOff val="80000"/>
                </a:schemeClr>
              </a:solidFill>
            </a:endParaRPr>
          </a:p>
          <a:p>
            <a:pPr marL="0" indent="0" algn="ctr">
              <a:buNone/>
            </a:pPr>
            <a:endParaRPr lang="en-US" sz="400" dirty="0">
              <a:solidFill>
                <a:schemeClr val="accent2">
                  <a:lumMod val="20000"/>
                  <a:lumOff val="80000"/>
                </a:schemeClr>
              </a:solidFill>
            </a:endParaRPr>
          </a:p>
          <a:p>
            <a:pPr marL="0" indent="0" algn="ctr">
              <a:buNone/>
            </a:pPr>
            <a:r>
              <a:rPr lang="en-US" sz="4400" dirty="0">
                <a:solidFill>
                  <a:schemeClr val="accent2">
                    <a:lumMod val="20000"/>
                    <a:lumOff val="80000"/>
                  </a:schemeClr>
                </a:solidFill>
              </a:rPr>
              <a:t>“Our friend Lazarus </a:t>
            </a:r>
            <a:r>
              <a:rPr lang="en-US" sz="4400" i="1" dirty="0">
                <a:solidFill>
                  <a:schemeClr val="accent2">
                    <a:lumMod val="20000"/>
                    <a:lumOff val="80000"/>
                  </a:schemeClr>
                </a:solidFill>
              </a:rPr>
              <a:t>sleeps</a:t>
            </a:r>
            <a:r>
              <a:rPr lang="en-US" sz="4400" dirty="0">
                <a:solidFill>
                  <a:schemeClr val="accent2">
                    <a:lumMod val="20000"/>
                    <a:lumOff val="80000"/>
                  </a:schemeClr>
                </a:solidFill>
              </a:rPr>
              <a:t>, but I go that I may wake him up…” (John 11:11)</a:t>
            </a:r>
          </a:p>
          <a:p>
            <a:pPr marL="0" indent="0" algn="ctr">
              <a:buNone/>
            </a:pPr>
            <a:endParaRPr lang="en-US" sz="4400" dirty="0">
              <a:solidFill>
                <a:schemeClr val="accent2">
                  <a:lumMod val="20000"/>
                  <a:lumOff val="80000"/>
                </a:schemeClr>
              </a:solidFill>
            </a:endParaRPr>
          </a:p>
        </p:txBody>
      </p:sp>
    </p:spTree>
    <p:extLst>
      <p:ext uri="{BB962C8B-B14F-4D97-AF65-F5344CB8AC3E}">
        <p14:creationId xmlns:p14="http://schemas.microsoft.com/office/powerpoint/2010/main" val="3009304797"/>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91A9D5-25F4-4CE6-861F-0A8AEA348565}"/>
              </a:ext>
            </a:extLst>
          </p:cNvPr>
          <p:cNvSpPr>
            <a:spLocks noGrp="1"/>
          </p:cNvSpPr>
          <p:nvPr>
            <p:ph type="title"/>
          </p:nvPr>
        </p:nvSpPr>
        <p:spPr>
          <a:xfrm>
            <a:off x="838200" y="245205"/>
            <a:ext cx="10515600" cy="1325563"/>
          </a:xfrm>
        </p:spPr>
        <p:txBody>
          <a:bodyPr>
            <a:normAutofit/>
          </a:bodyPr>
          <a:lstStyle/>
          <a:p>
            <a:pPr algn="ctr"/>
            <a:r>
              <a:rPr lang="en-US" sz="6000" dirty="0">
                <a:solidFill>
                  <a:schemeClr val="accent2">
                    <a:lumMod val="20000"/>
                    <a:lumOff val="80000"/>
                  </a:schemeClr>
                </a:solidFill>
                <a:latin typeface="Impact" panose="020B0806030902050204" pitchFamily="34" charset="0"/>
              </a:rPr>
              <a:t>Inappropriate Euphemisms</a:t>
            </a:r>
          </a:p>
        </p:txBody>
      </p:sp>
      <p:sp>
        <p:nvSpPr>
          <p:cNvPr id="4" name="Content Placeholder 3">
            <a:extLst>
              <a:ext uri="{FF2B5EF4-FFF2-40B4-BE49-F238E27FC236}">
                <a16:creationId xmlns:a16="http://schemas.microsoft.com/office/drawing/2014/main" id="{5E953270-5DDB-4FFB-A89D-6321177AB12A}"/>
              </a:ext>
            </a:extLst>
          </p:cNvPr>
          <p:cNvSpPr>
            <a:spLocks noGrp="1"/>
          </p:cNvSpPr>
          <p:nvPr>
            <p:ph idx="1"/>
          </p:nvPr>
        </p:nvSpPr>
        <p:spPr>
          <a:xfrm>
            <a:off x="838200" y="1570768"/>
            <a:ext cx="6282128" cy="4889993"/>
          </a:xfrm>
        </p:spPr>
        <p:txBody>
          <a:bodyPr>
            <a:normAutofit/>
          </a:bodyPr>
          <a:lstStyle/>
          <a:p>
            <a:pPr marL="465138" indent="-465138"/>
            <a:r>
              <a:rPr lang="en-US" sz="4400" b="1" dirty="0">
                <a:solidFill>
                  <a:schemeClr val="accent2">
                    <a:lumMod val="20000"/>
                    <a:lumOff val="80000"/>
                  </a:schemeClr>
                </a:solidFill>
              </a:rPr>
              <a:t>Using the Lord’s name in vain</a:t>
            </a:r>
          </a:p>
          <a:p>
            <a:pPr marL="465138" indent="-465138"/>
            <a:r>
              <a:rPr lang="en-US" sz="4400" b="1" dirty="0">
                <a:solidFill>
                  <a:schemeClr val="accent2">
                    <a:lumMod val="20000"/>
                    <a:lumOff val="80000"/>
                  </a:schemeClr>
                </a:solidFill>
              </a:rPr>
              <a:t>Substitutes for profanity (bywords)</a:t>
            </a:r>
          </a:p>
          <a:p>
            <a:pPr marL="465138" indent="-465138"/>
            <a:r>
              <a:rPr lang="en-US" sz="4400" b="1" dirty="0">
                <a:solidFill>
                  <a:schemeClr val="accent2">
                    <a:lumMod val="20000"/>
                    <a:lumOff val="80000"/>
                  </a:schemeClr>
                </a:solidFill>
              </a:rPr>
              <a:t>Scatological substitutes</a:t>
            </a:r>
          </a:p>
          <a:p>
            <a:pPr marL="465138" indent="-465138"/>
            <a:r>
              <a:rPr lang="en-US" sz="4400" b="1" dirty="0">
                <a:solidFill>
                  <a:schemeClr val="accent2">
                    <a:lumMod val="20000"/>
                    <a:lumOff val="80000"/>
                  </a:schemeClr>
                </a:solidFill>
              </a:rPr>
              <a:t>Euphemisms for sexual activities</a:t>
            </a:r>
          </a:p>
          <a:p>
            <a:pPr marL="0" indent="0" algn="ctr">
              <a:buNone/>
            </a:pPr>
            <a:endParaRPr lang="en-US" sz="4400" dirty="0">
              <a:solidFill>
                <a:schemeClr val="accent2">
                  <a:lumMod val="20000"/>
                  <a:lumOff val="80000"/>
                </a:schemeClr>
              </a:solidFill>
            </a:endParaRPr>
          </a:p>
        </p:txBody>
      </p:sp>
      <p:pic>
        <p:nvPicPr>
          <p:cNvPr id="3" name="Picture 2" descr="A picture containing drawing&#10;&#10;Description automatically generated">
            <a:extLst>
              <a:ext uri="{FF2B5EF4-FFF2-40B4-BE49-F238E27FC236}">
                <a16:creationId xmlns:a16="http://schemas.microsoft.com/office/drawing/2014/main" id="{EFD1CAAD-006E-4356-8192-998C0DE716E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407549" y="2019886"/>
            <a:ext cx="4277032" cy="2818227"/>
          </a:xfrm>
          <a:prstGeom prst="rect">
            <a:avLst/>
          </a:prstGeom>
        </p:spPr>
      </p:pic>
    </p:spTree>
    <p:extLst>
      <p:ext uri="{BB962C8B-B14F-4D97-AF65-F5344CB8AC3E}">
        <p14:creationId xmlns:p14="http://schemas.microsoft.com/office/powerpoint/2010/main" val="681843425"/>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91A9D5-25F4-4CE6-861F-0A8AEA348565}"/>
              </a:ext>
            </a:extLst>
          </p:cNvPr>
          <p:cNvSpPr>
            <a:spLocks noGrp="1"/>
          </p:cNvSpPr>
          <p:nvPr>
            <p:ph type="title"/>
          </p:nvPr>
        </p:nvSpPr>
        <p:spPr>
          <a:xfrm>
            <a:off x="838200" y="245205"/>
            <a:ext cx="10515600" cy="1325563"/>
          </a:xfrm>
        </p:spPr>
        <p:txBody>
          <a:bodyPr>
            <a:normAutofit/>
          </a:bodyPr>
          <a:lstStyle/>
          <a:p>
            <a:pPr algn="ctr"/>
            <a:r>
              <a:rPr lang="en-US" sz="6000" dirty="0">
                <a:solidFill>
                  <a:schemeClr val="accent2">
                    <a:lumMod val="20000"/>
                    <a:lumOff val="80000"/>
                  </a:schemeClr>
                </a:solidFill>
                <a:latin typeface="Impact" panose="020B0806030902050204" pitchFamily="34" charset="0"/>
              </a:rPr>
              <a:t>The Biblical Principles</a:t>
            </a:r>
          </a:p>
        </p:txBody>
      </p:sp>
      <p:sp>
        <p:nvSpPr>
          <p:cNvPr id="4" name="Content Placeholder 3">
            <a:extLst>
              <a:ext uri="{FF2B5EF4-FFF2-40B4-BE49-F238E27FC236}">
                <a16:creationId xmlns:a16="http://schemas.microsoft.com/office/drawing/2014/main" id="{5E953270-5DDB-4FFB-A89D-6321177AB12A}"/>
              </a:ext>
            </a:extLst>
          </p:cNvPr>
          <p:cNvSpPr>
            <a:spLocks noGrp="1"/>
          </p:cNvSpPr>
          <p:nvPr>
            <p:ph idx="1"/>
          </p:nvPr>
        </p:nvSpPr>
        <p:spPr>
          <a:xfrm>
            <a:off x="602673" y="1570768"/>
            <a:ext cx="11222182" cy="4889993"/>
          </a:xfrm>
        </p:spPr>
        <p:txBody>
          <a:bodyPr>
            <a:normAutofit/>
          </a:bodyPr>
          <a:lstStyle/>
          <a:p>
            <a:pPr marL="465138" indent="-465138"/>
            <a:r>
              <a:rPr lang="en-US" sz="4400" b="1" dirty="0">
                <a:solidFill>
                  <a:schemeClr val="accent2">
                    <a:lumMod val="20000"/>
                    <a:lumOff val="80000"/>
                  </a:schemeClr>
                </a:solidFill>
              </a:rPr>
              <a:t>Euphemisms take our minds to the profane.  Our hearts must be pure!</a:t>
            </a:r>
          </a:p>
          <a:p>
            <a:pPr marL="914400" lvl="1" indent="0">
              <a:buNone/>
            </a:pPr>
            <a:r>
              <a:rPr lang="en-US" sz="4400" b="1" dirty="0">
                <a:solidFill>
                  <a:schemeClr val="bg1"/>
                </a:solidFill>
              </a:rPr>
              <a:t>Proverbs 4:23; 22:1; Matthew 5:8;                     1 John 3:2-3</a:t>
            </a:r>
          </a:p>
          <a:p>
            <a:pPr marL="465138" indent="-465138"/>
            <a:r>
              <a:rPr lang="en-US" sz="4400" b="1" dirty="0">
                <a:solidFill>
                  <a:schemeClr val="accent2">
                    <a:lumMod val="20000"/>
                    <a:lumOff val="80000"/>
                  </a:schemeClr>
                </a:solidFill>
              </a:rPr>
              <a:t>Sound and Graceful speech is required of the child of God</a:t>
            </a:r>
          </a:p>
          <a:p>
            <a:pPr marL="914400" lvl="1" indent="0">
              <a:buNone/>
            </a:pPr>
            <a:r>
              <a:rPr lang="en-US" sz="4400" b="1" dirty="0">
                <a:solidFill>
                  <a:schemeClr val="bg1"/>
                </a:solidFill>
              </a:rPr>
              <a:t>Matthew 15:11; Psalm 141:3; James 1:26</a:t>
            </a:r>
          </a:p>
          <a:p>
            <a:pPr marL="0" indent="0" algn="ctr">
              <a:buNone/>
            </a:pPr>
            <a:endParaRPr lang="en-US" sz="4400" dirty="0">
              <a:solidFill>
                <a:schemeClr val="accent2">
                  <a:lumMod val="20000"/>
                  <a:lumOff val="80000"/>
                </a:schemeClr>
              </a:solidFill>
            </a:endParaRPr>
          </a:p>
        </p:txBody>
      </p:sp>
    </p:spTree>
    <p:extLst>
      <p:ext uri="{BB962C8B-B14F-4D97-AF65-F5344CB8AC3E}">
        <p14:creationId xmlns:p14="http://schemas.microsoft.com/office/powerpoint/2010/main" val="965831215"/>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anim calcmode="lin" valueType="num">
                                      <p:cBhvr>
                                        <p:cTn id="8"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4">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anim calcmode="lin" valueType="num">
                                      <p:cBhvr>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14" dur="5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Effect transition="in" filter="fade">
                                      <p:cBhvr>
                                        <p:cTn id="19" dur="500"/>
                                        <p:tgtEl>
                                          <p:spTgt spid="4">
                                            <p:txEl>
                                              <p:pRg st="2" end="2"/>
                                            </p:txEl>
                                          </p:spTgt>
                                        </p:tgtEl>
                                      </p:cBhvr>
                                    </p:animEffect>
                                    <p:anim calcmode="lin" valueType="num">
                                      <p:cBhvr>
                                        <p:cTn id="20"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21" dur="500" fill="hold"/>
                                        <p:tgtEl>
                                          <p:spTgt spid="4">
                                            <p:txEl>
                                              <p:pRg st="2" end="2"/>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4">
                                            <p:txEl>
                                              <p:pRg st="3" end="3"/>
                                            </p:txEl>
                                          </p:spTgt>
                                        </p:tgtEl>
                                        <p:attrNameLst>
                                          <p:attrName>style.visibility</p:attrName>
                                        </p:attrNameLst>
                                      </p:cBhvr>
                                      <p:to>
                                        <p:strVal val="visible"/>
                                      </p:to>
                                    </p:set>
                                    <p:animEffect transition="in" filter="fade">
                                      <p:cBhvr>
                                        <p:cTn id="24" dur="500"/>
                                        <p:tgtEl>
                                          <p:spTgt spid="4">
                                            <p:txEl>
                                              <p:pRg st="3" end="3"/>
                                            </p:txEl>
                                          </p:spTgt>
                                        </p:tgtEl>
                                      </p:cBhvr>
                                    </p:animEffect>
                                    <p:anim calcmode="lin" valueType="num">
                                      <p:cBhvr>
                                        <p:cTn id="25"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26" dur="500" fill="hold"/>
                                        <p:tgtEl>
                                          <p:spTgt spid="4">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C017D2-C9CD-4879-A36E-034A937F9CA7}"/>
              </a:ext>
            </a:extLst>
          </p:cNvPr>
          <p:cNvSpPr>
            <a:spLocks noGrp="1"/>
          </p:cNvSpPr>
          <p:nvPr>
            <p:ph type="ctrTitle"/>
          </p:nvPr>
        </p:nvSpPr>
        <p:spPr>
          <a:xfrm>
            <a:off x="7212045" y="899628"/>
            <a:ext cx="4444182" cy="1049287"/>
          </a:xfrm>
        </p:spPr>
        <p:txBody>
          <a:bodyPr anchor="t">
            <a:normAutofit/>
          </a:bodyPr>
          <a:lstStyle/>
          <a:p>
            <a:r>
              <a:rPr lang="en-US" dirty="0">
                <a:solidFill>
                  <a:schemeClr val="accent2">
                    <a:lumMod val="20000"/>
                    <a:lumOff val="80000"/>
                  </a:schemeClr>
                </a:solidFill>
                <a:latin typeface="Impact" panose="020B0806030902050204" pitchFamily="34" charset="0"/>
              </a:rPr>
              <a:t>Conclusion</a:t>
            </a:r>
            <a:endParaRPr lang="en-US" dirty="0">
              <a:solidFill>
                <a:srgbClr val="FBE5D6"/>
              </a:solidFill>
              <a:latin typeface="Impact" panose="020B0806030902050204" pitchFamily="34" charset="0"/>
            </a:endParaRPr>
          </a:p>
        </p:txBody>
      </p:sp>
      <p:sp>
        <p:nvSpPr>
          <p:cNvPr id="3" name="Subtitle 2">
            <a:extLst>
              <a:ext uri="{FF2B5EF4-FFF2-40B4-BE49-F238E27FC236}">
                <a16:creationId xmlns:a16="http://schemas.microsoft.com/office/drawing/2014/main" id="{06837D3C-C015-4470-997C-91424717803B}"/>
              </a:ext>
            </a:extLst>
          </p:cNvPr>
          <p:cNvSpPr>
            <a:spLocks noGrp="1"/>
          </p:cNvSpPr>
          <p:nvPr>
            <p:ph type="subTitle" idx="1"/>
          </p:nvPr>
        </p:nvSpPr>
        <p:spPr>
          <a:xfrm>
            <a:off x="2885633" y="2338366"/>
            <a:ext cx="8232644" cy="4121489"/>
          </a:xfrm>
        </p:spPr>
        <p:txBody>
          <a:bodyPr>
            <a:normAutofit/>
          </a:bodyPr>
          <a:lstStyle/>
          <a:p>
            <a:pPr indent="569913" algn="r"/>
            <a:r>
              <a:rPr lang="en-US" sz="4400" dirty="0">
                <a:solidFill>
                  <a:schemeClr val="accent2">
                    <a:lumMod val="20000"/>
                    <a:lumOff val="80000"/>
                  </a:schemeClr>
                </a:solidFill>
              </a:rPr>
              <a:t>                   “Let the words of      </a:t>
            </a:r>
            <a:br>
              <a:rPr lang="en-US" sz="4400" dirty="0">
                <a:solidFill>
                  <a:schemeClr val="accent2">
                    <a:lumMod val="20000"/>
                    <a:lumOff val="80000"/>
                  </a:schemeClr>
                </a:solidFill>
              </a:rPr>
            </a:br>
            <a:r>
              <a:rPr lang="en-US" sz="4400" dirty="0">
                <a:solidFill>
                  <a:schemeClr val="accent2">
                    <a:lumMod val="20000"/>
                    <a:lumOff val="80000"/>
                  </a:schemeClr>
                </a:solidFill>
              </a:rPr>
              <a:t>                       my mouth and the         </a:t>
            </a:r>
            <a:br>
              <a:rPr lang="en-US" sz="4400" dirty="0">
                <a:solidFill>
                  <a:schemeClr val="accent2">
                    <a:lumMod val="20000"/>
                    <a:lumOff val="80000"/>
                  </a:schemeClr>
                </a:solidFill>
              </a:rPr>
            </a:br>
            <a:r>
              <a:rPr lang="en-US" sz="4400" dirty="0">
                <a:solidFill>
                  <a:schemeClr val="accent2">
                    <a:lumMod val="20000"/>
                    <a:lumOff val="80000"/>
                  </a:schemeClr>
                </a:solidFill>
              </a:rPr>
              <a:t>              meditation of my heart be</a:t>
            </a:r>
            <a:br>
              <a:rPr lang="en-US" sz="4400" dirty="0">
                <a:solidFill>
                  <a:schemeClr val="accent2">
                    <a:lumMod val="20000"/>
                    <a:lumOff val="80000"/>
                  </a:schemeClr>
                </a:solidFill>
              </a:rPr>
            </a:br>
            <a:r>
              <a:rPr lang="en-US" sz="4400" dirty="0">
                <a:solidFill>
                  <a:schemeClr val="accent2">
                    <a:lumMod val="20000"/>
                    <a:lumOff val="80000"/>
                  </a:schemeClr>
                </a:solidFill>
              </a:rPr>
              <a:t>   acceptable in Your sight, O Lord, </a:t>
            </a:r>
            <a:br>
              <a:rPr lang="en-US" sz="4400" dirty="0">
                <a:solidFill>
                  <a:schemeClr val="accent2">
                    <a:lumMod val="20000"/>
                    <a:lumOff val="80000"/>
                  </a:schemeClr>
                </a:solidFill>
              </a:rPr>
            </a:br>
            <a:r>
              <a:rPr lang="en-US" sz="4400" dirty="0">
                <a:solidFill>
                  <a:schemeClr val="accent2">
                    <a:lumMod val="20000"/>
                    <a:lumOff val="80000"/>
                  </a:schemeClr>
                </a:solidFill>
              </a:rPr>
              <a:t>   my strength and my Redeemer.”</a:t>
            </a:r>
          </a:p>
          <a:p>
            <a:pPr indent="569913" algn="r"/>
            <a:r>
              <a:rPr lang="en-US" sz="4400" dirty="0">
                <a:solidFill>
                  <a:schemeClr val="accent2">
                    <a:lumMod val="20000"/>
                    <a:lumOff val="80000"/>
                  </a:schemeClr>
                </a:solidFill>
              </a:rPr>
              <a:t>(Psalm 19:14)</a:t>
            </a:r>
          </a:p>
        </p:txBody>
      </p:sp>
      <p:pic>
        <p:nvPicPr>
          <p:cNvPr id="7" name="Picture 6" descr="A picture containing drawing&#10;&#10;Description automatically generated">
            <a:extLst>
              <a:ext uri="{FF2B5EF4-FFF2-40B4-BE49-F238E27FC236}">
                <a16:creationId xmlns:a16="http://schemas.microsoft.com/office/drawing/2014/main" id="{3850ADBC-920E-416A-A4A6-429A879E28C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490775" y="406267"/>
            <a:ext cx="4277032" cy="2818227"/>
          </a:xfrm>
          <a:prstGeom prst="rect">
            <a:avLst/>
          </a:prstGeom>
        </p:spPr>
      </p:pic>
      <p:pic>
        <p:nvPicPr>
          <p:cNvPr id="11" name="Picture 10" descr="A picture containing building, mirror&#10;&#10;Description automatically generated">
            <a:extLst>
              <a:ext uri="{FF2B5EF4-FFF2-40B4-BE49-F238E27FC236}">
                <a16:creationId xmlns:a16="http://schemas.microsoft.com/office/drawing/2014/main" id="{A81CDCB4-B1EC-4894-B191-E4D4753BA30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76982" y="2736511"/>
            <a:ext cx="2956102" cy="4121489"/>
          </a:xfrm>
          <a:prstGeom prst="rect">
            <a:avLst/>
          </a:prstGeom>
        </p:spPr>
      </p:pic>
      <p:sp>
        <p:nvSpPr>
          <p:cNvPr id="4" name="&quot;Not Allowed&quot; Symbol 3">
            <a:extLst>
              <a:ext uri="{FF2B5EF4-FFF2-40B4-BE49-F238E27FC236}">
                <a16:creationId xmlns:a16="http://schemas.microsoft.com/office/drawing/2014/main" id="{5D0D5D5C-8E2F-4AD8-90A0-2A50E30CB673}"/>
              </a:ext>
            </a:extLst>
          </p:cNvPr>
          <p:cNvSpPr/>
          <p:nvPr/>
        </p:nvSpPr>
        <p:spPr>
          <a:xfrm>
            <a:off x="3133084" y="406267"/>
            <a:ext cx="2956102" cy="3022733"/>
          </a:xfrm>
          <a:prstGeom prst="noSmoking">
            <a:avLst>
              <a:gd name="adj" fmla="val 10090"/>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2154378329"/>
      </p:ext>
    </p:extLst>
  </p:cSld>
  <p:clrMapOvr>
    <a:masterClrMapping/>
  </p:clrMapOvr>
  <mc:AlternateContent xmlns:mc="http://schemas.openxmlformats.org/markup-compatibility/2006" xmlns:p14="http://schemas.microsoft.com/office/powerpoint/2010/main">
    <mc:Choice Requires="p14">
      <p:transition spd="slow" p14:dur="1200">
        <p14:prism dir="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3000" fill="hold"/>
                                        <p:tgtEl>
                                          <p:spTgt spid="4"/>
                                        </p:tgtEl>
                                        <p:attrNameLst>
                                          <p:attrName>ppt_w</p:attrName>
                                        </p:attrNameLst>
                                      </p:cBhvr>
                                      <p:tavLst>
                                        <p:tav tm="0">
                                          <p:val>
                                            <p:fltVal val="0"/>
                                          </p:val>
                                        </p:tav>
                                        <p:tav tm="100000">
                                          <p:val>
                                            <p:strVal val="#ppt_w"/>
                                          </p:val>
                                        </p:tav>
                                      </p:tavLst>
                                    </p:anim>
                                    <p:anim calcmode="lin" valueType="num">
                                      <p:cBhvr>
                                        <p:cTn id="8" dur="3000" fill="hold"/>
                                        <p:tgtEl>
                                          <p:spTgt spid="4"/>
                                        </p:tgtEl>
                                        <p:attrNameLst>
                                          <p:attrName>ppt_h</p:attrName>
                                        </p:attrNameLst>
                                      </p:cBhvr>
                                      <p:tavLst>
                                        <p:tav tm="0">
                                          <p:val>
                                            <p:fltVal val="0"/>
                                          </p:val>
                                        </p:tav>
                                        <p:tav tm="100000">
                                          <p:val>
                                            <p:strVal val="#ppt_h"/>
                                          </p:val>
                                        </p:tav>
                                      </p:tavLst>
                                    </p:anim>
                                    <p:anim calcmode="lin" valueType="num">
                                      <p:cBhvr>
                                        <p:cTn id="9" dur="3000" fill="hold"/>
                                        <p:tgtEl>
                                          <p:spTgt spid="4"/>
                                        </p:tgtEl>
                                        <p:attrNameLst>
                                          <p:attrName>style.rotation</p:attrName>
                                        </p:attrNameLst>
                                      </p:cBhvr>
                                      <p:tavLst>
                                        <p:tav tm="0">
                                          <p:val>
                                            <p:fltVal val="90"/>
                                          </p:val>
                                        </p:tav>
                                        <p:tav tm="100000">
                                          <p:val>
                                            <p:fltVal val="0"/>
                                          </p:val>
                                        </p:tav>
                                      </p:tavLst>
                                    </p:anim>
                                    <p:animEffect transition="in" filter="fade">
                                      <p:cBhvr>
                                        <p:cTn id="10" dur="3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352</TotalTime>
  <Words>2021</Words>
  <Application>Microsoft Office PowerPoint</Application>
  <PresentationFormat>Widescreen</PresentationFormat>
  <Paragraphs>124</Paragraphs>
  <Slides>7</Slides>
  <Notes>6</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7</vt:i4>
      </vt:variant>
    </vt:vector>
  </HeadingPairs>
  <TitlesOfParts>
    <vt:vector size="14" baseType="lpstr">
      <vt:lpstr>Arial</vt:lpstr>
      <vt:lpstr>Calibri</vt:lpstr>
      <vt:lpstr>Calibri Light</vt:lpstr>
      <vt:lpstr>Impact</vt:lpstr>
      <vt:lpstr>Lora</vt:lpstr>
      <vt:lpstr>Open Sans</vt:lpstr>
      <vt:lpstr>Office Theme</vt:lpstr>
      <vt:lpstr>PowerPoint Presentation</vt:lpstr>
      <vt:lpstr>Using Euphemisms</vt:lpstr>
      <vt:lpstr>Common Euphemisms</vt:lpstr>
      <vt:lpstr>Bible Euphemisms</vt:lpstr>
      <vt:lpstr>Inappropriate Euphemisms</vt:lpstr>
      <vt:lpstr>The Biblical Principles</vt:lpstr>
      <vt:lpstr>Conclusion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Using Euphemisms</dc:title>
  <dc:creator>Stan Cox</dc:creator>
  <cp:lastModifiedBy>Stan Cox</cp:lastModifiedBy>
  <cp:revision>17</cp:revision>
  <dcterms:created xsi:type="dcterms:W3CDTF">2020-08-11T20:10:55Z</dcterms:created>
  <dcterms:modified xsi:type="dcterms:W3CDTF">2020-08-16T12:26:17Z</dcterms:modified>
</cp:coreProperties>
</file>