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7"/>
  </p:notesMasterIdLst>
  <p:sldIdLst>
    <p:sldId id="256" r:id="rId2"/>
    <p:sldId id="257" r:id="rId3"/>
    <p:sldId id="259" r:id="rId4"/>
    <p:sldId id="260" r:id="rId5"/>
    <p:sldId id="261" r:id="rId6"/>
  </p:sldIdLst>
  <p:sldSz cx="12192000" cy="6858000"/>
  <p:notesSz cx="6858000" cy="9144000"/>
  <p:embeddedFontLst>
    <p:embeddedFont>
      <p:font typeface="Calibri Light" panose="020F0302020204030204" pitchFamily="34" charset="0"/>
      <p:regular r:id="rId8"/>
      <p:italic r:id="rId9"/>
    </p:embeddedFont>
    <p:embeddedFont>
      <p:font typeface="Berkshire Swash" panose="02000505000000020003" pitchFamily="2" charset="0"/>
      <p:bold r:id="rId10"/>
    </p:embeddedFont>
    <p:embeddedFont>
      <p:font typeface="Calibri" panose="020F0502020204030204" pitchFamily="34" charset="0"/>
      <p:regular r:id="rId11"/>
      <p:bold r:id="rId12"/>
      <p:italic r:id="rId13"/>
      <p:boldItalic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2212"/>
    <a:srgbClr val="56391E"/>
    <a:srgbClr val="8C5C32"/>
    <a:srgbClr val="E1C988"/>
    <a:srgbClr val="B892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40" autoAdjust="0"/>
    <p:restoredTop sz="63284" autoAdjust="0"/>
  </p:normalViewPr>
  <p:slideViewPr>
    <p:cSldViewPr snapToGrid="0">
      <p:cViewPr varScale="1">
        <p:scale>
          <a:sx n="42" d="100"/>
          <a:sy n="42" d="100"/>
        </p:scale>
        <p:origin x="16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3.fntdata"/><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4D5488-ACBC-4149-90F3-478BCAAB73DE}" type="datetimeFigureOut">
              <a:rPr lang="en-US" smtClean="0"/>
              <a:t>5/22/2017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2DB518-D348-4BD5-9D9A-54F0BAD97A0A}" type="slidenum">
              <a:rPr lang="en-US" smtClean="0"/>
              <a:t>‹#›</a:t>
            </a:fld>
            <a:endParaRPr lang="en-US"/>
          </a:p>
        </p:txBody>
      </p:sp>
    </p:spTree>
    <p:extLst>
      <p:ext uri="{BB962C8B-B14F-4D97-AF65-F5344CB8AC3E}">
        <p14:creationId xmlns:p14="http://schemas.microsoft.com/office/powerpoint/2010/main" val="2088956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God is the creator of all things. (We may say this often, do we really stop and think about its significance)?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God has created us all and provided us life (Gen. 2:7).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He has created the heavens and the earth (Gen. 1:1), light (Gen. 1:3), day and night (Gen. 1:5), wet land and dry (Gen. 1:9), along with everything in this life.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kern="1200" dirty="0">
                <a:solidFill>
                  <a:schemeClr val="tx1"/>
                </a:solidFill>
                <a:effectLst/>
                <a:latin typeface="+mn-lt"/>
                <a:ea typeface="+mn-ea"/>
                <a:cs typeface="+mn-cs"/>
              </a:rPr>
              <a:t>With all that God has done for us, the question is introduced, “If He has made all things, how valuable am I then, just another human?” This question can be answered by the Word of God.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kern="1200" dirty="0">
                <a:solidFill>
                  <a:schemeClr val="tx1"/>
                </a:solidFill>
                <a:effectLst/>
                <a:latin typeface="+mn-lt"/>
                <a:ea typeface="+mn-ea"/>
                <a:cs typeface="+mn-cs"/>
              </a:rPr>
              <a:t>Consider (Matthew 12:9-13) READ</a:t>
            </a:r>
          </a:p>
        </p:txBody>
      </p:sp>
      <p:sp>
        <p:nvSpPr>
          <p:cNvPr id="4" name="Slide Number Placeholder 3"/>
          <p:cNvSpPr>
            <a:spLocks noGrp="1"/>
          </p:cNvSpPr>
          <p:nvPr>
            <p:ph type="sldNum" sz="quarter" idx="10"/>
          </p:nvPr>
        </p:nvSpPr>
        <p:spPr/>
        <p:txBody>
          <a:bodyPr/>
          <a:lstStyle/>
          <a:p>
            <a:fld id="{E32DB518-D348-4BD5-9D9A-54F0BAD97A0A}" type="slidenum">
              <a:rPr lang="en-US" smtClean="0"/>
              <a:t>1</a:t>
            </a:fld>
            <a:endParaRPr lang="en-US"/>
          </a:p>
        </p:txBody>
      </p:sp>
    </p:spTree>
    <p:extLst>
      <p:ext uri="{BB962C8B-B14F-4D97-AF65-F5344CB8AC3E}">
        <p14:creationId xmlns:p14="http://schemas.microsoft.com/office/powerpoint/2010/main" val="2184935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What is each person worth in the eyes of God? </a:t>
            </a:r>
          </a:p>
          <a:p>
            <a:pPr marL="0" indent="0">
              <a:buFont typeface="Arial" panose="020B0604020202020204" pitchFamily="34" charset="0"/>
              <a:buNone/>
            </a:pPr>
            <a:r>
              <a:rPr lang="en-US" sz="1200" b="1" i="0" kern="1200" dirty="0">
                <a:solidFill>
                  <a:schemeClr val="tx1"/>
                </a:solidFill>
                <a:effectLst/>
                <a:latin typeface="+mn-lt"/>
                <a:ea typeface="+mn-ea"/>
                <a:cs typeface="+mn-cs"/>
              </a:rPr>
              <a:t>Each one is worth enough to God that He would send His only Son down from heaven to live as man and die for each individual.</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God deemed that each person’s soul is worth the death of His Son</a:t>
            </a:r>
          </a:p>
          <a:p>
            <a:pPr marL="0" indent="0">
              <a:buFont typeface="Arial" panose="020B0604020202020204" pitchFamily="34" charset="0"/>
              <a:buNone/>
            </a:pPr>
            <a:r>
              <a:rPr lang="en-US" sz="1200" b="1" i="0" kern="1200" dirty="0">
                <a:solidFill>
                  <a:schemeClr val="tx1"/>
                </a:solidFill>
                <a:effectLst/>
                <a:latin typeface="+mn-lt"/>
                <a:ea typeface="+mn-ea"/>
                <a:cs typeface="+mn-cs"/>
              </a:rPr>
              <a:t>(John 3:16), </a:t>
            </a:r>
            <a:r>
              <a:rPr lang="en-US" sz="1200" b="0" i="1" kern="1200" dirty="0">
                <a:solidFill>
                  <a:schemeClr val="tx1"/>
                </a:solidFill>
                <a:effectLst/>
                <a:latin typeface="+mn-lt"/>
                <a:ea typeface="+mn-ea"/>
                <a:cs typeface="+mn-cs"/>
              </a:rPr>
              <a:t>“For God so loved the world that He gave His only begotten Son, that whoever believes in Him should not perish but have everlasting life.”</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No dollar amount can be put on the worth of an individual’s soul </a:t>
            </a:r>
          </a:p>
          <a:p>
            <a:pPr marL="0" indent="0">
              <a:buFont typeface="Arial" panose="020B0604020202020204" pitchFamily="34" charset="0"/>
              <a:buNone/>
            </a:pPr>
            <a:r>
              <a:rPr lang="en-US" sz="1200" b="1" i="0" kern="1200" dirty="0">
                <a:solidFill>
                  <a:schemeClr val="tx1"/>
                </a:solidFill>
                <a:effectLst/>
                <a:latin typeface="+mn-lt"/>
                <a:ea typeface="+mn-ea"/>
                <a:cs typeface="+mn-cs"/>
              </a:rPr>
              <a:t>(Matthew 16:26), </a:t>
            </a:r>
            <a:r>
              <a:rPr lang="en-US" sz="1200" b="0" i="1" kern="1200" dirty="0">
                <a:solidFill>
                  <a:schemeClr val="tx1"/>
                </a:solidFill>
                <a:effectLst/>
                <a:latin typeface="+mn-lt"/>
                <a:ea typeface="+mn-ea"/>
                <a:cs typeface="+mn-cs"/>
              </a:rPr>
              <a:t>“For what profit is it to a man if he gains the whole world, and loses his own soul? Or what will a man give in exchange for his soul?” </a:t>
            </a:r>
          </a:p>
          <a:p>
            <a:pPr marL="628650" lvl="1" indent="-171450">
              <a:buFont typeface="Arial" panose="020B0604020202020204" pitchFamily="34" charset="0"/>
              <a:buChar char="•"/>
            </a:pPr>
            <a:r>
              <a:rPr lang="en-US" sz="1200" b="1" i="0" kern="1200" dirty="0">
                <a:solidFill>
                  <a:schemeClr val="tx1"/>
                </a:solidFill>
                <a:effectLst/>
                <a:latin typeface="+mn-lt"/>
                <a:ea typeface="+mn-ea"/>
                <a:cs typeface="+mn-cs"/>
              </a:rPr>
              <a:t>What we see from Christ’s sacrifice on the cross is that the worth of each person in God’s perspective is significantly high. Enough so, in fact, that Christ died for us.</a:t>
            </a:r>
          </a:p>
        </p:txBody>
      </p:sp>
      <p:sp>
        <p:nvSpPr>
          <p:cNvPr id="4" name="Slide Number Placeholder 3"/>
          <p:cNvSpPr>
            <a:spLocks noGrp="1"/>
          </p:cNvSpPr>
          <p:nvPr>
            <p:ph type="sldNum" sz="quarter" idx="10"/>
          </p:nvPr>
        </p:nvSpPr>
        <p:spPr/>
        <p:txBody>
          <a:bodyPr/>
          <a:lstStyle/>
          <a:p>
            <a:fld id="{E32DB518-D348-4BD5-9D9A-54F0BAD97A0A}" type="slidenum">
              <a:rPr lang="en-US" smtClean="0"/>
              <a:t>2</a:t>
            </a:fld>
            <a:endParaRPr lang="en-US"/>
          </a:p>
        </p:txBody>
      </p:sp>
    </p:spTree>
    <p:extLst>
      <p:ext uri="{BB962C8B-B14F-4D97-AF65-F5344CB8AC3E}">
        <p14:creationId xmlns:p14="http://schemas.microsoft.com/office/powerpoint/2010/main" val="2258310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What else are we, as humans, worth? Another way this question can be answered is by looking at the rest of God’s own creation.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(Matthew 6:26) [Discussion of anxious concern for the morrow], </a:t>
            </a:r>
            <a:r>
              <a:rPr lang="en-US" sz="1200" b="0" i="1" kern="1200" dirty="0">
                <a:solidFill>
                  <a:schemeClr val="tx1"/>
                </a:solidFill>
                <a:effectLst/>
                <a:latin typeface="+mn-lt"/>
                <a:ea typeface="+mn-ea"/>
                <a:cs typeface="+mn-cs"/>
              </a:rPr>
              <a:t>“Look at the birds of the air, for they neither sow nor reap nor gather into barns; yet your heavenly Father feeds them. Are you not of more value than they?”</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We are of much more value than the rest of God’s creation here on earth, because He has provided for us an immortal soul, as well as a plan of redemption to be saved from our past sins.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Of all of God’s creation here on earth, we are at the top. Nothing is more important than our immortal soul.</a:t>
            </a:r>
          </a:p>
          <a:p>
            <a:pPr marL="0" indent="0">
              <a:buFont typeface="Arial" panose="020B0604020202020204" pitchFamily="34" charset="0"/>
              <a:buNone/>
            </a:pPr>
            <a:r>
              <a:rPr lang="en-US" sz="1200" b="1" i="0" kern="1200" dirty="0">
                <a:solidFill>
                  <a:schemeClr val="tx1"/>
                </a:solidFill>
                <a:effectLst/>
                <a:latin typeface="+mn-lt"/>
                <a:ea typeface="+mn-ea"/>
                <a:cs typeface="+mn-cs"/>
              </a:rPr>
              <a:t>(Ecclesiastes 5:15-16), </a:t>
            </a:r>
            <a:r>
              <a:rPr lang="en-US" sz="1200" b="0" i="1" kern="1200" dirty="0">
                <a:solidFill>
                  <a:schemeClr val="tx1"/>
                </a:solidFill>
                <a:effectLst/>
                <a:latin typeface="+mn-lt"/>
                <a:ea typeface="+mn-ea"/>
                <a:cs typeface="+mn-cs"/>
              </a:rPr>
              <a:t>“As he came from his mother's womb, naked shall he return, to go as he came; and he shall take nothing from his labor which he may carry away in his hand. </a:t>
            </a:r>
            <a:r>
              <a:rPr lang="en-US" sz="1200" b="0" i="1" kern="1200" baseline="30000" dirty="0">
                <a:solidFill>
                  <a:schemeClr val="tx1"/>
                </a:solidFill>
                <a:effectLst/>
                <a:latin typeface="+mn-lt"/>
                <a:ea typeface="+mn-ea"/>
                <a:cs typeface="+mn-cs"/>
              </a:rPr>
              <a:t>16</a:t>
            </a:r>
            <a:r>
              <a:rPr lang="en-US" sz="1200" b="0" i="1" kern="1200" dirty="0">
                <a:solidFill>
                  <a:schemeClr val="tx1"/>
                </a:solidFill>
                <a:effectLst/>
                <a:latin typeface="+mn-lt"/>
                <a:ea typeface="+mn-ea"/>
                <a:cs typeface="+mn-cs"/>
              </a:rPr>
              <a:t> And this also is a severe evil — just exactly as he came, so shall he go. And what profit has he who has labored for the wind?”</a:t>
            </a:r>
          </a:p>
          <a:p>
            <a:pPr marL="0" indent="0">
              <a:buFont typeface="Arial" panose="020B0604020202020204" pitchFamily="34" charset="0"/>
              <a:buNone/>
            </a:pPr>
            <a:r>
              <a:rPr lang="en-US" sz="1200" b="1" i="0" kern="1200" dirty="0">
                <a:solidFill>
                  <a:schemeClr val="tx1"/>
                </a:solidFill>
                <a:effectLst/>
                <a:latin typeface="+mn-lt"/>
                <a:ea typeface="+mn-ea"/>
                <a:cs typeface="+mn-cs"/>
              </a:rPr>
              <a:t>(Ecclesiastes 12:7), </a:t>
            </a:r>
            <a:r>
              <a:rPr lang="en-US" sz="1200" b="0" i="1" kern="1200" dirty="0">
                <a:solidFill>
                  <a:schemeClr val="tx1"/>
                </a:solidFill>
                <a:effectLst/>
                <a:latin typeface="+mn-lt"/>
                <a:ea typeface="+mn-ea"/>
                <a:cs typeface="+mn-cs"/>
              </a:rPr>
              <a:t>“Then the dust will return to the earth as it was, and the spirit will return to God who gave it.”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2DB518-D348-4BD5-9D9A-54F0BAD97A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0171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Paul was a man who could have considered himself less valuable because of his actions in persecuting the church. </a:t>
            </a:r>
          </a:p>
          <a:p>
            <a:pPr marL="628650" lvl="1" indent="-171450">
              <a:buFont typeface="Arial" panose="020B0604020202020204" pitchFamily="34" charset="0"/>
              <a:buChar char="•"/>
            </a:pPr>
            <a:r>
              <a:rPr lang="en-US" sz="1200" b="1" i="0" kern="1200" dirty="0">
                <a:solidFill>
                  <a:schemeClr val="tx1"/>
                </a:solidFill>
                <a:effectLst/>
                <a:latin typeface="+mn-lt"/>
                <a:ea typeface="+mn-ea"/>
                <a:cs typeface="+mn-cs"/>
              </a:rPr>
              <a:t>Despite persecuting Christ’s own church, he understood that God saw worth in him.</a:t>
            </a:r>
          </a:p>
          <a:p>
            <a:pPr marL="0" indent="0">
              <a:buFont typeface="Arial" panose="020B0604020202020204" pitchFamily="34" charset="0"/>
              <a:buNone/>
            </a:pPr>
            <a:r>
              <a:rPr lang="en-US" sz="1200" b="1" i="0" kern="1200" dirty="0">
                <a:solidFill>
                  <a:schemeClr val="tx1"/>
                </a:solidFill>
                <a:effectLst/>
                <a:latin typeface="+mn-lt"/>
                <a:ea typeface="+mn-ea"/>
                <a:cs typeface="+mn-cs"/>
              </a:rPr>
              <a:t>(1 Timothy 1:12-13), </a:t>
            </a:r>
            <a:r>
              <a:rPr lang="en-US" sz="1200" b="0" i="1" kern="1200" dirty="0">
                <a:solidFill>
                  <a:schemeClr val="tx1"/>
                </a:solidFill>
                <a:effectLst/>
                <a:latin typeface="+mn-lt"/>
                <a:ea typeface="+mn-ea"/>
                <a:cs typeface="+mn-cs"/>
              </a:rPr>
              <a:t>“And I thank Christ Jesus our Lord who has enabled me, because He counted me faithful, putting me into the ministry, </a:t>
            </a:r>
            <a:r>
              <a:rPr lang="en-US" sz="1200" b="0" i="1" kern="1200" baseline="30000" dirty="0">
                <a:solidFill>
                  <a:schemeClr val="tx1"/>
                </a:solidFill>
                <a:effectLst/>
                <a:latin typeface="+mn-lt"/>
                <a:ea typeface="+mn-ea"/>
                <a:cs typeface="+mn-cs"/>
              </a:rPr>
              <a:t>13</a:t>
            </a:r>
            <a:r>
              <a:rPr lang="en-US" sz="1200" b="0" i="1" kern="1200" dirty="0">
                <a:solidFill>
                  <a:schemeClr val="tx1"/>
                </a:solidFill>
                <a:effectLst/>
                <a:latin typeface="+mn-lt"/>
                <a:ea typeface="+mn-ea"/>
                <a:cs typeface="+mn-cs"/>
              </a:rPr>
              <a:t> although I was formerly a blasphemer, a persecutor, and an insolent man; but I obtained mercy because I did it ignorantly in unbelief.”</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A lack of a sense of self-worth </a:t>
            </a:r>
            <a:r>
              <a:rPr lang="en-US" sz="1200" b="1" i="0" kern="1200" dirty="0">
                <a:solidFill>
                  <a:schemeClr val="tx1"/>
                </a:solidFill>
                <a:effectLst/>
                <a:latin typeface="+mn-lt"/>
                <a:ea typeface="+mn-ea"/>
                <a:cs typeface="+mn-cs"/>
              </a:rPr>
              <a:t>(not pride) </a:t>
            </a:r>
            <a:r>
              <a:rPr lang="en-US" sz="1200" b="0" i="0" kern="1200" dirty="0">
                <a:solidFill>
                  <a:schemeClr val="tx1"/>
                </a:solidFill>
                <a:effectLst/>
                <a:latin typeface="+mn-lt"/>
                <a:ea typeface="+mn-ea"/>
                <a:cs typeface="+mn-cs"/>
              </a:rPr>
              <a:t>can potentially be a problem, especially after considering one’s own sinful ways.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Rather than having low self-esteem and no appreciation of your individual worth, let us be like Paul, who glorified and honored God in acknowledgment and appreciation of his worth.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Let us also see from this point that God sees value, worth, and potential in us all, no matter who we are or where we have come from! </a:t>
            </a:r>
          </a:p>
          <a:p>
            <a:pPr marL="0" lvl="0" indent="0">
              <a:buFont typeface="Arial" panose="020B0604020202020204" pitchFamily="34" charset="0"/>
              <a:buNone/>
            </a:pPr>
            <a:r>
              <a:rPr lang="en-US" sz="1200" b="1" i="0" kern="1200" dirty="0">
                <a:solidFill>
                  <a:schemeClr val="tx1"/>
                </a:solidFill>
                <a:effectLst/>
                <a:latin typeface="+mn-lt"/>
                <a:ea typeface="+mn-ea"/>
                <a:cs typeface="+mn-cs"/>
              </a:rPr>
              <a:t>What a blessing that is to know!</a:t>
            </a:r>
          </a:p>
          <a:p>
            <a:pPr marL="0" lvl="0" indent="0">
              <a:buFont typeface="Arial" panose="020B0604020202020204" pitchFamily="34" charset="0"/>
              <a:buNone/>
            </a:pPr>
            <a:r>
              <a:rPr lang="en-US" sz="1200" b="1" i="0" kern="1200" dirty="0">
                <a:solidFill>
                  <a:schemeClr val="tx1"/>
                </a:solidFill>
                <a:effectLst/>
                <a:latin typeface="+mn-lt"/>
                <a:ea typeface="+mn-ea"/>
                <a:cs typeface="+mn-cs"/>
              </a:rPr>
              <a:t>(1 Timothy 1:17), [His response to God’s mercy], </a:t>
            </a:r>
            <a:r>
              <a:rPr lang="en-US" sz="1200" b="0" i="1" kern="1200" dirty="0">
                <a:solidFill>
                  <a:schemeClr val="tx1"/>
                </a:solidFill>
                <a:effectLst/>
                <a:latin typeface="+mn-lt"/>
                <a:ea typeface="+mn-ea"/>
                <a:cs typeface="+mn-cs"/>
              </a:rPr>
              <a:t>“Now to the King eternal, immortal, invisible, to God who alone is wise, be honor and glory forever and ever. Amen.”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2DB518-D348-4BD5-9D9A-54F0BAD97A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8332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God cares for us </a:t>
            </a:r>
          </a:p>
          <a:p>
            <a:pPr marL="0" indent="0">
              <a:buFont typeface="Arial" panose="020B0604020202020204" pitchFamily="34" charset="0"/>
              <a:buNone/>
            </a:pPr>
            <a:r>
              <a:rPr lang="en-US" sz="1200" b="1" i="0" kern="1200" dirty="0">
                <a:solidFill>
                  <a:schemeClr val="tx1"/>
                </a:solidFill>
                <a:effectLst/>
                <a:latin typeface="+mn-lt"/>
                <a:ea typeface="+mn-ea"/>
                <a:cs typeface="+mn-cs"/>
              </a:rPr>
              <a:t>(1 Peter 5:6-7), </a:t>
            </a:r>
            <a:r>
              <a:rPr lang="en-US" sz="1200" b="0" i="1" kern="1200" dirty="0">
                <a:solidFill>
                  <a:schemeClr val="tx1"/>
                </a:solidFill>
                <a:effectLst/>
                <a:latin typeface="+mn-lt"/>
                <a:ea typeface="+mn-ea"/>
                <a:cs typeface="+mn-cs"/>
              </a:rPr>
              <a:t>“Therefore humble yourselves under the mighty hand of God, that He may exalt you in due time, </a:t>
            </a:r>
            <a:r>
              <a:rPr lang="en-US" sz="1200" b="0" i="1" kern="1200" baseline="30000" dirty="0">
                <a:solidFill>
                  <a:schemeClr val="tx1"/>
                </a:solidFill>
                <a:effectLst/>
                <a:latin typeface="+mn-lt"/>
                <a:ea typeface="+mn-ea"/>
                <a:cs typeface="+mn-cs"/>
              </a:rPr>
              <a:t>7</a:t>
            </a:r>
            <a:r>
              <a:rPr lang="en-US" sz="1200" b="0" i="1" kern="1200" dirty="0">
                <a:solidFill>
                  <a:schemeClr val="tx1"/>
                </a:solidFill>
                <a:effectLst/>
                <a:latin typeface="+mn-lt"/>
                <a:ea typeface="+mn-ea"/>
                <a:cs typeface="+mn-cs"/>
              </a:rPr>
              <a:t> casting all your care upon Him, for He cares for you.”</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God will never leave us </a:t>
            </a:r>
          </a:p>
          <a:p>
            <a:pPr marL="0" indent="0">
              <a:buFont typeface="Arial" panose="020B0604020202020204" pitchFamily="34" charset="0"/>
              <a:buNone/>
            </a:pPr>
            <a:r>
              <a:rPr lang="en-US" sz="1200" b="1" i="0" kern="1200" dirty="0">
                <a:solidFill>
                  <a:schemeClr val="tx1"/>
                </a:solidFill>
                <a:effectLst/>
                <a:latin typeface="+mn-lt"/>
                <a:ea typeface="+mn-ea"/>
                <a:cs typeface="+mn-cs"/>
              </a:rPr>
              <a:t>(Hebrews 13:5), </a:t>
            </a:r>
            <a:r>
              <a:rPr lang="en-US" sz="1200" b="0" i="1" kern="1200" dirty="0">
                <a:solidFill>
                  <a:schemeClr val="tx1"/>
                </a:solidFill>
                <a:effectLst/>
                <a:latin typeface="+mn-lt"/>
                <a:ea typeface="+mn-ea"/>
                <a:cs typeface="+mn-cs"/>
              </a:rPr>
              <a:t>“Let your conduct be without covetousness; be content with such things as you have. For He Himself has said, ‘I will never leave you nor forsake you.’"</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God loves us enough and sees enough worth in us that He sent down His Son to die for us </a:t>
            </a:r>
          </a:p>
          <a:p>
            <a:pPr marL="0" indent="0">
              <a:buFont typeface="Arial" panose="020B0604020202020204" pitchFamily="34" charset="0"/>
              <a:buNone/>
            </a:pPr>
            <a:r>
              <a:rPr lang="en-US" sz="1200" b="1" i="0" kern="1200" dirty="0">
                <a:solidFill>
                  <a:schemeClr val="tx1"/>
                </a:solidFill>
                <a:effectLst/>
                <a:latin typeface="+mn-lt"/>
                <a:ea typeface="+mn-ea"/>
                <a:cs typeface="+mn-cs"/>
              </a:rPr>
              <a:t>(Galatians 2:20), </a:t>
            </a:r>
            <a:r>
              <a:rPr lang="en-US" sz="1200" b="0" i="1" kern="1200" dirty="0">
                <a:solidFill>
                  <a:schemeClr val="tx1"/>
                </a:solidFill>
                <a:effectLst/>
                <a:latin typeface="+mn-lt"/>
                <a:ea typeface="+mn-ea"/>
                <a:cs typeface="+mn-cs"/>
              </a:rPr>
              <a:t>“I have been crucified with Christ; it is no longer I who live, but Christ lives in me; and the life which I now live in the flesh I live by faith </a:t>
            </a:r>
            <a:r>
              <a:rPr lang="en-US" sz="1200" b="0" i="1" u="sng" kern="1200" dirty="0">
                <a:solidFill>
                  <a:schemeClr val="tx1"/>
                </a:solidFill>
                <a:effectLst/>
                <a:latin typeface="+mn-lt"/>
                <a:ea typeface="+mn-ea"/>
                <a:cs typeface="+mn-cs"/>
              </a:rPr>
              <a:t>in the Son of God, who loved me and gave Himself for me</a:t>
            </a:r>
            <a:r>
              <a:rPr lang="en-US" sz="1200" b="0" i="1" kern="1200" dirty="0">
                <a:solidFill>
                  <a:schemeClr val="tx1"/>
                </a:solidFill>
                <a:effectLst/>
                <a:latin typeface="+mn-lt"/>
                <a:ea typeface="+mn-ea"/>
                <a:cs typeface="+mn-cs"/>
              </a:rPr>
              <a:t>.”</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0" indent="0" algn="ctr">
              <a:buNone/>
            </a:pPr>
            <a:r>
              <a:rPr lang="en-US" sz="1200" b="1" dirty="0"/>
              <a:t>We must see the value that God sees in us, and thank the Lord for His mercy and love!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2DB518-D348-4BD5-9D9A-54F0BAD97A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7701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7CF37DC-4D42-474B-9B07-577840B5354E}" type="datetimeFigureOut">
              <a:rPr lang="en-US" smtClean="0"/>
              <a:t>5/22/2017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976C27-20B6-4C56-93B9-7111FEF825A8}" type="slidenum">
              <a:rPr lang="en-US" smtClean="0"/>
              <a:t>‹#›</a:t>
            </a:fld>
            <a:endParaRPr lang="en-US"/>
          </a:p>
        </p:txBody>
      </p:sp>
    </p:spTree>
    <p:extLst>
      <p:ext uri="{BB962C8B-B14F-4D97-AF65-F5344CB8AC3E}">
        <p14:creationId xmlns:p14="http://schemas.microsoft.com/office/powerpoint/2010/main" val="1062423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CF37DC-4D42-474B-9B07-577840B5354E}" type="datetimeFigureOut">
              <a:rPr lang="en-US" smtClean="0"/>
              <a:t>5/22/2017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976C27-20B6-4C56-93B9-7111FEF825A8}" type="slidenum">
              <a:rPr lang="en-US" smtClean="0"/>
              <a:t>‹#›</a:t>
            </a:fld>
            <a:endParaRPr lang="en-US"/>
          </a:p>
        </p:txBody>
      </p:sp>
    </p:spTree>
    <p:extLst>
      <p:ext uri="{BB962C8B-B14F-4D97-AF65-F5344CB8AC3E}">
        <p14:creationId xmlns:p14="http://schemas.microsoft.com/office/powerpoint/2010/main" val="1852614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CF37DC-4D42-474B-9B07-577840B5354E}" type="datetimeFigureOut">
              <a:rPr lang="en-US" smtClean="0"/>
              <a:t>5/22/2017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976C27-20B6-4C56-93B9-7111FEF825A8}" type="slidenum">
              <a:rPr lang="en-US" smtClean="0"/>
              <a:t>‹#›</a:t>
            </a:fld>
            <a:endParaRPr lang="en-US"/>
          </a:p>
        </p:txBody>
      </p:sp>
    </p:spTree>
    <p:extLst>
      <p:ext uri="{BB962C8B-B14F-4D97-AF65-F5344CB8AC3E}">
        <p14:creationId xmlns:p14="http://schemas.microsoft.com/office/powerpoint/2010/main" val="4212989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CF37DC-4D42-474B-9B07-577840B5354E}" type="datetimeFigureOut">
              <a:rPr lang="en-US" smtClean="0"/>
              <a:t>5/22/2017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976C27-20B6-4C56-93B9-7111FEF825A8}" type="slidenum">
              <a:rPr lang="en-US" smtClean="0"/>
              <a:t>‹#›</a:t>
            </a:fld>
            <a:endParaRPr lang="en-US"/>
          </a:p>
        </p:txBody>
      </p:sp>
    </p:spTree>
    <p:extLst>
      <p:ext uri="{BB962C8B-B14F-4D97-AF65-F5344CB8AC3E}">
        <p14:creationId xmlns:p14="http://schemas.microsoft.com/office/powerpoint/2010/main" val="1681951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7CF37DC-4D42-474B-9B07-577840B5354E}" type="datetimeFigureOut">
              <a:rPr lang="en-US" smtClean="0"/>
              <a:t>5/22/2017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976C27-20B6-4C56-93B9-7111FEF825A8}" type="slidenum">
              <a:rPr lang="en-US" smtClean="0"/>
              <a:t>‹#›</a:t>
            </a:fld>
            <a:endParaRPr lang="en-US"/>
          </a:p>
        </p:txBody>
      </p:sp>
    </p:spTree>
    <p:extLst>
      <p:ext uri="{BB962C8B-B14F-4D97-AF65-F5344CB8AC3E}">
        <p14:creationId xmlns:p14="http://schemas.microsoft.com/office/powerpoint/2010/main" val="3048867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7CF37DC-4D42-474B-9B07-577840B5354E}" type="datetimeFigureOut">
              <a:rPr lang="en-US" smtClean="0"/>
              <a:t>5/22/2017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976C27-20B6-4C56-93B9-7111FEF825A8}" type="slidenum">
              <a:rPr lang="en-US" smtClean="0"/>
              <a:t>‹#›</a:t>
            </a:fld>
            <a:endParaRPr lang="en-US"/>
          </a:p>
        </p:txBody>
      </p:sp>
    </p:spTree>
    <p:extLst>
      <p:ext uri="{BB962C8B-B14F-4D97-AF65-F5344CB8AC3E}">
        <p14:creationId xmlns:p14="http://schemas.microsoft.com/office/powerpoint/2010/main" val="1296814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7CF37DC-4D42-474B-9B07-577840B5354E}" type="datetimeFigureOut">
              <a:rPr lang="en-US" smtClean="0"/>
              <a:t>5/22/2017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976C27-20B6-4C56-93B9-7111FEF825A8}" type="slidenum">
              <a:rPr lang="en-US" smtClean="0"/>
              <a:t>‹#›</a:t>
            </a:fld>
            <a:endParaRPr lang="en-US"/>
          </a:p>
        </p:txBody>
      </p:sp>
    </p:spTree>
    <p:extLst>
      <p:ext uri="{BB962C8B-B14F-4D97-AF65-F5344CB8AC3E}">
        <p14:creationId xmlns:p14="http://schemas.microsoft.com/office/powerpoint/2010/main" val="1635736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7CF37DC-4D42-474B-9B07-577840B5354E}" type="datetimeFigureOut">
              <a:rPr lang="en-US" smtClean="0"/>
              <a:t>5/22/2017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976C27-20B6-4C56-93B9-7111FEF825A8}" type="slidenum">
              <a:rPr lang="en-US" smtClean="0"/>
              <a:t>‹#›</a:t>
            </a:fld>
            <a:endParaRPr lang="en-US"/>
          </a:p>
        </p:txBody>
      </p:sp>
    </p:spTree>
    <p:extLst>
      <p:ext uri="{BB962C8B-B14F-4D97-AF65-F5344CB8AC3E}">
        <p14:creationId xmlns:p14="http://schemas.microsoft.com/office/powerpoint/2010/main" val="2880543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CF37DC-4D42-474B-9B07-577840B5354E}" type="datetimeFigureOut">
              <a:rPr lang="en-US" smtClean="0"/>
              <a:t>5/22/2017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976C27-20B6-4C56-93B9-7111FEF825A8}" type="slidenum">
              <a:rPr lang="en-US" smtClean="0"/>
              <a:t>‹#›</a:t>
            </a:fld>
            <a:endParaRPr lang="en-US"/>
          </a:p>
        </p:txBody>
      </p:sp>
    </p:spTree>
    <p:extLst>
      <p:ext uri="{BB962C8B-B14F-4D97-AF65-F5344CB8AC3E}">
        <p14:creationId xmlns:p14="http://schemas.microsoft.com/office/powerpoint/2010/main" val="3327775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7CF37DC-4D42-474B-9B07-577840B5354E}" type="datetimeFigureOut">
              <a:rPr lang="en-US" smtClean="0"/>
              <a:t>5/22/2017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976C27-20B6-4C56-93B9-7111FEF825A8}" type="slidenum">
              <a:rPr lang="en-US" smtClean="0"/>
              <a:t>‹#›</a:t>
            </a:fld>
            <a:endParaRPr lang="en-US"/>
          </a:p>
        </p:txBody>
      </p:sp>
    </p:spTree>
    <p:extLst>
      <p:ext uri="{BB962C8B-B14F-4D97-AF65-F5344CB8AC3E}">
        <p14:creationId xmlns:p14="http://schemas.microsoft.com/office/powerpoint/2010/main" val="1061363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7CF37DC-4D42-474B-9B07-577840B5354E}" type="datetimeFigureOut">
              <a:rPr lang="en-US" smtClean="0"/>
              <a:t>5/22/2017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976C27-20B6-4C56-93B9-7111FEF825A8}" type="slidenum">
              <a:rPr lang="en-US" smtClean="0"/>
              <a:t>‹#›</a:t>
            </a:fld>
            <a:endParaRPr lang="en-US"/>
          </a:p>
        </p:txBody>
      </p:sp>
    </p:spTree>
    <p:extLst>
      <p:ext uri="{BB962C8B-B14F-4D97-AF65-F5344CB8AC3E}">
        <p14:creationId xmlns:p14="http://schemas.microsoft.com/office/powerpoint/2010/main" val="386052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CF37DC-4D42-474B-9B07-577840B5354E}" type="datetimeFigureOut">
              <a:rPr lang="en-US" smtClean="0"/>
              <a:t>5/22/2017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76C27-20B6-4C56-93B9-7111FEF825A8}" type="slidenum">
              <a:rPr lang="en-US" smtClean="0"/>
              <a:t>‹#›</a:t>
            </a:fld>
            <a:endParaRPr lang="en-US"/>
          </a:p>
        </p:txBody>
      </p:sp>
    </p:spTree>
    <p:extLst>
      <p:ext uri="{BB962C8B-B14F-4D97-AF65-F5344CB8AC3E}">
        <p14:creationId xmlns:p14="http://schemas.microsoft.com/office/powerpoint/2010/main" val="29235396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rot="20535875">
            <a:off x="-498762" y="678873"/>
            <a:ext cx="9144000" cy="1764290"/>
          </a:xfrm>
        </p:spPr>
        <p:txBody>
          <a:bodyPr>
            <a:normAutofit/>
          </a:bodyPr>
          <a:lstStyle/>
          <a:p>
            <a:r>
              <a:rPr lang="en-US" sz="9600" dirty="0">
                <a:solidFill>
                  <a:srgbClr val="342212"/>
                </a:solidFill>
                <a:latin typeface="Berkshire Swash" panose="02000505000000020003" pitchFamily="2" charset="0"/>
              </a:rPr>
              <a:t>What is your</a:t>
            </a:r>
          </a:p>
        </p:txBody>
      </p:sp>
      <p:sp>
        <p:nvSpPr>
          <p:cNvPr id="3" name="Subtitle 2"/>
          <p:cNvSpPr>
            <a:spLocks noGrp="1"/>
          </p:cNvSpPr>
          <p:nvPr>
            <p:ph type="subTitle" idx="1"/>
          </p:nvPr>
        </p:nvSpPr>
        <p:spPr>
          <a:xfrm>
            <a:off x="5223163" y="5458690"/>
            <a:ext cx="6608619" cy="1018309"/>
          </a:xfrm>
        </p:spPr>
        <p:txBody>
          <a:bodyPr>
            <a:normAutofit/>
          </a:bodyPr>
          <a:lstStyle/>
          <a:p>
            <a:r>
              <a:rPr lang="en-US" sz="4400" b="1" dirty="0">
                <a:solidFill>
                  <a:srgbClr val="342212"/>
                </a:solidFill>
              </a:rPr>
              <a:t>Matthew 12:9-13</a:t>
            </a:r>
          </a:p>
        </p:txBody>
      </p:sp>
    </p:spTree>
    <p:extLst>
      <p:ext uri="{BB962C8B-B14F-4D97-AF65-F5344CB8AC3E}">
        <p14:creationId xmlns:p14="http://schemas.microsoft.com/office/powerpoint/2010/main" val="1201739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C5C32"/>
            </a:gs>
            <a:gs pos="46000">
              <a:srgbClr val="B89257"/>
            </a:gs>
            <a:gs pos="100000">
              <a:srgbClr val="E1C988"/>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40433"/>
            <a:ext cx="7730613" cy="1325563"/>
          </a:xfrm>
        </p:spPr>
        <p:txBody>
          <a:bodyPr>
            <a:normAutofit/>
          </a:bodyPr>
          <a:lstStyle/>
          <a:p>
            <a:pPr algn="r"/>
            <a:r>
              <a:rPr lang="en-US" sz="6600" dirty="0">
                <a:solidFill>
                  <a:srgbClr val="342212"/>
                </a:solidFill>
                <a:latin typeface="Berkshire Swash" panose="02000505000000020003" pitchFamily="2" charset="0"/>
              </a:rPr>
              <a:t>What is your</a:t>
            </a:r>
          </a:p>
        </p:txBody>
      </p:sp>
      <p:sp>
        <p:nvSpPr>
          <p:cNvPr id="3" name="Content Placeholder 2"/>
          <p:cNvSpPr>
            <a:spLocks noGrp="1"/>
          </p:cNvSpPr>
          <p:nvPr>
            <p:ph idx="1"/>
          </p:nvPr>
        </p:nvSpPr>
        <p:spPr>
          <a:xfrm>
            <a:off x="1142999" y="1820739"/>
            <a:ext cx="10162309" cy="4678414"/>
          </a:xfrm>
          <a:ln>
            <a:noFill/>
            <a:miter lim="800000"/>
          </a:ln>
        </p:spPr>
        <p:txBody>
          <a:bodyPr>
            <a:normAutofit/>
          </a:bodyPr>
          <a:lstStyle/>
          <a:p>
            <a:pPr marL="457200" indent="-457200"/>
            <a:r>
              <a:rPr lang="en-US" sz="4400" b="1" dirty="0"/>
              <a:t>Enough that God sent His Son                            to earth, and death on the cross</a:t>
            </a:r>
          </a:p>
          <a:p>
            <a:pPr marL="914400" lvl="1" indent="0">
              <a:buNone/>
            </a:pPr>
            <a:r>
              <a:rPr lang="en-US" sz="4200" dirty="0"/>
              <a:t>John 3:16; Matthew 16:26</a:t>
            </a:r>
          </a:p>
        </p:txBody>
      </p:sp>
      <p:pic>
        <p:nvPicPr>
          <p:cNvPr id="4" name="Picture 3"/>
          <p:cNvPicPr>
            <a:picLocks noChangeAspect="1"/>
          </p:cNvPicPr>
          <p:nvPr/>
        </p:nvPicPr>
        <p:blipFill>
          <a:blip r:embed="rId3"/>
          <a:stretch>
            <a:fillRect/>
          </a:stretch>
        </p:blipFill>
        <p:spPr>
          <a:xfrm>
            <a:off x="9104029" y="141832"/>
            <a:ext cx="2918681" cy="1657476"/>
          </a:xfrm>
          <a:prstGeom prst="rect">
            <a:avLst/>
          </a:prstGeom>
          <a:ln>
            <a:solidFill>
              <a:srgbClr val="56391E"/>
            </a:solidFill>
          </a:ln>
        </p:spPr>
      </p:pic>
      <p:pic>
        <p:nvPicPr>
          <p:cNvPr id="6" name="Graphic 5" descr="Arrow: Slight curve"/>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8199" y="282646"/>
            <a:ext cx="2694709" cy="1304131"/>
          </a:xfrm>
          <a:prstGeom prst="rect">
            <a:avLst/>
          </a:prstGeom>
        </p:spPr>
      </p:pic>
      <p:cxnSp>
        <p:nvCxnSpPr>
          <p:cNvPr id="8" name="Straight Connector 7"/>
          <p:cNvCxnSpPr/>
          <p:nvPr/>
        </p:nvCxnSpPr>
        <p:spPr>
          <a:xfrm flipV="1">
            <a:off x="4177144" y="1216176"/>
            <a:ext cx="4094018" cy="20782"/>
          </a:xfrm>
          <a:prstGeom prst="line">
            <a:avLst/>
          </a:prstGeom>
          <a:ln w="19050">
            <a:solidFill>
              <a:srgbClr val="34221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859241"/>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outHorizontal)">
                                      <p:cBhvr>
                                        <p:cTn id="7" dur="500"/>
                                        <p:tgtEl>
                                          <p:spTgt spid="3">
                                            <p:txEl>
                                              <p:pRg st="0" end="0"/>
                                            </p:txEl>
                                          </p:spTgt>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outHorizontal)">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C5C32"/>
            </a:gs>
            <a:gs pos="46000">
              <a:srgbClr val="B89257"/>
            </a:gs>
            <a:gs pos="100000">
              <a:srgbClr val="E1C988"/>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40433"/>
            <a:ext cx="7730613" cy="1325563"/>
          </a:xfrm>
        </p:spPr>
        <p:txBody>
          <a:bodyPr>
            <a:normAutofit/>
          </a:bodyPr>
          <a:lstStyle/>
          <a:p>
            <a:pPr algn="r"/>
            <a:r>
              <a:rPr lang="en-US" sz="6600" dirty="0">
                <a:solidFill>
                  <a:srgbClr val="342212"/>
                </a:solidFill>
                <a:latin typeface="Berkshire Swash" panose="02000505000000020003" pitchFamily="2" charset="0"/>
              </a:rPr>
              <a:t>What is your</a:t>
            </a:r>
          </a:p>
        </p:txBody>
      </p:sp>
      <p:sp>
        <p:nvSpPr>
          <p:cNvPr id="3" name="Content Placeholder 2"/>
          <p:cNvSpPr>
            <a:spLocks noGrp="1"/>
          </p:cNvSpPr>
          <p:nvPr>
            <p:ph idx="1"/>
          </p:nvPr>
        </p:nvSpPr>
        <p:spPr>
          <a:xfrm>
            <a:off x="1142999" y="1820739"/>
            <a:ext cx="10162309" cy="4678414"/>
          </a:xfrm>
          <a:ln>
            <a:noFill/>
            <a:miter lim="800000"/>
          </a:ln>
        </p:spPr>
        <p:txBody>
          <a:bodyPr>
            <a:normAutofit/>
          </a:bodyPr>
          <a:lstStyle/>
          <a:p>
            <a:pPr marL="457200" indent="-457200"/>
            <a:r>
              <a:rPr lang="en-US" sz="4400" b="1" dirty="0"/>
              <a:t>Enough that God sent His Son                            to earth, and death on the cross</a:t>
            </a:r>
          </a:p>
          <a:p>
            <a:pPr marL="914400" lvl="1" indent="0">
              <a:buNone/>
            </a:pPr>
            <a:r>
              <a:rPr lang="en-US" sz="4200" dirty="0"/>
              <a:t>John 3:16; Matthew 16:26</a:t>
            </a:r>
          </a:p>
          <a:p>
            <a:pPr marL="457200" indent="-457200"/>
            <a:r>
              <a:rPr lang="en-US" sz="4400" b="1" dirty="0"/>
              <a:t>More that the rest of God’s creation</a:t>
            </a:r>
          </a:p>
          <a:p>
            <a:pPr marL="914400" lvl="1" indent="0">
              <a:buNone/>
            </a:pPr>
            <a:r>
              <a:rPr lang="en-US" sz="4200" dirty="0"/>
              <a:t>Matthew 6:26; Ecclesiastes 5:15-16; 12:7</a:t>
            </a:r>
          </a:p>
        </p:txBody>
      </p:sp>
      <p:pic>
        <p:nvPicPr>
          <p:cNvPr id="4" name="Picture 3"/>
          <p:cNvPicPr>
            <a:picLocks noChangeAspect="1"/>
          </p:cNvPicPr>
          <p:nvPr/>
        </p:nvPicPr>
        <p:blipFill>
          <a:blip r:embed="rId3"/>
          <a:stretch>
            <a:fillRect/>
          </a:stretch>
        </p:blipFill>
        <p:spPr>
          <a:xfrm>
            <a:off x="9104029" y="141832"/>
            <a:ext cx="2918681" cy="1657476"/>
          </a:xfrm>
          <a:prstGeom prst="rect">
            <a:avLst/>
          </a:prstGeom>
          <a:ln>
            <a:solidFill>
              <a:srgbClr val="56391E"/>
            </a:solidFill>
          </a:ln>
        </p:spPr>
      </p:pic>
      <p:pic>
        <p:nvPicPr>
          <p:cNvPr id="6" name="Graphic 5" descr="Arrow: Slight curve"/>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8199" y="282646"/>
            <a:ext cx="2694709" cy="1304131"/>
          </a:xfrm>
          <a:prstGeom prst="rect">
            <a:avLst/>
          </a:prstGeom>
        </p:spPr>
      </p:pic>
      <p:cxnSp>
        <p:nvCxnSpPr>
          <p:cNvPr id="8" name="Straight Connector 7"/>
          <p:cNvCxnSpPr/>
          <p:nvPr/>
        </p:nvCxnSpPr>
        <p:spPr>
          <a:xfrm flipV="1">
            <a:off x="4177144" y="1216176"/>
            <a:ext cx="4094018" cy="20782"/>
          </a:xfrm>
          <a:prstGeom prst="line">
            <a:avLst/>
          </a:prstGeom>
          <a:ln w="19050">
            <a:solidFill>
              <a:srgbClr val="34221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9376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outHorizontal)">
                                      <p:cBhvr>
                                        <p:cTn id="7" dur="500"/>
                                        <p:tgtEl>
                                          <p:spTgt spid="3">
                                            <p:txEl>
                                              <p:pRg st="2" end="2"/>
                                            </p:txEl>
                                          </p:spTgt>
                                        </p:tgtEl>
                                      </p:cBhvr>
                                    </p:animEffect>
                                  </p:childTnLst>
                                </p:cTn>
                              </p:par>
                              <p:par>
                                <p:cTn id="8" presetID="16" presetClass="entr" presetSubtype="42"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arn(outHorizontal)">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C5C32"/>
            </a:gs>
            <a:gs pos="46000">
              <a:srgbClr val="B89257"/>
            </a:gs>
            <a:gs pos="100000">
              <a:srgbClr val="E1C988"/>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40433"/>
            <a:ext cx="7730613" cy="1325563"/>
          </a:xfrm>
        </p:spPr>
        <p:txBody>
          <a:bodyPr>
            <a:normAutofit/>
          </a:bodyPr>
          <a:lstStyle/>
          <a:p>
            <a:pPr algn="r"/>
            <a:r>
              <a:rPr lang="en-US" sz="6600" dirty="0">
                <a:solidFill>
                  <a:srgbClr val="342212"/>
                </a:solidFill>
                <a:latin typeface="Berkshire Swash" panose="02000505000000020003" pitchFamily="2" charset="0"/>
              </a:rPr>
              <a:t>What is your</a:t>
            </a:r>
          </a:p>
        </p:txBody>
      </p:sp>
      <p:sp>
        <p:nvSpPr>
          <p:cNvPr id="3" name="Content Placeholder 2"/>
          <p:cNvSpPr>
            <a:spLocks noGrp="1"/>
          </p:cNvSpPr>
          <p:nvPr>
            <p:ph idx="1"/>
          </p:nvPr>
        </p:nvSpPr>
        <p:spPr>
          <a:xfrm>
            <a:off x="1142999" y="1820739"/>
            <a:ext cx="10162309" cy="4678414"/>
          </a:xfrm>
          <a:ln>
            <a:noFill/>
            <a:miter lim="800000"/>
          </a:ln>
        </p:spPr>
        <p:txBody>
          <a:bodyPr>
            <a:normAutofit/>
          </a:bodyPr>
          <a:lstStyle/>
          <a:p>
            <a:pPr marL="457200" indent="-457200"/>
            <a:r>
              <a:rPr lang="en-US" sz="4400" b="1" dirty="0"/>
              <a:t>Enough that God sent His Son                            to earth, and death on the cross</a:t>
            </a:r>
          </a:p>
          <a:p>
            <a:pPr marL="914400" lvl="1" indent="0">
              <a:buNone/>
            </a:pPr>
            <a:r>
              <a:rPr lang="en-US" sz="4200" dirty="0"/>
              <a:t>John 3:16; Matthew 16:26</a:t>
            </a:r>
          </a:p>
          <a:p>
            <a:pPr marL="457200" indent="-457200"/>
            <a:r>
              <a:rPr lang="en-US" sz="4400" b="1" dirty="0"/>
              <a:t>More that the rest of God’s creation</a:t>
            </a:r>
          </a:p>
          <a:p>
            <a:pPr marL="914400" lvl="1" indent="0">
              <a:buNone/>
            </a:pPr>
            <a:r>
              <a:rPr lang="en-US" sz="4200" dirty="0"/>
              <a:t>Matthew 6:26; Ecclesiastes 5:15-16; 12:7</a:t>
            </a:r>
          </a:p>
          <a:p>
            <a:pPr marL="457200" indent="-457200"/>
            <a:r>
              <a:rPr lang="en-US" sz="4400" b="1" dirty="0"/>
              <a:t>Paul as an example</a:t>
            </a:r>
          </a:p>
          <a:p>
            <a:pPr marL="914400" lvl="1" indent="0">
              <a:buNone/>
            </a:pPr>
            <a:r>
              <a:rPr lang="en-US" sz="4200" dirty="0"/>
              <a:t>1 Timothy 1:12-13, 17</a:t>
            </a:r>
          </a:p>
        </p:txBody>
      </p:sp>
      <p:pic>
        <p:nvPicPr>
          <p:cNvPr id="4" name="Picture 3"/>
          <p:cNvPicPr>
            <a:picLocks noChangeAspect="1"/>
          </p:cNvPicPr>
          <p:nvPr/>
        </p:nvPicPr>
        <p:blipFill>
          <a:blip r:embed="rId3"/>
          <a:stretch>
            <a:fillRect/>
          </a:stretch>
        </p:blipFill>
        <p:spPr>
          <a:xfrm>
            <a:off x="9104029" y="141832"/>
            <a:ext cx="2918681" cy="1657476"/>
          </a:xfrm>
          <a:prstGeom prst="rect">
            <a:avLst/>
          </a:prstGeom>
          <a:ln>
            <a:solidFill>
              <a:srgbClr val="56391E"/>
            </a:solidFill>
          </a:ln>
        </p:spPr>
      </p:pic>
      <p:pic>
        <p:nvPicPr>
          <p:cNvPr id="6" name="Graphic 5" descr="Arrow: Slight curve"/>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8199" y="282646"/>
            <a:ext cx="2694709" cy="1304131"/>
          </a:xfrm>
          <a:prstGeom prst="rect">
            <a:avLst/>
          </a:prstGeom>
        </p:spPr>
      </p:pic>
      <p:cxnSp>
        <p:nvCxnSpPr>
          <p:cNvPr id="8" name="Straight Connector 7"/>
          <p:cNvCxnSpPr/>
          <p:nvPr/>
        </p:nvCxnSpPr>
        <p:spPr>
          <a:xfrm flipV="1">
            <a:off x="4177144" y="1216176"/>
            <a:ext cx="4094018" cy="20782"/>
          </a:xfrm>
          <a:prstGeom prst="line">
            <a:avLst/>
          </a:prstGeom>
          <a:ln w="19050">
            <a:solidFill>
              <a:srgbClr val="34221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915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arn(outHorizontal)">
                                      <p:cBhvr>
                                        <p:cTn id="7" dur="500"/>
                                        <p:tgtEl>
                                          <p:spTgt spid="3">
                                            <p:txEl>
                                              <p:pRg st="4" end="4"/>
                                            </p:txEl>
                                          </p:spTgt>
                                        </p:tgtEl>
                                      </p:cBhvr>
                                    </p:animEffect>
                                  </p:childTnLst>
                                </p:cTn>
                              </p:par>
                              <p:par>
                                <p:cTn id="8" presetID="16" presetClass="entr" presetSubtype="42"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barn(outHorizontal)">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C5C32"/>
            </a:gs>
            <a:gs pos="46000">
              <a:srgbClr val="B89257"/>
            </a:gs>
            <a:gs pos="100000">
              <a:srgbClr val="E1C988"/>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61685" y="737258"/>
            <a:ext cx="6263751" cy="2042255"/>
          </a:xfrm>
        </p:spPr>
        <p:txBody>
          <a:bodyPr>
            <a:normAutofit/>
          </a:bodyPr>
          <a:lstStyle/>
          <a:p>
            <a:pPr algn="ctr"/>
            <a:r>
              <a:rPr lang="en-US" sz="8000" dirty="0">
                <a:solidFill>
                  <a:srgbClr val="342212"/>
                </a:solidFill>
                <a:latin typeface="Berkshire Swash" panose="02000505000000020003" pitchFamily="2" charset="0"/>
              </a:rPr>
              <a:t>Conclusion</a:t>
            </a:r>
          </a:p>
        </p:txBody>
      </p:sp>
      <p:sp>
        <p:nvSpPr>
          <p:cNvPr id="3" name="Content Placeholder 2"/>
          <p:cNvSpPr>
            <a:spLocks noGrp="1"/>
          </p:cNvSpPr>
          <p:nvPr>
            <p:ph idx="1"/>
          </p:nvPr>
        </p:nvSpPr>
        <p:spPr>
          <a:xfrm>
            <a:off x="716693" y="3608173"/>
            <a:ext cx="10824518" cy="2890979"/>
          </a:xfrm>
          <a:ln>
            <a:noFill/>
            <a:miter lim="800000"/>
          </a:ln>
        </p:spPr>
        <p:txBody>
          <a:bodyPr>
            <a:normAutofit/>
          </a:bodyPr>
          <a:lstStyle/>
          <a:p>
            <a:pPr marL="0" indent="0" algn="ctr">
              <a:buNone/>
            </a:pPr>
            <a:r>
              <a:rPr lang="en-US" sz="4800" b="1" dirty="0"/>
              <a:t>1 Peter 5:7; Hebrews 13:5; Galatians 2:20</a:t>
            </a:r>
          </a:p>
          <a:p>
            <a:pPr marL="0" indent="0" algn="ctr">
              <a:buNone/>
            </a:pPr>
            <a:endParaRPr lang="en-US" sz="2000" dirty="0"/>
          </a:p>
          <a:p>
            <a:pPr marL="0" indent="0" algn="ctr">
              <a:buNone/>
            </a:pPr>
            <a:r>
              <a:rPr lang="en-US" sz="4400" dirty="0"/>
              <a:t>We must see the value that God sees in us, and thank the Lord for His mercy and love!</a:t>
            </a:r>
            <a:endParaRPr lang="en-US" sz="4200" dirty="0"/>
          </a:p>
        </p:txBody>
      </p:sp>
      <p:pic>
        <p:nvPicPr>
          <p:cNvPr id="4" name="Picture 3"/>
          <p:cNvPicPr>
            <a:picLocks noChangeAspect="1"/>
          </p:cNvPicPr>
          <p:nvPr/>
        </p:nvPicPr>
        <p:blipFill>
          <a:blip r:embed="rId3"/>
          <a:stretch>
            <a:fillRect/>
          </a:stretch>
        </p:blipFill>
        <p:spPr>
          <a:xfrm>
            <a:off x="1142999" y="724144"/>
            <a:ext cx="3619338" cy="2055369"/>
          </a:xfrm>
          <a:prstGeom prst="rect">
            <a:avLst/>
          </a:prstGeom>
          <a:ln w="25400">
            <a:solidFill>
              <a:srgbClr val="56391E"/>
            </a:solidFill>
          </a:ln>
        </p:spPr>
      </p:pic>
    </p:spTree>
    <p:extLst>
      <p:ext uri="{BB962C8B-B14F-4D97-AF65-F5344CB8AC3E}">
        <p14:creationId xmlns:p14="http://schemas.microsoft.com/office/powerpoint/2010/main" val="1947351562"/>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TotalTime>
  <Words>1098</Words>
  <Application>Microsoft Office PowerPoint</Application>
  <PresentationFormat>Widescreen</PresentationFormat>
  <Paragraphs>61</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Calibri Light</vt:lpstr>
      <vt:lpstr>Arial</vt:lpstr>
      <vt:lpstr>Berkshire Swash</vt:lpstr>
      <vt:lpstr>Calibri</vt:lpstr>
      <vt:lpstr>Office Theme</vt:lpstr>
      <vt:lpstr>What is your</vt:lpstr>
      <vt:lpstr>What is your</vt:lpstr>
      <vt:lpstr>What is your</vt:lpstr>
      <vt:lpstr>What is your</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your</dc:title>
  <dc:creator>Stan Cox</dc:creator>
  <cp:lastModifiedBy>Josh Cox</cp:lastModifiedBy>
  <cp:revision>14</cp:revision>
  <dcterms:created xsi:type="dcterms:W3CDTF">2017-04-08T21:03:45Z</dcterms:created>
  <dcterms:modified xsi:type="dcterms:W3CDTF">2017-05-23T01:25:18Z</dcterms:modified>
</cp:coreProperties>
</file>