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56" r:id="rId2"/>
    <p:sldId id="257" r:id="rId3"/>
    <p:sldId id="260" r:id="rId4"/>
    <p:sldId id="258" r:id="rId5"/>
    <p:sldId id="259" r:id="rId6"/>
    <p:sldId id="278" r:id="rId7"/>
    <p:sldId id="261" r:id="rId8"/>
    <p:sldId id="279" r:id="rId9"/>
    <p:sldId id="280" r:id="rId10"/>
    <p:sldId id="262" r:id="rId11"/>
    <p:sldId id="281" r:id="rId12"/>
    <p:sldId id="263" r:id="rId13"/>
    <p:sldId id="282" r:id="rId14"/>
    <p:sldId id="264" r:id="rId15"/>
    <p:sldId id="283" r:id="rId16"/>
    <p:sldId id="265" r:id="rId17"/>
    <p:sldId id="284" r:id="rId18"/>
    <p:sldId id="266" r:id="rId19"/>
    <p:sldId id="285" r:id="rId20"/>
    <p:sldId id="267" r:id="rId21"/>
    <p:sldId id="286" r:id="rId22"/>
    <p:sldId id="268" r:id="rId23"/>
    <p:sldId id="287" r:id="rId24"/>
    <p:sldId id="269" r:id="rId25"/>
    <p:sldId id="270" r:id="rId26"/>
    <p:sldId id="288" r:id="rId27"/>
    <p:sldId id="271" r:id="rId28"/>
    <p:sldId id="289" r:id="rId29"/>
    <p:sldId id="272" r:id="rId30"/>
    <p:sldId id="290" r:id="rId31"/>
    <p:sldId id="273" r:id="rId32"/>
    <p:sldId id="291" r:id="rId33"/>
    <p:sldId id="274" r:id="rId34"/>
    <p:sldId id="275" r:id="rId35"/>
    <p:sldId id="292" r:id="rId36"/>
    <p:sldId id="276" r:id="rId37"/>
    <p:sldId id="293" r:id="rId38"/>
    <p:sldId id="277"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1B00"/>
    <a:srgbClr val="3A1D00"/>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403" autoAdjust="0"/>
  </p:normalViewPr>
  <p:slideViewPr>
    <p:cSldViewPr>
      <p:cViewPr varScale="1">
        <p:scale>
          <a:sx n="48" d="100"/>
          <a:sy n="48" d="100"/>
        </p:scale>
        <p:origin x="-1932" y="-90"/>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6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28600" y="152400"/>
            <a:ext cx="3200400" cy="457200"/>
          </a:xfrm>
          <a:prstGeom prst="rect">
            <a:avLst/>
          </a:prstGeom>
        </p:spPr>
        <p:txBody>
          <a:bodyPr vert="horz" lIns="91440" tIns="45720" rIns="91440" bIns="45720" rtlCol="0"/>
          <a:lstStyle>
            <a:lvl1pPr algn="l">
              <a:defRPr sz="1200"/>
            </a:lvl1pPr>
          </a:lstStyle>
          <a:p>
            <a:r>
              <a:rPr lang="en-US" dirty="0" smtClean="0"/>
              <a:t>What Is…? (Defining by using the Old Testament)</a:t>
            </a:r>
            <a:endParaRPr lang="en-US" dirty="0"/>
          </a:p>
        </p:txBody>
      </p:sp>
      <p:sp>
        <p:nvSpPr>
          <p:cNvPr id="3" name="Date Placeholder 2"/>
          <p:cNvSpPr>
            <a:spLocks noGrp="1"/>
          </p:cNvSpPr>
          <p:nvPr>
            <p:ph type="dt" sz="quarter" idx="1"/>
          </p:nvPr>
        </p:nvSpPr>
        <p:spPr>
          <a:xfrm>
            <a:off x="3886200" y="152400"/>
            <a:ext cx="2744787" cy="457200"/>
          </a:xfrm>
          <a:prstGeom prst="rect">
            <a:avLst/>
          </a:prstGeom>
        </p:spPr>
        <p:txBody>
          <a:bodyPr vert="horz" lIns="91440" tIns="45720" rIns="91440" bIns="45720" rtlCol="0"/>
          <a:lstStyle>
            <a:lvl1pPr algn="r">
              <a:defRPr sz="1200"/>
            </a:lvl1pPr>
          </a:lstStyle>
          <a:p>
            <a:r>
              <a:rPr lang="en-US" dirty="0" smtClean="0"/>
              <a:t>August 26, 2012 AM</a:t>
            </a:r>
            <a:endParaRPr lang="en-US" dirty="0"/>
          </a:p>
        </p:txBody>
      </p:sp>
      <p:sp>
        <p:nvSpPr>
          <p:cNvPr id="4" name="Footer Placeholder 3"/>
          <p:cNvSpPr>
            <a:spLocks noGrp="1"/>
          </p:cNvSpPr>
          <p:nvPr>
            <p:ph type="ftr" sz="quarter" idx="2"/>
          </p:nvPr>
        </p:nvSpPr>
        <p:spPr>
          <a:xfrm>
            <a:off x="304800" y="8534400"/>
            <a:ext cx="2667000" cy="457200"/>
          </a:xfrm>
          <a:prstGeom prst="rect">
            <a:avLst/>
          </a:prstGeom>
        </p:spPr>
        <p:txBody>
          <a:bodyPr vert="horz" lIns="91440" tIns="45720" rIns="91440" bIns="45720" rtlCol="0" anchor="b"/>
          <a:lstStyle>
            <a:lvl1pPr algn="l">
              <a:defRPr sz="1200"/>
            </a:lvl1pPr>
          </a:lstStyle>
          <a:p>
            <a:r>
              <a:rPr lang="en-US" dirty="0" smtClean="0"/>
              <a:t>West Side church of Christ, Stan Cox</a:t>
            </a:r>
            <a:endParaRPr lang="en-US" dirty="0"/>
          </a:p>
        </p:txBody>
      </p:sp>
    </p:spTree>
    <p:extLst>
      <p:ext uri="{BB962C8B-B14F-4D97-AF65-F5344CB8AC3E}">
        <p14:creationId xmlns:p14="http://schemas.microsoft.com/office/powerpoint/2010/main" val="27705383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EE168C-4630-4D97-81C3-6A1D13EAAB99}" type="datetimeFigureOut">
              <a:rPr lang="en-US" smtClean="0"/>
              <a:t>8/25/2012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E3B0AB-8902-497F-BCED-0FC50130F653}" type="slidenum">
              <a:rPr lang="en-US" smtClean="0"/>
              <a:t>‹#›</a:t>
            </a:fld>
            <a:endParaRPr lang="en-US"/>
          </a:p>
        </p:txBody>
      </p:sp>
    </p:spTree>
    <p:extLst>
      <p:ext uri="{BB962C8B-B14F-4D97-AF65-F5344CB8AC3E}">
        <p14:creationId xmlns:p14="http://schemas.microsoft.com/office/powerpoint/2010/main" val="2215856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Preached</a:t>
            </a:r>
            <a:r>
              <a:rPr lang="en-US" baseline="0" dirty="0" smtClean="0"/>
              <a:t> at West Side on August 26, 2012 PM</a:t>
            </a:r>
          </a:p>
          <a:p>
            <a:r>
              <a:rPr lang="en-US" baseline="0" dirty="0" smtClean="0"/>
              <a:t>Print Slides:  4,8,13,17,26,37</a:t>
            </a:r>
            <a:endParaRPr lang="en-US" dirty="0"/>
          </a:p>
        </p:txBody>
      </p:sp>
      <p:sp>
        <p:nvSpPr>
          <p:cNvPr id="4" name="Slide Number Placeholder 3"/>
          <p:cNvSpPr>
            <a:spLocks noGrp="1"/>
          </p:cNvSpPr>
          <p:nvPr>
            <p:ph type="sldNum" sz="quarter" idx="10"/>
          </p:nvPr>
        </p:nvSpPr>
        <p:spPr/>
        <p:txBody>
          <a:bodyPr/>
          <a:lstStyle/>
          <a:p>
            <a:fld id="{A5E3B0AB-8902-497F-BCED-0FC50130F653}" type="slidenum">
              <a:rPr lang="en-US" smtClean="0"/>
              <a:t>1</a:t>
            </a:fld>
            <a:endParaRPr lang="en-US"/>
          </a:p>
        </p:txBody>
      </p:sp>
    </p:spTree>
    <p:extLst>
      <p:ext uri="{BB962C8B-B14F-4D97-AF65-F5344CB8AC3E}">
        <p14:creationId xmlns:p14="http://schemas.microsoft.com/office/powerpoint/2010/main" val="266781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8DB454-A64D-4E89-984F-CA5E656273F9}" type="datetimeFigureOut">
              <a:rPr lang="en-US" smtClean="0"/>
              <a:t>8/25/2012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EDE0F-1D70-4B0E-8C4F-DB4D20818EDD}" type="slidenum">
              <a:rPr lang="en-US" smtClean="0"/>
              <a:t>‹#›</a:t>
            </a:fld>
            <a:endParaRPr lang="en-US"/>
          </a:p>
        </p:txBody>
      </p:sp>
    </p:spTree>
    <p:extLst>
      <p:ext uri="{BB962C8B-B14F-4D97-AF65-F5344CB8AC3E}">
        <p14:creationId xmlns:p14="http://schemas.microsoft.com/office/powerpoint/2010/main" val="3638987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8DB454-A64D-4E89-984F-CA5E656273F9}" type="datetimeFigureOut">
              <a:rPr lang="en-US" smtClean="0"/>
              <a:t>8/25/2012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EDE0F-1D70-4B0E-8C4F-DB4D20818EDD}" type="slidenum">
              <a:rPr lang="en-US" smtClean="0"/>
              <a:t>‹#›</a:t>
            </a:fld>
            <a:endParaRPr lang="en-US"/>
          </a:p>
        </p:txBody>
      </p:sp>
    </p:spTree>
    <p:extLst>
      <p:ext uri="{BB962C8B-B14F-4D97-AF65-F5344CB8AC3E}">
        <p14:creationId xmlns:p14="http://schemas.microsoft.com/office/powerpoint/2010/main" val="1351319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8DB454-A64D-4E89-984F-CA5E656273F9}" type="datetimeFigureOut">
              <a:rPr lang="en-US" smtClean="0"/>
              <a:t>8/25/2012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EDE0F-1D70-4B0E-8C4F-DB4D20818EDD}" type="slidenum">
              <a:rPr lang="en-US" smtClean="0"/>
              <a:t>‹#›</a:t>
            </a:fld>
            <a:endParaRPr lang="en-US"/>
          </a:p>
        </p:txBody>
      </p:sp>
    </p:spTree>
    <p:extLst>
      <p:ext uri="{BB962C8B-B14F-4D97-AF65-F5344CB8AC3E}">
        <p14:creationId xmlns:p14="http://schemas.microsoft.com/office/powerpoint/2010/main" val="479608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8DB454-A64D-4E89-984F-CA5E656273F9}" type="datetimeFigureOut">
              <a:rPr lang="en-US" smtClean="0"/>
              <a:t>8/25/2012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EDE0F-1D70-4B0E-8C4F-DB4D20818EDD}" type="slidenum">
              <a:rPr lang="en-US" smtClean="0"/>
              <a:t>‹#›</a:t>
            </a:fld>
            <a:endParaRPr lang="en-US"/>
          </a:p>
        </p:txBody>
      </p:sp>
    </p:spTree>
    <p:extLst>
      <p:ext uri="{BB962C8B-B14F-4D97-AF65-F5344CB8AC3E}">
        <p14:creationId xmlns:p14="http://schemas.microsoft.com/office/powerpoint/2010/main" val="148829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8DB454-A64D-4E89-984F-CA5E656273F9}" type="datetimeFigureOut">
              <a:rPr lang="en-US" smtClean="0"/>
              <a:t>8/25/2012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EDE0F-1D70-4B0E-8C4F-DB4D20818EDD}" type="slidenum">
              <a:rPr lang="en-US" smtClean="0"/>
              <a:t>‹#›</a:t>
            </a:fld>
            <a:endParaRPr lang="en-US"/>
          </a:p>
        </p:txBody>
      </p:sp>
    </p:spTree>
    <p:extLst>
      <p:ext uri="{BB962C8B-B14F-4D97-AF65-F5344CB8AC3E}">
        <p14:creationId xmlns:p14="http://schemas.microsoft.com/office/powerpoint/2010/main" val="3377636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8DB454-A64D-4E89-984F-CA5E656273F9}" type="datetimeFigureOut">
              <a:rPr lang="en-US" smtClean="0"/>
              <a:t>8/25/2012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3EDE0F-1D70-4B0E-8C4F-DB4D20818EDD}" type="slidenum">
              <a:rPr lang="en-US" smtClean="0"/>
              <a:t>‹#›</a:t>
            </a:fld>
            <a:endParaRPr lang="en-US"/>
          </a:p>
        </p:txBody>
      </p:sp>
    </p:spTree>
    <p:extLst>
      <p:ext uri="{BB962C8B-B14F-4D97-AF65-F5344CB8AC3E}">
        <p14:creationId xmlns:p14="http://schemas.microsoft.com/office/powerpoint/2010/main" val="70037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8DB454-A64D-4E89-984F-CA5E656273F9}" type="datetimeFigureOut">
              <a:rPr lang="en-US" smtClean="0"/>
              <a:t>8/25/2012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3EDE0F-1D70-4B0E-8C4F-DB4D20818EDD}" type="slidenum">
              <a:rPr lang="en-US" smtClean="0"/>
              <a:t>‹#›</a:t>
            </a:fld>
            <a:endParaRPr lang="en-US"/>
          </a:p>
        </p:txBody>
      </p:sp>
    </p:spTree>
    <p:extLst>
      <p:ext uri="{BB962C8B-B14F-4D97-AF65-F5344CB8AC3E}">
        <p14:creationId xmlns:p14="http://schemas.microsoft.com/office/powerpoint/2010/main" val="1606001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8DB454-A64D-4E89-984F-CA5E656273F9}" type="datetimeFigureOut">
              <a:rPr lang="en-US" smtClean="0"/>
              <a:t>8/25/2012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3EDE0F-1D70-4B0E-8C4F-DB4D20818EDD}" type="slidenum">
              <a:rPr lang="en-US" smtClean="0"/>
              <a:t>‹#›</a:t>
            </a:fld>
            <a:endParaRPr lang="en-US"/>
          </a:p>
        </p:txBody>
      </p:sp>
    </p:spTree>
    <p:extLst>
      <p:ext uri="{BB962C8B-B14F-4D97-AF65-F5344CB8AC3E}">
        <p14:creationId xmlns:p14="http://schemas.microsoft.com/office/powerpoint/2010/main" val="3962229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8DB454-A64D-4E89-984F-CA5E656273F9}" type="datetimeFigureOut">
              <a:rPr lang="en-US" smtClean="0"/>
              <a:t>8/25/2012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3EDE0F-1D70-4B0E-8C4F-DB4D20818EDD}" type="slidenum">
              <a:rPr lang="en-US" smtClean="0"/>
              <a:t>‹#›</a:t>
            </a:fld>
            <a:endParaRPr lang="en-US"/>
          </a:p>
        </p:txBody>
      </p:sp>
    </p:spTree>
    <p:extLst>
      <p:ext uri="{BB962C8B-B14F-4D97-AF65-F5344CB8AC3E}">
        <p14:creationId xmlns:p14="http://schemas.microsoft.com/office/powerpoint/2010/main" val="2760017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8DB454-A64D-4E89-984F-CA5E656273F9}" type="datetimeFigureOut">
              <a:rPr lang="en-US" smtClean="0"/>
              <a:t>8/25/2012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3EDE0F-1D70-4B0E-8C4F-DB4D20818EDD}" type="slidenum">
              <a:rPr lang="en-US" smtClean="0"/>
              <a:t>‹#›</a:t>
            </a:fld>
            <a:endParaRPr lang="en-US"/>
          </a:p>
        </p:txBody>
      </p:sp>
    </p:spTree>
    <p:extLst>
      <p:ext uri="{BB962C8B-B14F-4D97-AF65-F5344CB8AC3E}">
        <p14:creationId xmlns:p14="http://schemas.microsoft.com/office/powerpoint/2010/main" val="130627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8DB454-A64D-4E89-984F-CA5E656273F9}" type="datetimeFigureOut">
              <a:rPr lang="en-US" smtClean="0"/>
              <a:t>8/25/2012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3EDE0F-1D70-4B0E-8C4F-DB4D20818EDD}" type="slidenum">
              <a:rPr lang="en-US" smtClean="0"/>
              <a:t>‹#›</a:t>
            </a:fld>
            <a:endParaRPr lang="en-US"/>
          </a:p>
        </p:txBody>
      </p:sp>
    </p:spTree>
    <p:extLst>
      <p:ext uri="{BB962C8B-B14F-4D97-AF65-F5344CB8AC3E}">
        <p14:creationId xmlns:p14="http://schemas.microsoft.com/office/powerpoint/2010/main" val="2321224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tile tx="0" ty="0" sx="100000" sy="100000" flip="none" algn="tl"/>
        </a:blip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3A1D00">
              <a:alpha val="7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8DB454-A64D-4E89-984F-CA5E656273F9}" type="datetimeFigureOut">
              <a:rPr lang="en-US" smtClean="0"/>
              <a:t>8/25/2012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3EDE0F-1D70-4B0E-8C4F-DB4D20818EDD}" type="slidenum">
              <a:rPr lang="en-US" smtClean="0"/>
              <a:t>‹#›</a:t>
            </a:fld>
            <a:endParaRPr lang="en-US"/>
          </a:p>
        </p:txBody>
      </p:sp>
    </p:spTree>
    <p:extLst>
      <p:ext uri="{BB962C8B-B14F-4D97-AF65-F5344CB8AC3E}">
        <p14:creationId xmlns:p14="http://schemas.microsoft.com/office/powerpoint/2010/main" val="246319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rgbClr val="FFFF00"/>
          </a:solidFill>
          <a:latin typeface="Bernard MT Condensed"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Georgia"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Georgia" pitchFamily="18"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Georgia"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Georgia" pitchFamily="18"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0"/>
            <a:ext cx="7772400" cy="1470025"/>
          </a:xfrm>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en-US" sz="9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What Is…?</a:t>
            </a:r>
            <a:endParaRPr lang="en-US" sz="9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Subtitle 2"/>
          <p:cNvSpPr>
            <a:spLocks noGrp="1"/>
          </p:cNvSpPr>
          <p:nvPr>
            <p:ph type="subTitle" idx="1"/>
          </p:nvPr>
        </p:nvSpPr>
        <p:spPr>
          <a:xfrm>
            <a:off x="533400" y="2362200"/>
            <a:ext cx="8077200" cy="3886200"/>
          </a:xfrm>
        </p:spPr>
        <p:txBody>
          <a:bodyPr>
            <a:normAutofit fontScale="92500"/>
          </a:bodyPr>
          <a:lstStyle/>
          <a:p>
            <a:r>
              <a:rPr lang="en-US" dirty="0" smtClean="0">
                <a:solidFill>
                  <a:schemeClr val="bg1"/>
                </a:solidFill>
              </a:rPr>
              <a:t>Properly using the Old Testament Scriptures…</a:t>
            </a:r>
          </a:p>
          <a:p>
            <a:endParaRPr lang="en-US" sz="1500" dirty="0">
              <a:solidFill>
                <a:schemeClr val="bg1"/>
              </a:solidFill>
            </a:endParaRPr>
          </a:p>
          <a:p>
            <a:pPr algn="l"/>
            <a:r>
              <a:rPr lang="en-US" dirty="0" smtClean="0">
                <a:solidFill>
                  <a:schemeClr val="bg1"/>
                </a:solidFill>
              </a:rPr>
              <a:t>      </a:t>
            </a:r>
            <a:r>
              <a:rPr lang="en-US" i="1" dirty="0" smtClean="0">
                <a:solidFill>
                  <a:schemeClr val="bg1"/>
                </a:solidFill>
              </a:rPr>
              <a:t>“For whatever things were written before were written for our learning, that we through the patience and comfort of the Scriptures might have hope.” </a:t>
            </a:r>
            <a:r>
              <a:rPr lang="en-US" dirty="0" smtClean="0">
                <a:solidFill>
                  <a:schemeClr val="bg1"/>
                </a:solidFill>
              </a:rPr>
              <a:t>(Romans 15:4)</a:t>
            </a:r>
          </a:p>
          <a:p>
            <a:pPr algn="l"/>
            <a:endParaRPr lang="en-US" sz="1500" dirty="0" smtClean="0">
              <a:solidFill>
                <a:schemeClr val="bg1"/>
              </a:solidFill>
            </a:endParaRPr>
          </a:p>
          <a:p>
            <a:r>
              <a:rPr lang="en-US" sz="3900" b="1" dirty="0" smtClean="0">
                <a:solidFill>
                  <a:schemeClr val="bg1"/>
                </a:solidFill>
              </a:rPr>
              <a:t>1 Corinthians 10:1-11 (Read)</a:t>
            </a:r>
            <a:endParaRPr lang="en-US" sz="3900" b="1" dirty="0">
              <a:solidFill>
                <a:schemeClr val="bg1"/>
              </a:solidFill>
            </a:endParaRPr>
          </a:p>
        </p:txBody>
      </p:sp>
    </p:spTree>
    <p:extLst>
      <p:ext uri="{BB962C8B-B14F-4D97-AF65-F5344CB8AC3E}">
        <p14:creationId xmlns:p14="http://schemas.microsoft.com/office/powerpoint/2010/main" val="33881065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501444" y="191728"/>
            <a:ext cx="8153400" cy="1025011"/>
          </a:xfrm>
          <a:prstGeom prst="horizontalScroll">
            <a:avLst/>
          </a:prstGeom>
          <a:solidFill>
            <a:srgbClr val="361B00"/>
          </a:solidFill>
          <a:ln>
            <a:solidFill>
              <a:srgbClr val="FFFF00">
                <a:alpha val="7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04799"/>
            <a:ext cx="8229600" cy="838200"/>
          </a:xfrm>
        </p:spPr>
        <p:txBody>
          <a:bodyPr>
            <a:normAutofit/>
          </a:bodyPr>
          <a:lstStyle/>
          <a:p>
            <a:r>
              <a:rPr lang="en-US" dirty="0" smtClean="0"/>
              <a:t>Genesis 2:23-25</a:t>
            </a:r>
            <a:endParaRPr lang="en-US" dirty="0"/>
          </a:p>
        </p:txBody>
      </p:sp>
      <p:sp>
        <p:nvSpPr>
          <p:cNvPr id="3" name="Content Placeholder 2"/>
          <p:cNvSpPr>
            <a:spLocks noGrp="1"/>
          </p:cNvSpPr>
          <p:nvPr>
            <p:ph idx="1"/>
          </p:nvPr>
        </p:nvSpPr>
        <p:spPr>
          <a:xfrm>
            <a:off x="457200" y="1295400"/>
            <a:ext cx="8229600" cy="5105400"/>
          </a:xfrm>
        </p:spPr>
        <p:txBody>
          <a:bodyPr>
            <a:normAutofit/>
          </a:bodyPr>
          <a:lstStyle/>
          <a:p>
            <a:pPr marL="0" indent="339725">
              <a:buNone/>
            </a:pPr>
            <a:r>
              <a:rPr lang="en-US" dirty="0" smtClean="0"/>
              <a:t>And Adam said: “This </a:t>
            </a:r>
            <a:r>
              <a:rPr lang="en-US" i="1" dirty="0" smtClean="0"/>
              <a:t>is</a:t>
            </a:r>
            <a:r>
              <a:rPr lang="en-US" dirty="0" smtClean="0"/>
              <a:t> now bone of my bones And flesh of my flesh; She shall be called Woman, Because she was taken out of Man.” </a:t>
            </a:r>
            <a:r>
              <a:rPr lang="en-US" baseline="30000" dirty="0" smtClean="0"/>
              <a:t>24 </a:t>
            </a:r>
            <a:r>
              <a:rPr lang="en-US" dirty="0" smtClean="0"/>
              <a:t>Therefore a man shall leave his father and mother and be joined to his wife, and they shall become one flesh. </a:t>
            </a:r>
            <a:r>
              <a:rPr lang="en-US" baseline="30000" dirty="0" smtClean="0"/>
              <a:t>25 </a:t>
            </a:r>
            <a:r>
              <a:rPr lang="en-US" dirty="0" smtClean="0"/>
              <a:t>And they were both naked, the man and his wife, and were not ashamed.</a:t>
            </a:r>
            <a:endParaRPr lang="en-US" dirty="0"/>
          </a:p>
        </p:txBody>
      </p:sp>
    </p:spTree>
    <p:extLst>
      <p:ext uri="{BB962C8B-B14F-4D97-AF65-F5344CB8AC3E}">
        <p14:creationId xmlns:p14="http://schemas.microsoft.com/office/powerpoint/2010/main" val="39709779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1"/>
            <a:ext cx="7772400" cy="1143000"/>
          </a:xfrm>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What is Marriage?</a:t>
            </a:r>
            <a:endParaRPr lang="en-US"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Subtitle 2"/>
          <p:cNvSpPr>
            <a:spLocks noGrp="1"/>
          </p:cNvSpPr>
          <p:nvPr>
            <p:ph type="subTitle" idx="1"/>
          </p:nvPr>
        </p:nvSpPr>
        <p:spPr>
          <a:xfrm>
            <a:off x="533400" y="1371600"/>
            <a:ext cx="8077200" cy="5181600"/>
          </a:xfrm>
        </p:spPr>
        <p:txBody>
          <a:bodyPr>
            <a:normAutofit/>
          </a:bodyPr>
          <a:lstStyle/>
          <a:p>
            <a:pPr marL="457200" indent="-457200" algn="l">
              <a:buFont typeface="Arial" pitchFamily="34" charset="0"/>
              <a:buChar char="•"/>
            </a:pPr>
            <a:r>
              <a:rPr lang="en-US" dirty="0" smtClean="0">
                <a:solidFill>
                  <a:schemeClr val="bg1"/>
                </a:solidFill>
              </a:rPr>
              <a:t>Marriage is a lifetime covenant between a man and a woman. (Genesis 2:23-25)</a:t>
            </a:r>
          </a:p>
          <a:p>
            <a:pPr marL="457200" indent="-457200" algn="l">
              <a:buFont typeface="Arial" pitchFamily="34" charset="0"/>
              <a:buChar char="•"/>
            </a:pPr>
            <a:r>
              <a:rPr lang="en-US" dirty="0" smtClean="0">
                <a:solidFill>
                  <a:schemeClr val="bg1"/>
                </a:solidFill>
              </a:rPr>
              <a:t>Jesus appealed to this record</a:t>
            </a:r>
            <a:br>
              <a:rPr lang="en-US" dirty="0" smtClean="0">
                <a:solidFill>
                  <a:schemeClr val="bg1"/>
                </a:solidFill>
              </a:rPr>
            </a:br>
            <a:r>
              <a:rPr lang="en-US" dirty="0" smtClean="0">
                <a:solidFill>
                  <a:schemeClr val="bg1"/>
                </a:solidFill>
              </a:rPr>
              <a:t>(Matthew 19:4-6)</a:t>
            </a:r>
            <a:endParaRPr lang="en-US" b="1" dirty="0" smtClean="0">
              <a:solidFill>
                <a:schemeClr val="bg1"/>
              </a:solidFill>
            </a:endParaRPr>
          </a:p>
        </p:txBody>
      </p:sp>
    </p:spTree>
    <p:extLst>
      <p:ext uri="{BB962C8B-B14F-4D97-AF65-F5344CB8AC3E}">
        <p14:creationId xmlns:p14="http://schemas.microsoft.com/office/powerpoint/2010/main" val="15707860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501444" y="191728"/>
            <a:ext cx="8153400" cy="1025011"/>
          </a:xfrm>
          <a:prstGeom prst="horizontalScroll">
            <a:avLst/>
          </a:prstGeom>
          <a:solidFill>
            <a:srgbClr val="361B00"/>
          </a:solidFill>
          <a:ln>
            <a:solidFill>
              <a:srgbClr val="FFFF00">
                <a:alpha val="7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04799"/>
            <a:ext cx="8229600" cy="838200"/>
          </a:xfrm>
        </p:spPr>
        <p:txBody>
          <a:bodyPr>
            <a:normAutofit/>
          </a:bodyPr>
          <a:lstStyle/>
          <a:p>
            <a:r>
              <a:rPr lang="en-US" dirty="0" smtClean="0"/>
              <a:t>Matthew 19:4-6</a:t>
            </a:r>
            <a:endParaRPr lang="en-US" dirty="0"/>
          </a:p>
        </p:txBody>
      </p:sp>
      <p:sp>
        <p:nvSpPr>
          <p:cNvPr id="3" name="Content Placeholder 2"/>
          <p:cNvSpPr>
            <a:spLocks noGrp="1"/>
          </p:cNvSpPr>
          <p:nvPr>
            <p:ph idx="1"/>
          </p:nvPr>
        </p:nvSpPr>
        <p:spPr>
          <a:xfrm>
            <a:off x="457200" y="1295400"/>
            <a:ext cx="8229600" cy="5105400"/>
          </a:xfrm>
        </p:spPr>
        <p:txBody>
          <a:bodyPr/>
          <a:lstStyle/>
          <a:p>
            <a:pPr marL="0" indent="339725">
              <a:buNone/>
            </a:pPr>
            <a:r>
              <a:rPr lang="en-US" dirty="0" smtClean="0"/>
              <a:t>And He answered and said to them, “Have you not read that He who made </a:t>
            </a:r>
            <a:r>
              <a:rPr lang="en-US" i="1" dirty="0" smtClean="0"/>
              <a:t>them</a:t>
            </a:r>
            <a:r>
              <a:rPr lang="en-US" dirty="0" smtClean="0"/>
              <a:t> at the beginning ‘made them male and female,’ </a:t>
            </a:r>
            <a:r>
              <a:rPr lang="en-US" baseline="30000" dirty="0" smtClean="0"/>
              <a:t>5 </a:t>
            </a:r>
            <a:r>
              <a:rPr lang="en-US" dirty="0" smtClean="0"/>
              <a:t>and said, ‘For this reason a man shall leave his father and mother and be joined to his wife, and the two shall become one flesh’? </a:t>
            </a:r>
            <a:r>
              <a:rPr lang="en-US" baseline="30000" dirty="0" smtClean="0"/>
              <a:t>6 </a:t>
            </a:r>
            <a:r>
              <a:rPr lang="en-US" dirty="0" smtClean="0"/>
              <a:t>So then, they are no longer two but one flesh. Therefore what God has joined together, let not man separate.”</a:t>
            </a:r>
            <a:endParaRPr lang="en-US" dirty="0"/>
          </a:p>
        </p:txBody>
      </p:sp>
    </p:spTree>
    <p:extLst>
      <p:ext uri="{BB962C8B-B14F-4D97-AF65-F5344CB8AC3E}">
        <p14:creationId xmlns:p14="http://schemas.microsoft.com/office/powerpoint/2010/main" val="39709779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1"/>
            <a:ext cx="7772400" cy="1143000"/>
          </a:xfrm>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What is Marriage?</a:t>
            </a:r>
            <a:endParaRPr lang="en-US"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Subtitle 2"/>
          <p:cNvSpPr>
            <a:spLocks noGrp="1"/>
          </p:cNvSpPr>
          <p:nvPr>
            <p:ph type="subTitle" idx="1"/>
          </p:nvPr>
        </p:nvSpPr>
        <p:spPr>
          <a:xfrm>
            <a:off x="533400" y="1371600"/>
            <a:ext cx="8077200" cy="5181600"/>
          </a:xfrm>
        </p:spPr>
        <p:txBody>
          <a:bodyPr>
            <a:normAutofit/>
          </a:bodyPr>
          <a:lstStyle/>
          <a:p>
            <a:pPr marL="457200" indent="-457200" algn="l">
              <a:buFont typeface="Arial" pitchFamily="34" charset="0"/>
              <a:buChar char="•"/>
            </a:pPr>
            <a:r>
              <a:rPr lang="en-US" dirty="0" smtClean="0">
                <a:solidFill>
                  <a:schemeClr val="bg1"/>
                </a:solidFill>
              </a:rPr>
              <a:t>Marriage is a lifetime covenant between a man and a woman. (Genesis 2:23-25)</a:t>
            </a:r>
          </a:p>
          <a:p>
            <a:pPr marL="457200" indent="-457200" algn="l">
              <a:buFont typeface="Arial" pitchFamily="34" charset="0"/>
              <a:buChar char="•"/>
            </a:pPr>
            <a:r>
              <a:rPr lang="en-US" dirty="0" smtClean="0">
                <a:solidFill>
                  <a:schemeClr val="bg1"/>
                </a:solidFill>
              </a:rPr>
              <a:t>Jesus appealed to this record</a:t>
            </a:r>
            <a:br>
              <a:rPr lang="en-US" dirty="0" smtClean="0">
                <a:solidFill>
                  <a:schemeClr val="bg1"/>
                </a:solidFill>
              </a:rPr>
            </a:br>
            <a:r>
              <a:rPr lang="en-US" dirty="0" smtClean="0">
                <a:solidFill>
                  <a:schemeClr val="bg1"/>
                </a:solidFill>
              </a:rPr>
              <a:t>(Matthew 19:4-6)</a:t>
            </a:r>
          </a:p>
          <a:p>
            <a:pPr algn="l"/>
            <a:endParaRPr lang="en-US" sz="1500" dirty="0">
              <a:solidFill>
                <a:schemeClr val="bg1"/>
              </a:solidFill>
            </a:endParaRPr>
          </a:p>
          <a:p>
            <a:r>
              <a:rPr lang="en-US" b="1" dirty="0" smtClean="0">
                <a:solidFill>
                  <a:srgbClr val="FFFF00"/>
                </a:solidFill>
              </a:rPr>
              <a:t>We go to the New Covenant to determine if marriage is still required for cohabitation.</a:t>
            </a:r>
            <a:br>
              <a:rPr lang="en-US" b="1" dirty="0" smtClean="0">
                <a:solidFill>
                  <a:srgbClr val="FFFF00"/>
                </a:solidFill>
              </a:rPr>
            </a:br>
            <a:r>
              <a:rPr lang="en-US" b="1" dirty="0" smtClean="0">
                <a:solidFill>
                  <a:schemeClr val="bg1"/>
                </a:solidFill>
              </a:rPr>
              <a:t>(Hebrews 13:4)</a:t>
            </a:r>
          </a:p>
        </p:txBody>
      </p:sp>
    </p:spTree>
    <p:extLst>
      <p:ext uri="{BB962C8B-B14F-4D97-AF65-F5344CB8AC3E}">
        <p14:creationId xmlns:p14="http://schemas.microsoft.com/office/powerpoint/2010/main" val="15707860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501444" y="191728"/>
            <a:ext cx="8153400" cy="1025011"/>
          </a:xfrm>
          <a:prstGeom prst="horizontalScroll">
            <a:avLst/>
          </a:prstGeom>
          <a:solidFill>
            <a:srgbClr val="361B00"/>
          </a:solidFill>
          <a:ln>
            <a:solidFill>
              <a:srgbClr val="FFFF00">
                <a:alpha val="7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04799"/>
            <a:ext cx="8229600" cy="838200"/>
          </a:xfrm>
        </p:spPr>
        <p:txBody>
          <a:bodyPr>
            <a:normAutofit/>
          </a:bodyPr>
          <a:lstStyle/>
          <a:p>
            <a:r>
              <a:rPr lang="en-US" dirty="0" smtClean="0"/>
              <a:t>Hebrews 13:4</a:t>
            </a:r>
            <a:endParaRPr lang="en-US" dirty="0"/>
          </a:p>
        </p:txBody>
      </p:sp>
      <p:sp>
        <p:nvSpPr>
          <p:cNvPr id="3" name="Content Placeholder 2"/>
          <p:cNvSpPr>
            <a:spLocks noGrp="1"/>
          </p:cNvSpPr>
          <p:nvPr>
            <p:ph idx="1"/>
          </p:nvPr>
        </p:nvSpPr>
        <p:spPr>
          <a:xfrm>
            <a:off x="457200" y="1295400"/>
            <a:ext cx="8229600" cy="5105400"/>
          </a:xfrm>
        </p:spPr>
        <p:txBody>
          <a:bodyPr/>
          <a:lstStyle/>
          <a:p>
            <a:pPr marL="0" indent="339725">
              <a:buNone/>
            </a:pPr>
            <a:r>
              <a:rPr lang="en-US" dirty="0" smtClean="0"/>
              <a:t>Marriage </a:t>
            </a:r>
            <a:r>
              <a:rPr lang="en-US" i="1" dirty="0" smtClean="0"/>
              <a:t>is</a:t>
            </a:r>
            <a:r>
              <a:rPr lang="en-US" dirty="0" smtClean="0"/>
              <a:t> honorable among all, and the bed undefiled; but fornicators and adulterers God will judge.</a:t>
            </a:r>
            <a:endParaRPr lang="en-US" dirty="0"/>
          </a:p>
        </p:txBody>
      </p:sp>
    </p:spTree>
    <p:extLst>
      <p:ext uri="{BB962C8B-B14F-4D97-AF65-F5344CB8AC3E}">
        <p14:creationId xmlns:p14="http://schemas.microsoft.com/office/powerpoint/2010/main" val="39709779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1"/>
            <a:ext cx="7772400" cy="1143000"/>
          </a:xfrm>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What is Homosexuality?</a:t>
            </a:r>
            <a:endParaRPr lang="en-US"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Subtitle 2"/>
          <p:cNvSpPr>
            <a:spLocks noGrp="1"/>
          </p:cNvSpPr>
          <p:nvPr>
            <p:ph type="subTitle" idx="1"/>
          </p:nvPr>
        </p:nvSpPr>
        <p:spPr>
          <a:xfrm>
            <a:off x="533400" y="1371600"/>
            <a:ext cx="8077200" cy="5181600"/>
          </a:xfrm>
        </p:spPr>
        <p:txBody>
          <a:bodyPr>
            <a:normAutofit/>
          </a:bodyPr>
          <a:lstStyle/>
          <a:p>
            <a:pPr marL="457200" indent="-457200" algn="l">
              <a:buFont typeface="Arial" pitchFamily="34" charset="0"/>
              <a:buChar char="•"/>
            </a:pPr>
            <a:r>
              <a:rPr lang="en-US" i="1" dirty="0" smtClean="0">
                <a:solidFill>
                  <a:schemeClr val="bg1"/>
                </a:solidFill>
              </a:rPr>
              <a:t>“You shall not lie with a male as with a woman. It is an abomination.” </a:t>
            </a:r>
            <a:r>
              <a:rPr lang="en-US" dirty="0" smtClean="0">
                <a:solidFill>
                  <a:schemeClr val="bg1"/>
                </a:solidFill>
              </a:rPr>
              <a:t>(Leviticus 18:22)</a:t>
            </a:r>
          </a:p>
          <a:p>
            <a:pPr marL="457200" indent="-457200" algn="l">
              <a:buFont typeface="Arial" pitchFamily="34" charset="0"/>
              <a:buChar char="•"/>
            </a:pPr>
            <a:r>
              <a:rPr lang="en-US" dirty="0" smtClean="0">
                <a:solidFill>
                  <a:schemeClr val="bg1"/>
                </a:solidFill>
              </a:rPr>
              <a:t>The men of Sodom as an example (Genesis 19:4-6)</a:t>
            </a:r>
            <a:endParaRPr lang="en-US" b="1" dirty="0" smtClean="0">
              <a:solidFill>
                <a:schemeClr val="bg1"/>
              </a:solidFill>
            </a:endParaRPr>
          </a:p>
        </p:txBody>
      </p:sp>
    </p:spTree>
    <p:extLst>
      <p:ext uri="{BB962C8B-B14F-4D97-AF65-F5344CB8AC3E}">
        <p14:creationId xmlns:p14="http://schemas.microsoft.com/office/powerpoint/2010/main" val="293427045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501444" y="191728"/>
            <a:ext cx="8153400" cy="1025011"/>
          </a:xfrm>
          <a:prstGeom prst="horizontalScroll">
            <a:avLst/>
          </a:prstGeom>
          <a:solidFill>
            <a:srgbClr val="361B00"/>
          </a:solidFill>
          <a:ln>
            <a:solidFill>
              <a:srgbClr val="FFFF00">
                <a:alpha val="7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04799"/>
            <a:ext cx="8229600" cy="838200"/>
          </a:xfrm>
        </p:spPr>
        <p:txBody>
          <a:bodyPr>
            <a:normAutofit/>
          </a:bodyPr>
          <a:lstStyle/>
          <a:p>
            <a:r>
              <a:rPr lang="en-US" dirty="0" smtClean="0"/>
              <a:t>Genesis 19:4-6</a:t>
            </a:r>
            <a:endParaRPr lang="en-US" dirty="0"/>
          </a:p>
        </p:txBody>
      </p:sp>
      <p:sp>
        <p:nvSpPr>
          <p:cNvPr id="3" name="Content Placeholder 2"/>
          <p:cNvSpPr>
            <a:spLocks noGrp="1"/>
          </p:cNvSpPr>
          <p:nvPr>
            <p:ph idx="1"/>
          </p:nvPr>
        </p:nvSpPr>
        <p:spPr>
          <a:xfrm>
            <a:off x="457200" y="1295400"/>
            <a:ext cx="8229600" cy="5105400"/>
          </a:xfrm>
        </p:spPr>
        <p:txBody>
          <a:bodyPr>
            <a:normAutofit lnSpcReduction="10000"/>
          </a:bodyPr>
          <a:lstStyle/>
          <a:p>
            <a:pPr marL="0" indent="339725">
              <a:buNone/>
            </a:pPr>
            <a:r>
              <a:rPr lang="en-US" dirty="0" smtClean="0"/>
              <a:t> Now before they lay down, the men of the city, the men of Sodom, both old and young, all the people from every quarter, surrounded the house. 5 And they called to Lot and said to him, “Where are the men who came to you tonight? Bring them out to us that we may know them carnally.”  6 So Lot went out to them through the doorway, shut the door behind him, 7 and said, “Please, my brethren, do not do so wickedly!”</a:t>
            </a:r>
            <a:endParaRPr lang="en-US" dirty="0"/>
          </a:p>
        </p:txBody>
      </p:sp>
    </p:spTree>
    <p:extLst>
      <p:ext uri="{BB962C8B-B14F-4D97-AF65-F5344CB8AC3E}">
        <p14:creationId xmlns:p14="http://schemas.microsoft.com/office/powerpoint/2010/main" val="39709779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1"/>
            <a:ext cx="7772400" cy="1143000"/>
          </a:xfrm>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What is Homosexuality?</a:t>
            </a:r>
            <a:endParaRPr lang="en-US"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Subtitle 2"/>
          <p:cNvSpPr>
            <a:spLocks noGrp="1"/>
          </p:cNvSpPr>
          <p:nvPr>
            <p:ph type="subTitle" idx="1"/>
          </p:nvPr>
        </p:nvSpPr>
        <p:spPr>
          <a:xfrm>
            <a:off x="533400" y="1371600"/>
            <a:ext cx="8077200" cy="5181600"/>
          </a:xfrm>
        </p:spPr>
        <p:txBody>
          <a:bodyPr>
            <a:normAutofit/>
          </a:bodyPr>
          <a:lstStyle/>
          <a:p>
            <a:pPr marL="457200" indent="-457200" algn="l">
              <a:buFont typeface="Arial" pitchFamily="34" charset="0"/>
              <a:buChar char="•"/>
            </a:pPr>
            <a:r>
              <a:rPr lang="en-US" i="1" dirty="0" smtClean="0">
                <a:solidFill>
                  <a:schemeClr val="bg1"/>
                </a:solidFill>
              </a:rPr>
              <a:t>“You shall not lie with a male as with a woman. It is an abomination.” </a:t>
            </a:r>
            <a:r>
              <a:rPr lang="en-US" dirty="0" smtClean="0">
                <a:solidFill>
                  <a:schemeClr val="bg1"/>
                </a:solidFill>
              </a:rPr>
              <a:t>(Leviticus 18:22)</a:t>
            </a:r>
          </a:p>
          <a:p>
            <a:pPr marL="457200" indent="-457200" algn="l">
              <a:buFont typeface="Arial" pitchFamily="34" charset="0"/>
              <a:buChar char="•"/>
            </a:pPr>
            <a:r>
              <a:rPr lang="en-US" dirty="0" smtClean="0">
                <a:solidFill>
                  <a:schemeClr val="bg1"/>
                </a:solidFill>
              </a:rPr>
              <a:t>The men of Sodom as an example (Genesis 19:4-6)</a:t>
            </a:r>
            <a:endParaRPr lang="en-US" sz="1500" dirty="0">
              <a:solidFill>
                <a:schemeClr val="bg1"/>
              </a:solidFill>
            </a:endParaRPr>
          </a:p>
          <a:p>
            <a:endParaRPr lang="en-US" sz="1600" b="1" dirty="0" smtClean="0">
              <a:solidFill>
                <a:srgbClr val="FFFF00"/>
              </a:solidFill>
            </a:endParaRPr>
          </a:p>
          <a:p>
            <a:r>
              <a:rPr lang="en-US" b="1" dirty="0" smtClean="0">
                <a:solidFill>
                  <a:srgbClr val="FFFF00"/>
                </a:solidFill>
              </a:rPr>
              <a:t>We can go to the New Covenant to determine if homosexuality remains a sin before God.</a:t>
            </a:r>
            <a:br>
              <a:rPr lang="en-US" b="1" dirty="0" smtClean="0">
                <a:solidFill>
                  <a:srgbClr val="FFFF00"/>
                </a:solidFill>
              </a:rPr>
            </a:br>
            <a:r>
              <a:rPr lang="en-US" b="1" dirty="0" smtClean="0">
                <a:solidFill>
                  <a:schemeClr val="bg1"/>
                </a:solidFill>
              </a:rPr>
              <a:t>(1 Corinthians 6:9-10)</a:t>
            </a:r>
          </a:p>
        </p:txBody>
      </p:sp>
    </p:spTree>
    <p:extLst>
      <p:ext uri="{BB962C8B-B14F-4D97-AF65-F5344CB8AC3E}">
        <p14:creationId xmlns:p14="http://schemas.microsoft.com/office/powerpoint/2010/main" val="26851160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501444" y="191728"/>
            <a:ext cx="8153400" cy="1025011"/>
          </a:xfrm>
          <a:prstGeom prst="horizontalScroll">
            <a:avLst/>
          </a:prstGeom>
          <a:solidFill>
            <a:srgbClr val="361B00"/>
          </a:solidFill>
          <a:ln>
            <a:solidFill>
              <a:srgbClr val="FFFF00">
                <a:alpha val="7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04799"/>
            <a:ext cx="8229600" cy="838200"/>
          </a:xfrm>
        </p:spPr>
        <p:txBody>
          <a:bodyPr>
            <a:normAutofit/>
          </a:bodyPr>
          <a:lstStyle/>
          <a:p>
            <a:r>
              <a:rPr lang="en-US" dirty="0" smtClean="0"/>
              <a:t>1 Corinthians 6:9-10</a:t>
            </a:r>
            <a:endParaRPr lang="en-US" dirty="0"/>
          </a:p>
        </p:txBody>
      </p:sp>
      <p:sp>
        <p:nvSpPr>
          <p:cNvPr id="3" name="Content Placeholder 2"/>
          <p:cNvSpPr>
            <a:spLocks noGrp="1"/>
          </p:cNvSpPr>
          <p:nvPr>
            <p:ph idx="1"/>
          </p:nvPr>
        </p:nvSpPr>
        <p:spPr>
          <a:xfrm>
            <a:off x="457200" y="1295400"/>
            <a:ext cx="8229600" cy="5105400"/>
          </a:xfrm>
        </p:spPr>
        <p:txBody>
          <a:bodyPr/>
          <a:lstStyle/>
          <a:p>
            <a:pPr marL="0" indent="339725">
              <a:buNone/>
            </a:pPr>
            <a:r>
              <a:rPr lang="en-US" dirty="0" smtClean="0"/>
              <a:t>Do you not know that the unrighteous will not inherit the kingdom of God? Do not be deceived. Neither fornicators, nor idolaters, nor adulterers, </a:t>
            </a:r>
            <a:r>
              <a:rPr lang="en-US" dirty="0" smtClean="0">
                <a:solidFill>
                  <a:srgbClr val="FFFF00"/>
                </a:solidFill>
              </a:rPr>
              <a:t>nor homosexuals,  nor sodomites</a:t>
            </a:r>
            <a:r>
              <a:rPr lang="en-US" dirty="0" smtClean="0"/>
              <a:t>, </a:t>
            </a:r>
            <a:r>
              <a:rPr lang="en-US" baseline="30000" dirty="0" smtClean="0"/>
              <a:t>10 </a:t>
            </a:r>
            <a:r>
              <a:rPr lang="en-US" dirty="0" smtClean="0"/>
              <a:t>nor thieves, nor covetous, nor drunkards, nor revilers, nor </a:t>
            </a:r>
            <a:r>
              <a:rPr lang="en-US" dirty="0" err="1" smtClean="0"/>
              <a:t>extortioners</a:t>
            </a:r>
            <a:r>
              <a:rPr lang="en-US" dirty="0" smtClean="0"/>
              <a:t> will inherit the kingdom of God.</a:t>
            </a:r>
            <a:endParaRPr lang="en-US" dirty="0"/>
          </a:p>
        </p:txBody>
      </p:sp>
    </p:spTree>
    <p:extLst>
      <p:ext uri="{BB962C8B-B14F-4D97-AF65-F5344CB8AC3E}">
        <p14:creationId xmlns:p14="http://schemas.microsoft.com/office/powerpoint/2010/main" val="39709779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1"/>
            <a:ext cx="7772400" cy="1143000"/>
          </a:xfrm>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What is Modest Dress?</a:t>
            </a:r>
            <a:endParaRPr lang="en-US"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Subtitle 2"/>
          <p:cNvSpPr>
            <a:spLocks noGrp="1"/>
          </p:cNvSpPr>
          <p:nvPr>
            <p:ph type="subTitle" idx="1"/>
          </p:nvPr>
        </p:nvSpPr>
        <p:spPr>
          <a:xfrm>
            <a:off x="322008" y="1371600"/>
            <a:ext cx="8458200" cy="990600"/>
          </a:xfrm>
        </p:spPr>
        <p:txBody>
          <a:bodyPr>
            <a:normAutofit lnSpcReduction="10000"/>
          </a:bodyPr>
          <a:lstStyle/>
          <a:p>
            <a:pPr marL="339725" indent="-339725" algn="l">
              <a:buFont typeface="Arial" pitchFamily="34" charset="0"/>
              <a:buChar char="•"/>
            </a:pPr>
            <a:r>
              <a:rPr lang="en-US" dirty="0" smtClean="0">
                <a:solidFill>
                  <a:schemeClr val="bg1"/>
                </a:solidFill>
              </a:rPr>
              <a:t>The Bible does not reveal what is modest dress for the Christian ( 2 Timothy 3:16-17)</a:t>
            </a:r>
          </a:p>
        </p:txBody>
      </p:sp>
    </p:spTree>
    <p:extLst>
      <p:ext uri="{BB962C8B-B14F-4D97-AF65-F5344CB8AC3E}">
        <p14:creationId xmlns:p14="http://schemas.microsoft.com/office/powerpoint/2010/main" val="306173134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1"/>
            <a:ext cx="7772400" cy="1143000"/>
          </a:xfrm>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What is Faith?</a:t>
            </a:r>
            <a:endParaRPr lang="en-US"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Subtitle 2"/>
          <p:cNvSpPr>
            <a:spLocks noGrp="1"/>
          </p:cNvSpPr>
          <p:nvPr>
            <p:ph type="subTitle" idx="1"/>
          </p:nvPr>
        </p:nvSpPr>
        <p:spPr>
          <a:xfrm>
            <a:off x="533400" y="1524000"/>
            <a:ext cx="8077200" cy="2971800"/>
          </a:xfrm>
        </p:spPr>
        <p:txBody>
          <a:bodyPr>
            <a:normAutofit lnSpcReduction="10000"/>
          </a:bodyPr>
          <a:lstStyle/>
          <a:p>
            <a:pPr marL="457200" indent="-457200" algn="l">
              <a:buFont typeface="Arial" pitchFamily="34" charset="0"/>
              <a:buChar char="•"/>
            </a:pPr>
            <a:r>
              <a:rPr lang="en-US" dirty="0" smtClean="0">
                <a:solidFill>
                  <a:schemeClr val="bg1"/>
                </a:solidFill>
              </a:rPr>
              <a:t>The point of Hebrews 11 is to show what faith is by the examples of Old Testament witnesses:  Abel, Enoch, Noah, Abraham, Sara, Isaac, Jacob, Joseph, Moses, </a:t>
            </a:r>
            <a:r>
              <a:rPr lang="en-US" dirty="0" err="1" smtClean="0">
                <a:solidFill>
                  <a:schemeClr val="bg1"/>
                </a:solidFill>
              </a:rPr>
              <a:t>Rahab</a:t>
            </a:r>
            <a:r>
              <a:rPr lang="en-US" dirty="0" smtClean="0">
                <a:solidFill>
                  <a:schemeClr val="bg1"/>
                </a:solidFill>
              </a:rPr>
              <a:t> and others.</a:t>
            </a:r>
          </a:p>
          <a:p>
            <a:pPr marL="457200" indent="-457200" algn="l">
              <a:buFont typeface="Arial" pitchFamily="34" charset="0"/>
              <a:buChar char="•"/>
            </a:pPr>
            <a:r>
              <a:rPr lang="en-US" dirty="0" smtClean="0">
                <a:solidFill>
                  <a:schemeClr val="bg1"/>
                </a:solidFill>
              </a:rPr>
              <a:t>(cf. Hebrews 12:1-2)</a:t>
            </a:r>
          </a:p>
        </p:txBody>
      </p:sp>
    </p:spTree>
    <p:extLst>
      <p:ext uri="{BB962C8B-B14F-4D97-AF65-F5344CB8AC3E}">
        <p14:creationId xmlns:p14="http://schemas.microsoft.com/office/powerpoint/2010/main" val="24534017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501444" y="191728"/>
            <a:ext cx="8153400" cy="1025011"/>
          </a:xfrm>
          <a:prstGeom prst="horizontalScroll">
            <a:avLst/>
          </a:prstGeom>
          <a:solidFill>
            <a:srgbClr val="361B00"/>
          </a:solidFill>
          <a:ln>
            <a:solidFill>
              <a:srgbClr val="FFFF00">
                <a:alpha val="7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04799"/>
            <a:ext cx="8229600" cy="838200"/>
          </a:xfrm>
        </p:spPr>
        <p:txBody>
          <a:bodyPr>
            <a:normAutofit/>
          </a:bodyPr>
          <a:lstStyle/>
          <a:p>
            <a:r>
              <a:rPr lang="en-US" dirty="0" smtClean="0"/>
              <a:t>2 Timothy 3:16-17</a:t>
            </a:r>
            <a:endParaRPr lang="en-US" dirty="0"/>
          </a:p>
        </p:txBody>
      </p:sp>
      <p:sp>
        <p:nvSpPr>
          <p:cNvPr id="3" name="Content Placeholder 2"/>
          <p:cNvSpPr>
            <a:spLocks noGrp="1"/>
          </p:cNvSpPr>
          <p:nvPr>
            <p:ph idx="1"/>
          </p:nvPr>
        </p:nvSpPr>
        <p:spPr>
          <a:xfrm>
            <a:off x="457200" y="1295400"/>
            <a:ext cx="8229600" cy="5105400"/>
          </a:xfrm>
        </p:spPr>
        <p:txBody>
          <a:bodyPr/>
          <a:lstStyle/>
          <a:p>
            <a:pPr marL="0" indent="339725">
              <a:buNone/>
            </a:pPr>
            <a:r>
              <a:rPr lang="en-US" dirty="0" smtClean="0"/>
              <a:t>All Scripture </a:t>
            </a:r>
            <a:r>
              <a:rPr lang="en-US" i="1" dirty="0" smtClean="0"/>
              <a:t>is</a:t>
            </a:r>
            <a:r>
              <a:rPr lang="en-US" dirty="0" smtClean="0"/>
              <a:t> given by inspiration of God, and </a:t>
            </a:r>
            <a:r>
              <a:rPr lang="en-US" i="1" dirty="0" smtClean="0"/>
              <a:t>is</a:t>
            </a:r>
            <a:r>
              <a:rPr lang="en-US" dirty="0" smtClean="0"/>
              <a:t> profitable for doctrine, for reproof, for correction, for instruction in righteousness, </a:t>
            </a:r>
            <a:r>
              <a:rPr lang="en-US" baseline="30000" dirty="0" smtClean="0"/>
              <a:t>17 </a:t>
            </a:r>
            <a:r>
              <a:rPr lang="en-US" dirty="0" smtClean="0">
                <a:solidFill>
                  <a:srgbClr val="FFFF00"/>
                </a:solidFill>
              </a:rPr>
              <a:t>that the man of God may be complete, thoroughly equipped </a:t>
            </a:r>
            <a:r>
              <a:rPr lang="en-US" dirty="0" smtClean="0"/>
              <a:t>for every good work.</a:t>
            </a:r>
            <a:endParaRPr lang="en-US" dirty="0"/>
          </a:p>
        </p:txBody>
      </p:sp>
    </p:spTree>
    <p:extLst>
      <p:ext uri="{BB962C8B-B14F-4D97-AF65-F5344CB8AC3E}">
        <p14:creationId xmlns:p14="http://schemas.microsoft.com/office/powerpoint/2010/main" val="39709779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1"/>
            <a:ext cx="7772400" cy="1143000"/>
          </a:xfrm>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What is Modest Dress?</a:t>
            </a:r>
            <a:endParaRPr lang="en-US"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Subtitle 2"/>
          <p:cNvSpPr>
            <a:spLocks noGrp="1"/>
          </p:cNvSpPr>
          <p:nvPr>
            <p:ph type="subTitle" idx="1"/>
          </p:nvPr>
        </p:nvSpPr>
        <p:spPr>
          <a:xfrm>
            <a:off x="322008" y="1371600"/>
            <a:ext cx="8458200" cy="2514600"/>
          </a:xfrm>
        </p:spPr>
        <p:txBody>
          <a:bodyPr>
            <a:normAutofit lnSpcReduction="10000"/>
          </a:bodyPr>
          <a:lstStyle/>
          <a:p>
            <a:pPr marL="339725" indent="-339725" algn="l">
              <a:buFont typeface="Arial" pitchFamily="34" charset="0"/>
              <a:buChar char="•"/>
            </a:pPr>
            <a:r>
              <a:rPr lang="en-US" dirty="0" smtClean="0">
                <a:solidFill>
                  <a:schemeClr val="bg1"/>
                </a:solidFill>
              </a:rPr>
              <a:t>The Bible does not reveal what is modest dress for the Christian ( 2 Timothy 3:16-17)</a:t>
            </a:r>
          </a:p>
          <a:p>
            <a:pPr marL="339725" indent="-339725" algn="l">
              <a:buFont typeface="Arial" pitchFamily="34" charset="0"/>
              <a:buChar char="•"/>
            </a:pPr>
            <a:r>
              <a:rPr lang="en-US" dirty="0" smtClean="0">
                <a:solidFill>
                  <a:schemeClr val="bg1"/>
                </a:solidFill>
              </a:rPr>
              <a:t>Men determine for themselves what is modest dress (Jeremiah 10:23;         Proverbs 14:12)</a:t>
            </a:r>
          </a:p>
        </p:txBody>
      </p:sp>
    </p:spTree>
    <p:extLst>
      <p:ext uri="{BB962C8B-B14F-4D97-AF65-F5344CB8AC3E}">
        <p14:creationId xmlns:p14="http://schemas.microsoft.com/office/powerpoint/2010/main" val="4209234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501444" y="191728"/>
            <a:ext cx="8153400" cy="1025011"/>
          </a:xfrm>
          <a:prstGeom prst="horizontalScroll">
            <a:avLst/>
          </a:prstGeom>
          <a:solidFill>
            <a:srgbClr val="361B00"/>
          </a:solidFill>
          <a:ln>
            <a:solidFill>
              <a:srgbClr val="FFFF00">
                <a:alpha val="7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04799"/>
            <a:ext cx="8229600" cy="838200"/>
          </a:xfrm>
        </p:spPr>
        <p:txBody>
          <a:bodyPr>
            <a:normAutofit/>
          </a:bodyPr>
          <a:lstStyle/>
          <a:p>
            <a:r>
              <a:rPr lang="en-US" dirty="0" smtClean="0"/>
              <a:t>Jeremiah 10:23</a:t>
            </a:r>
            <a:endParaRPr lang="en-US" dirty="0"/>
          </a:p>
        </p:txBody>
      </p:sp>
      <p:sp>
        <p:nvSpPr>
          <p:cNvPr id="3" name="Content Placeholder 2"/>
          <p:cNvSpPr>
            <a:spLocks noGrp="1"/>
          </p:cNvSpPr>
          <p:nvPr>
            <p:ph idx="1"/>
          </p:nvPr>
        </p:nvSpPr>
        <p:spPr>
          <a:xfrm>
            <a:off x="457200" y="1295400"/>
            <a:ext cx="8229600" cy="1676400"/>
          </a:xfrm>
        </p:spPr>
        <p:txBody>
          <a:bodyPr/>
          <a:lstStyle/>
          <a:p>
            <a:pPr marL="0" indent="339725">
              <a:buNone/>
            </a:pPr>
            <a:r>
              <a:rPr lang="en-US" dirty="0" smtClean="0"/>
              <a:t>O </a:t>
            </a:r>
            <a:r>
              <a:rPr lang="en-US" cap="small" dirty="0" smtClean="0">
                <a:effectLst/>
              </a:rPr>
              <a:t>Lord</a:t>
            </a:r>
            <a:r>
              <a:rPr lang="en-US" dirty="0" smtClean="0"/>
              <a:t>, I know the way of man </a:t>
            </a:r>
            <a:r>
              <a:rPr lang="en-US" i="1" dirty="0" smtClean="0"/>
              <a:t>is</a:t>
            </a:r>
            <a:r>
              <a:rPr lang="en-US" dirty="0" smtClean="0"/>
              <a:t> not in himself; </a:t>
            </a:r>
            <a:r>
              <a:rPr lang="en-US" i="1" dirty="0" smtClean="0"/>
              <a:t>It is</a:t>
            </a:r>
            <a:r>
              <a:rPr lang="en-US" dirty="0" smtClean="0"/>
              <a:t> not in man who walks to direct his own steps.</a:t>
            </a:r>
            <a:endParaRPr lang="en-US" dirty="0"/>
          </a:p>
        </p:txBody>
      </p:sp>
      <p:sp>
        <p:nvSpPr>
          <p:cNvPr id="6" name="Horizontal Scroll 5"/>
          <p:cNvSpPr/>
          <p:nvPr/>
        </p:nvSpPr>
        <p:spPr>
          <a:xfrm>
            <a:off x="501444" y="3269222"/>
            <a:ext cx="8153400" cy="1025011"/>
          </a:xfrm>
          <a:prstGeom prst="horizontalScroll">
            <a:avLst/>
          </a:prstGeom>
          <a:solidFill>
            <a:srgbClr val="361B00"/>
          </a:solidFill>
          <a:ln>
            <a:solidFill>
              <a:srgbClr val="FFFF00">
                <a:alpha val="7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494071" y="3347880"/>
            <a:ext cx="82296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00"/>
                </a:solidFill>
                <a:latin typeface="Bernard MT Condensed" pitchFamily="18" charset="0"/>
                <a:ea typeface="+mj-ea"/>
                <a:cs typeface="+mj-cs"/>
              </a:defRPr>
            </a:lvl1pPr>
          </a:lstStyle>
          <a:p>
            <a:r>
              <a:rPr lang="en-US" dirty="0" smtClean="0"/>
              <a:t>Proverbs 14:12</a:t>
            </a:r>
            <a:endParaRPr lang="en-US" dirty="0"/>
          </a:p>
        </p:txBody>
      </p:sp>
      <p:sp>
        <p:nvSpPr>
          <p:cNvPr id="7" name="Content Placeholder 2"/>
          <p:cNvSpPr txBox="1">
            <a:spLocks/>
          </p:cNvSpPr>
          <p:nvPr/>
        </p:nvSpPr>
        <p:spPr>
          <a:xfrm>
            <a:off x="457200" y="4387644"/>
            <a:ext cx="8229600" cy="1676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bg1"/>
                </a:solidFill>
                <a:latin typeface="Georgia"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Georgia" pitchFamily="18"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Georgia"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Georgia" pitchFamily="18"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339725">
              <a:buNone/>
            </a:pPr>
            <a:r>
              <a:rPr lang="en-US" dirty="0" smtClean="0"/>
              <a:t>There is a way </a:t>
            </a:r>
            <a:r>
              <a:rPr lang="en-US" i="1" dirty="0" smtClean="0"/>
              <a:t>that seems</a:t>
            </a:r>
            <a:r>
              <a:rPr lang="en-US" dirty="0" smtClean="0"/>
              <a:t> right to a man,</a:t>
            </a:r>
            <a:br>
              <a:rPr lang="en-US" dirty="0" smtClean="0"/>
            </a:br>
            <a:r>
              <a:rPr lang="en-US" dirty="0" smtClean="0"/>
              <a:t>But its end </a:t>
            </a:r>
            <a:r>
              <a:rPr lang="en-US" i="1" dirty="0" smtClean="0"/>
              <a:t>is</a:t>
            </a:r>
            <a:r>
              <a:rPr lang="en-US" dirty="0" smtClean="0"/>
              <a:t> the way of death.</a:t>
            </a:r>
            <a:endParaRPr lang="en-US" dirty="0"/>
          </a:p>
        </p:txBody>
      </p:sp>
    </p:spTree>
    <p:extLst>
      <p:ext uri="{BB962C8B-B14F-4D97-AF65-F5344CB8AC3E}">
        <p14:creationId xmlns:p14="http://schemas.microsoft.com/office/powerpoint/2010/main" val="39709779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1"/>
            <a:ext cx="7772400" cy="1143000"/>
          </a:xfrm>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What is Modest Dress?</a:t>
            </a:r>
            <a:endParaRPr lang="en-US"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Subtitle 2"/>
          <p:cNvSpPr>
            <a:spLocks noGrp="1"/>
          </p:cNvSpPr>
          <p:nvPr>
            <p:ph type="subTitle" idx="1"/>
          </p:nvPr>
        </p:nvSpPr>
        <p:spPr>
          <a:xfrm>
            <a:off x="322008" y="1371600"/>
            <a:ext cx="8458200" cy="3581400"/>
          </a:xfrm>
        </p:spPr>
        <p:txBody>
          <a:bodyPr>
            <a:normAutofit lnSpcReduction="10000"/>
          </a:bodyPr>
          <a:lstStyle/>
          <a:p>
            <a:pPr marL="339725" indent="-339725" algn="l">
              <a:buFont typeface="Arial" pitchFamily="34" charset="0"/>
              <a:buChar char="•"/>
            </a:pPr>
            <a:r>
              <a:rPr lang="en-US" dirty="0" smtClean="0">
                <a:solidFill>
                  <a:schemeClr val="bg1"/>
                </a:solidFill>
              </a:rPr>
              <a:t>The Bible does not reveal what is modest dress for the Christian ( 2 Timothy 3:16-17)</a:t>
            </a:r>
          </a:p>
          <a:p>
            <a:pPr marL="339725" indent="-339725" algn="l">
              <a:buFont typeface="Arial" pitchFamily="34" charset="0"/>
              <a:buChar char="•"/>
            </a:pPr>
            <a:r>
              <a:rPr lang="en-US" dirty="0" smtClean="0">
                <a:solidFill>
                  <a:schemeClr val="bg1"/>
                </a:solidFill>
              </a:rPr>
              <a:t>Men determine for themselves what is modest dress (Jeremiah 10:23;         Proverbs 14:12)</a:t>
            </a:r>
          </a:p>
          <a:p>
            <a:pPr marL="339725" indent="-339725" algn="l">
              <a:buFont typeface="Arial" pitchFamily="34" charset="0"/>
              <a:buChar char="•"/>
            </a:pPr>
            <a:r>
              <a:rPr lang="en-US" dirty="0" smtClean="0">
                <a:solidFill>
                  <a:schemeClr val="bg1"/>
                </a:solidFill>
              </a:rPr>
              <a:t>Society is the standard (Romans 12:1-2; 1 John 2:15-17)</a:t>
            </a:r>
          </a:p>
        </p:txBody>
      </p:sp>
    </p:spTree>
    <p:extLst>
      <p:ext uri="{BB962C8B-B14F-4D97-AF65-F5344CB8AC3E}">
        <p14:creationId xmlns:p14="http://schemas.microsoft.com/office/powerpoint/2010/main" val="20268158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501444" y="191728"/>
            <a:ext cx="8153400" cy="1025011"/>
          </a:xfrm>
          <a:prstGeom prst="horizontalScroll">
            <a:avLst/>
          </a:prstGeom>
          <a:solidFill>
            <a:srgbClr val="361B00"/>
          </a:solidFill>
          <a:ln>
            <a:solidFill>
              <a:srgbClr val="FFFF00">
                <a:alpha val="7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04799"/>
            <a:ext cx="8229600" cy="838200"/>
          </a:xfrm>
        </p:spPr>
        <p:txBody>
          <a:bodyPr>
            <a:normAutofit/>
          </a:bodyPr>
          <a:lstStyle/>
          <a:p>
            <a:r>
              <a:rPr lang="en-US" dirty="0" smtClean="0"/>
              <a:t>Romans 12:1-2</a:t>
            </a:r>
            <a:endParaRPr lang="en-US" dirty="0"/>
          </a:p>
        </p:txBody>
      </p:sp>
      <p:sp>
        <p:nvSpPr>
          <p:cNvPr id="3" name="Content Placeholder 2"/>
          <p:cNvSpPr>
            <a:spLocks noGrp="1"/>
          </p:cNvSpPr>
          <p:nvPr>
            <p:ph idx="1"/>
          </p:nvPr>
        </p:nvSpPr>
        <p:spPr>
          <a:xfrm>
            <a:off x="457200" y="1295400"/>
            <a:ext cx="8229600" cy="5105400"/>
          </a:xfrm>
        </p:spPr>
        <p:txBody>
          <a:bodyPr/>
          <a:lstStyle/>
          <a:p>
            <a:pPr marL="0" indent="339725">
              <a:buNone/>
            </a:pPr>
            <a:r>
              <a:rPr lang="en-US" dirty="0" smtClean="0"/>
              <a:t>I beseech you therefore, brethren, by the mercies of God, that you present your bodies a living sacrifice, holy, acceptable to God, </a:t>
            </a:r>
            <a:r>
              <a:rPr lang="en-US" i="1" dirty="0" smtClean="0"/>
              <a:t>which is</a:t>
            </a:r>
            <a:r>
              <a:rPr lang="en-US" dirty="0" smtClean="0"/>
              <a:t> your reasonable service. </a:t>
            </a:r>
            <a:r>
              <a:rPr lang="en-US" baseline="30000" dirty="0" smtClean="0"/>
              <a:t>2 </a:t>
            </a:r>
            <a:r>
              <a:rPr lang="en-US" dirty="0" smtClean="0"/>
              <a:t>And do not be conformed to this world, but be transformed by the renewing of your mind, that you may prove what </a:t>
            </a:r>
            <a:r>
              <a:rPr lang="en-US" i="1" dirty="0" smtClean="0"/>
              <a:t>is</a:t>
            </a:r>
            <a:r>
              <a:rPr lang="en-US" dirty="0" smtClean="0"/>
              <a:t> that good and acceptable and perfect will of God.</a:t>
            </a:r>
            <a:endParaRPr lang="en-US" dirty="0"/>
          </a:p>
        </p:txBody>
      </p:sp>
    </p:spTree>
    <p:extLst>
      <p:ext uri="{BB962C8B-B14F-4D97-AF65-F5344CB8AC3E}">
        <p14:creationId xmlns:p14="http://schemas.microsoft.com/office/powerpoint/2010/main" val="39709779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501444" y="191728"/>
            <a:ext cx="8153400" cy="1025011"/>
          </a:xfrm>
          <a:prstGeom prst="horizontalScroll">
            <a:avLst/>
          </a:prstGeom>
          <a:solidFill>
            <a:srgbClr val="361B00"/>
          </a:solidFill>
          <a:ln>
            <a:solidFill>
              <a:srgbClr val="FFFF00">
                <a:alpha val="7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04799"/>
            <a:ext cx="8229600" cy="838200"/>
          </a:xfrm>
        </p:spPr>
        <p:txBody>
          <a:bodyPr>
            <a:normAutofit/>
          </a:bodyPr>
          <a:lstStyle/>
          <a:p>
            <a:r>
              <a:rPr lang="en-US" dirty="0" smtClean="0"/>
              <a:t>1 John 2:15-17</a:t>
            </a:r>
            <a:endParaRPr lang="en-US" dirty="0"/>
          </a:p>
        </p:txBody>
      </p:sp>
      <p:sp>
        <p:nvSpPr>
          <p:cNvPr id="3" name="Content Placeholder 2"/>
          <p:cNvSpPr>
            <a:spLocks noGrp="1"/>
          </p:cNvSpPr>
          <p:nvPr>
            <p:ph idx="1"/>
          </p:nvPr>
        </p:nvSpPr>
        <p:spPr>
          <a:xfrm>
            <a:off x="457200" y="1295400"/>
            <a:ext cx="8229600" cy="5105400"/>
          </a:xfrm>
        </p:spPr>
        <p:txBody>
          <a:bodyPr/>
          <a:lstStyle/>
          <a:p>
            <a:pPr marL="0" indent="339725">
              <a:buNone/>
            </a:pPr>
            <a:r>
              <a:rPr lang="en-US" dirty="0" smtClean="0"/>
              <a:t>Do not love the world or the things in the world. If anyone loves the world, the love of the Father is not in him. </a:t>
            </a:r>
            <a:r>
              <a:rPr lang="en-US" baseline="30000" dirty="0" smtClean="0"/>
              <a:t>16 </a:t>
            </a:r>
            <a:r>
              <a:rPr lang="en-US" dirty="0" smtClean="0">
                <a:solidFill>
                  <a:srgbClr val="FFFF00"/>
                </a:solidFill>
              </a:rPr>
              <a:t>For all that </a:t>
            </a:r>
            <a:r>
              <a:rPr lang="en-US" i="1" dirty="0" smtClean="0">
                <a:solidFill>
                  <a:srgbClr val="FFFF00"/>
                </a:solidFill>
              </a:rPr>
              <a:t>is</a:t>
            </a:r>
            <a:r>
              <a:rPr lang="en-US" dirty="0" smtClean="0">
                <a:solidFill>
                  <a:srgbClr val="FFFF00"/>
                </a:solidFill>
              </a:rPr>
              <a:t> in the world—the lust of the flesh, the lust of the eyes, and the pride of life—is not of the Father but is of the world</a:t>
            </a:r>
            <a:r>
              <a:rPr lang="en-US" dirty="0" smtClean="0"/>
              <a:t>. </a:t>
            </a:r>
            <a:r>
              <a:rPr lang="en-US" baseline="30000" dirty="0" smtClean="0"/>
              <a:t>17 </a:t>
            </a:r>
            <a:r>
              <a:rPr lang="en-US" dirty="0" smtClean="0"/>
              <a:t>And the world is passing away, and the lust of it; but he who does the will of God abides forever.</a:t>
            </a:r>
            <a:endParaRPr lang="en-US" dirty="0"/>
          </a:p>
        </p:txBody>
      </p:sp>
    </p:spTree>
    <p:extLst>
      <p:ext uri="{BB962C8B-B14F-4D97-AF65-F5344CB8AC3E}">
        <p14:creationId xmlns:p14="http://schemas.microsoft.com/office/powerpoint/2010/main" val="39709779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1"/>
            <a:ext cx="7772400" cy="1143000"/>
          </a:xfrm>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What is Modest Dress?</a:t>
            </a:r>
            <a:endParaRPr lang="en-US"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Subtitle 2"/>
          <p:cNvSpPr>
            <a:spLocks noGrp="1"/>
          </p:cNvSpPr>
          <p:nvPr>
            <p:ph type="subTitle" idx="1"/>
          </p:nvPr>
        </p:nvSpPr>
        <p:spPr>
          <a:xfrm>
            <a:off x="322008" y="1371600"/>
            <a:ext cx="8458200" cy="5181600"/>
          </a:xfrm>
        </p:spPr>
        <p:txBody>
          <a:bodyPr>
            <a:normAutofit lnSpcReduction="10000"/>
          </a:bodyPr>
          <a:lstStyle/>
          <a:p>
            <a:pPr marL="339725" indent="-339725" algn="l">
              <a:buFont typeface="Arial" pitchFamily="34" charset="0"/>
              <a:buChar char="•"/>
            </a:pPr>
            <a:r>
              <a:rPr lang="en-US" dirty="0" smtClean="0">
                <a:solidFill>
                  <a:schemeClr val="bg1"/>
                </a:solidFill>
              </a:rPr>
              <a:t>The Bible does not reveal what is modest dress for the Christian ( 2 Timothy 3:16-17)</a:t>
            </a:r>
          </a:p>
          <a:p>
            <a:pPr marL="339725" indent="-339725" algn="l">
              <a:buFont typeface="Arial" pitchFamily="34" charset="0"/>
              <a:buChar char="•"/>
            </a:pPr>
            <a:r>
              <a:rPr lang="en-US" dirty="0" smtClean="0">
                <a:solidFill>
                  <a:schemeClr val="bg1"/>
                </a:solidFill>
              </a:rPr>
              <a:t>Men determine for themselves what is modest dress (Jeremiah 10:23;         Proverbs 14:12)</a:t>
            </a:r>
          </a:p>
          <a:p>
            <a:pPr marL="339725" indent="-339725" algn="l">
              <a:buFont typeface="Arial" pitchFamily="34" charset="0"/>
              <a:buChar char="•"/>
            </a:pPr>
            <a:r>
              <a:rPr lang="en-US" dirty="0" smtClean="0">
                <a:solidFill>
                  <a:schemeClr val="bg1"/>
                </a:solidFill>
              </a:rPr>
              <a:t>Society is the standard (Romans 12:1-2; 1 John 2:15-17)</a:t>
            </a:r>
          </a:p>
          <a:p>
            <a:pPr marL="339725" indent="-339725" algn="l">
              <a:buFont typeface="Arial" pitchFamily="34" charset="0"/>
              <a:buChar char="•"/>
            </a:pPr>
            <a:r>
              <a:rPr lang="en-US" dirty="0" smtClean="0">
                <a:solidFill>
                  <a:schemeClr val="bg1"/>
                </a:solidFill>
              </a:rPr>
              <a:t>God has a more relaxed moral standard under the New Covenant (Matthew 5:21-22, 27-28, 31-32, 43-44 </a:t>
            </a:r>
            <a:r>
              <a:rPr lang="en-US" baseline="-25000" dirty="0" smtClean="0">
                <a:solidFill>
                  <a:schemeClr val="bg1"/>
                </a:solidFill>
              </a:rPr>
              <a:t>[READ] </a:t>
            </a:r>
            <a:r>
              <a:rPr lang="en-US" dirty="0" smtClean="0">
                <a:solidFill>
                  <a:schemeClr val="bg1"/>
                </a:solidFill>
              </a:rPr>
              <a:t>; Acts 17:29-31)</a:t>
            </a:r>
          </a:p>
        </p:txBody>
      </p:sp>
    </p:spTree>
    <p:extLst>
      <p:ext uri="{BB962C8B-B14F-4D97-AF65-F5344CB8AC3E}">
        <p14:creationId xmlns:p14="http://schemas.microsoft.com/office/powerpoint/2010/main" val="28004090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501444" y="191728"/>
            <a:ext cx="8153400" cy="1025011"/>
          </a:xfrm>
          <a:prstGeom prst="horizontalScroll">
            <a:avLst/>
          </a:prstGeom>
          <a:solidFill>
            <a:srgbClr val="361B00"/>
          </a:solidFill>
          <a:ln>
            <a:solidFill>
              <a:srgbClr val="FFFF00">
                <a:alpha val="7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04799"/>
            <a:ext cx="8229600" cy="838200"/>
          </a:xfrm>
        </p:spPr>
        <p:txBody>
          <a:bodyPr>
            <a:normAutofit/>
          </a:bodyPr>
          <a:lstStyle/>
          <a:p>
            <a:r>
              <a:rPr lang="en-US" dirty="0" smtClean="0"/>
              <a:t>Acts 17:29-31</a:t>
            </a:r>
            <a:endParaRPr lang="en-US" dirty="0"/>
          </a:p>
        </p:txBody>
      </p:sp>
      <p:sp>
        <p:nvSpPr>
          <p:cNvPr id="3" name="Content Placeholder 2"/>
          <p:cNvSpPr>
            <a:spLocks noGrp="1"/>
          </p:cNvSpPr>
          <p:nvPr>
            <p:ph idx="1"/>
          </p:nvPr>
        </p:nvSpPr>
        <p:spPr>
          <a:xfrm>
            <a:off x="457200" y="1295400"/>
            <a:ext cx="8229600" cy="5105400"/>
          </a:xfrm>
        </p:spPr>
        <p:txBody>
          <a:bodyPr>
            <a:normAutofit lnSpcReduction="10000"/>
          </a:bodyPr>
          <a:lstStyle/>
          <a:p>
            <a:pPr marL="0" indent="339725">
              <a:buNone/>
            </a:pPr>
            <a:r>
              <a:rPr lang="en-US" dirty="0" smtClean="0"/>
              <a:t>Therefore, since we are the offspring of God, we ought not to think that the Divine Nature is like gold or silver or stone, something shaped by art and man’s devising. </a:t>
            </a:r>
            <a:r>
              <a:rPr lang="en-US" baseline="30000" dirty="0" smtClean="0"/>
              <a:t>30 </a:t>
            </a:r>
            <a:r>
              <a:rPr lang="en-US" dirty="0" smtClean="0">
                <a:solidFill>
                  <a:srgbClr val="FFFF00"/>
                </a:solidFill>
              </a:rPr>
              <a:t>Truly, these times of ignorance God overlooked, but now commands all men everywhere to repent</a:t>
            </a:r>
            <a:r>
              <a:rPr lang="en-US" dirty="0" smtClean="0"/>
              <a:t>, </a:t>
            </a:r>
            <a:r>
              <a:rPr lang="en-US" baseline="30000" dirty="0" smtClean="0"/>
              <a:t>31 </a:t>
            </a:r>
            <a:r>
              <a:rPr lang="en-US" dirty="0" smtClean="0"/>
              <a:t>because He has appointed a day on which He will judge the world in righteousness by the Man whom He has ordained. He has given assurance of this to all by raising Him from the dead.”</a:t>
            </a:r>
            <a:endParaRPr lang="en-US" dirty="0"/>
          </a:p>
        </p:txBody>
      </p:sp>
    </p:spTree>
    <p:extLst>
      <p:ext uri="{BB962C8B-B14F-4D97-AF65-F5344CB8AC3E}">
        <p14:creationId xmlns:p14="http://schemas.microsoft.com/office/powerpoint/2010/main" val="39709779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1"/>
            <a:ext cx="7772400" cy="1143000"/>
          </a:xfrm>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What is Modest Dress?</a:t>
            </a:r>
            <a:endParaRPr lang="en-US"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Subtitle 2"/>
          <p:cNvSpPr>
            <a:spLocks noGrp="1"/>
          </p:cNvSpPr>
          <p:nvPr>
            <p:ph type="subTitle" idx="1"/>
          </p:nvPr>
        </p:nvSpPr>
        <p:spPr>
          <a:xfrm>
            <a:off x="381000" y="1371600"/>
            <a:ext cx="8382000" cy="1447800"/>
          </a:xfrm>
        </p:spPr>
        <p:txBody>
          <a:bodyPr>
            <a:normAutofit lnSpcReduction="10000"/>
          </a:bodyPr>
          <a:lstStyle/>
          <a:p>
            <a:pPr marL="339725" indent="-339725" algn="l">
              <a:buFont typeface="Arial" pitchFamily="34" charset="0"/>
              <a:buChar char="•"/>
            </a:pPr>
            <a:r>
              <a:rPr lang="en-US" dirty="0" smtClean="0">
                <a:solidFill>
                  <a:schemeClr val="bg1"/>
                </a:solidFill>
              </a:rPr>
              <a:t>Not fig leaves… rather a tunic! (Genesis 3:9-10, 21) (lit. </a:t>
            </a:r>
            <a:r>
              <a:rPr lang="en-US" i="1" dirty="0" smtClean="0">
                <a:solidFill>
                  <a:schemeClr val="bg1"/>
                </a:solidFill>
              </a:rPr>
              <a:t>to cover </a:t>
            </a:r>
            <a:r>
              <a:rPr lang="en-US" dirty="0" smtClean="0">
                <a:solidFill>
                  <a:schemeClr val="bg1"/>
                </a:solidFill>
              </a:rPr>
              <a:t>- scholars agree at least from neck to knees)</a:t>
            </a:r>
          </a:p>
        </p:txBody>
      </p:sp>
    </p:spTree>
    <p:extLst>
      <p:ext uri="{BB962C8B-B14F-4D97-AF65-F5344CB8AC3E}">
        <p14:creationId xmlns:p14="http://schemas.microsoft.com/office/powerpoint/2010/main" val="33852664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501444" y="191728"/>
            <a:ext cx="8153400" cy="1025011"/>
          </a:xfrm>
          <a:prstGeom prst="horizontalScroll">
            <a:avLst/>
          </a:prstGeom>
          <a:solidFill>
            <a:srgbClr val="361B00"/>
          </a:solidFill>
          <a:ln>
            <a:solidFill>
              <a:srgbClr val="FFFF00">
                <a:alpha val="7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04799"/>
            <a:ext cx="8229600" cy="838200"/>
          </a:xfrm>
        </p:spPr>
        <p:txBody>
          <a:bodyPr>
            <a:normAutofit/>
          </a:bodyPr>
          <a:lstStyle/>
          <a:p>
            <a:r>
              <a:rPr lang="en-US" dirty="0" smtClean="0"/>
              <a:t>Genesis 3:9-10, 21</a:t>
            </a:r>
            <a:endParaRPr lang="en-US" dirty="0"/>
          </a:p>
        </p:txBody>
      </p:sp>
      <p:sp>
        <p:nvSpPr>
          <p:cNvPr id="3" name="Content Placeholder 2"/>
          <p:cNvSpPr>
            <a:spLocks noGrp="1"/>
          </p:cNvSpPr>
          <p:nvPr>
            <p:ph idx="1"/>
          </p:nvPr>
        </p:nvSpPr>
        <p:spPr>
          <a:xfrm>
            <a:off x="457200" y="1295400"/>
            <a:ext cx="8229600" cy="5105400"/>
          </a:xfrm>
        </p:spPr>
        <p:txBody>
          <a:bodyPr/>
          <a:lstStyle/>
          <a:p>
            <a:pPr marL="0" indent="339725">
              <a:buNone/>
            </a:pPr>
            <a:r>
              <a:rPr lang="en-US" dirty="0" smtClean="0"/>
              <a:t>(9-10), Then the Lord God called to Adam and said to him, “Where are you?”  </a:t>
            </a:r>
            <a:r>
              <a:rPr lang="en-US" baseline="30000" dirty="0" smtClean="0"/>
              <a:t>10</a:t>
            </a:r>
            <a:r>
              <a:rPr lang="en-US" dirty="0" smtClean="0"/>
              <a:t> So he said, “I heard Your voice in the garden, and </a:t>
            </a:r>
            <a:r>
              <a:rPr lang="en-US" dirty="0" smtClean="0">
                <a:solidFill>
                  <a:srgbClr val="FFFF00"/>
                </a:solidFill>
              </a:rPr>
              <a:t>I was afraid because I was naked</a:t>
            </a:r>
            <a:r>
              <a:rPr lang="en-US" dirty="0" smtClean="0"/>
              <a:t>; and I hid myself.”</a:t>
            </a:r>
          </a:p>
          <a:p>
            <a:pPr marL="0" indent="339725">
              <a:buNone/>
            </a:pPr>
            <a:endParaRPr lang="en-US" dirty="0" smtClean="0"/>
          </a:p>
          <a:p>
            <a:pPr marL="0" indent="339725">
              <a:buNone/>
            </a:pPr>
            <a:r>
              <a:rPr lang="en-US" dirty="0" smtClean="0"/>
              <a:t>(21), Also for Adam and his wife the </a:t>
            </a:r>
            <a:r>
              <a:rPr lang="en-US" cap="small" dirty="0" smtClean="0">
                <a:effectLst/>
              </a:rPr>
              <a:t>Lord</a:t>
            </a:r>
            <a:r>
              <a:rPr lang="en-US" dirty="0" smtClean="0"/>
              <a:t> God made </a:t>
            </a:r>
            <a:r>
              <a:rPr lang="en-US" dirty="0" smtClean="0">
                <a:solidFill>
                  <a:srgbClr val="FFFF00"/>
                </a:solidFill>
              </a:rPr>
              <a:t>tunics</a:t>
            </a:r>
            <a:r>
              <a:rPr lang="en-US" dirty="0" smtClean="0"/>
              <a:t> of skin, and clothed them.</a:t>
            </a:r>
            <a:endParaRPr lang="en-US" dirty="0"/>
          </a:p>
        </p:txBody>
      </p:sp>
    </p:spTree>
    <p:extLst>
      <p:ext uri="{BB962C8B-B14F-4D97-AF65-F5344CB8AC3E}">
        <p14:creationId xmlns:p14="http://schemas.microsoft.com/office/powerpoint/2010/main" val="39709779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501444" y="191728"/>
            <a:ext cx="8153400" cy="1025011"/>
          </a:xfrm>
          <a:prstGeom prst="horizontalScroll">
            <a:avLst/>
          </a:prstGeom>
          <a:solidFill>
            <a:srgbClr val="361B00"/>
          </a:solidFill>
          <a:ln>
            <a:solidFill>
              <a:srgbClr val="FFFF00">
                <a:alpha val="7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04799"/>
            <a:ext cx="8229600" cy="838200"/>
          </a:xfrm>
        </p:spPr>
        <p:txBody>
          <a:bodyPr>
            <a:normAutofit/>
          </a:bodyPr>
          <a:lstStyle/>
          <a:p>
            <a:r>
              <a:rPr lang="en-US" dirty="0" smtClean="0"/>
              <a:t>Hebrews 12:1-2</a:t>
            </a:r>
            <a:endParaRPr lang="en-US" dirty="0"/>
          </a:p>
        </p:txBody>
      </p:sp>
      <p:sp>
        <p:nvSpPr>
          <p:cNvPr id="3" name="Content Placeholder 2"/>
          <p:cNvSpPr>
            <a:spLocks noGrp="1"/>
          </p:cNvSpPr>
          <p:nvPr>
            <p:ph idx="1"/>
          </p:nvPr>
        </p:nvSpPr>
        <p:spPr>
          <a:xfrm>
            <a:off x="457200" y="1295400"/>
            <a:ext cx="8229600" cy="5105400"/>
          </a:xfrm>
        </p:spPr>
        <p:txBody>
          <a:bodyPr/>
          <a:lstStyle/>
          <a:p>
            <a:pPr marL="0" indent="339725">
              <a:buNone/>
            </a:pPr>
            <a:r>
              <a:rPr lang="en-US" dirty="0" smtClean="0"/>
              <a:t>Therefore we also, </a:t>
            </a:r>
            <a:r>
              <a:rPr lang="en-US" dirty="0" smtClean="0">
                <a:solidFill>
                  <a:srgbClr val="FFFF00"/>
                </a:solidFill>
              </a:rPr>
              <a:t>since we are surrounded by so great a cloud of witnesses</a:t>
            </a:r>
            <a:r>
              <a:rPr lang="en-US" dirty="0" smtClean="0"/>
              <a:t>, let us lay aside every weight, and the sin which so easily ensnares </a:t>
            </a:r>
            <a:r>
              <a:rPr lang="en-US" i="1" dirty="0" smtClean="0"/>
              <a:t>us,</a:t>
            </a:r>
            <a:r>
              <a:rPr lang="en-US" dirty="0" smtClean="0"/>
              <a:t> and let us run with endurance the race that is set before us, </a:t>
            </a:r>
            <a:r>
              <a:rPr lang="en-US" baseline="30000" dirty="0" smtClean="0"/>
              <a:t>2 </a:t>
            </a:r>
            <a:r>
              <a:rPr lang="en-US" dirty="0" smtClean="0"/>
              <a:t>looking unto Jesus, the author and finisher of </a:t>
            </a:r>
            <a:r>
              <a:rPr lang="en-US" i="1" dirty="0" smtClean="0"/>
              <a:t>our</a:t>
            </a:r>
            <a:r>
              <a:rPr lang="en-US" dirty="0" smtClean="0"/>
              <a:t> faith, who for the joy that was set before Him endured the cross, despising the shame, and has sat down at the right hand of the throne of God.</a:t>
            </a:r>
            <a:endParaRPr lang="en-US" dirty="0"/>
          </a:p>
        </p:txBody>
      </p:sp>
    </p:spTree>
    <p:extLst>
      <p:ext uri="{BB962C8B-B14F-4D97-AF65-F5344CB8AC3E}">
        <p14:creationId xmlns:p14="http://schemas.microsoft.com/office/powerpoint/2010/main" val="39709779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1"/>
            <a:ext cx="7772400" cy="1143000"/>
          </a:xfrm>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What is Modest Dress?</a:t>
            </a:r>
            <a:endParaRPr lang="en-US"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Subtitle 2"/>
          <p:cNvSpPr>
            <a:spLocks noGrp="1"/>
          </p:cNvSpPr>
          <p:nvPr>
            <p:ph type="subTitle" idx="1"/>
          </p:nvPr>
        </p:nvSpPr>
        <p:spPr>
          <a:xfrm>
            <a:off x="381000" y="1371600"/>
            <a:ext cx="8382000" cy="2514600"/>
          </a:xfrm>
        </p:spPr>
        <p:txBody>
          <a:bodyPr>
            <a:normAutofit lnSpcReduction="10000"/>
          </a:bodyPr>
          <a:lstStyle/>
          <a:p>
            <a:pPr marL="339725" indent="-339725" algn="l">
              <a:buFont typeface="Arial" pitchFamily="34" charset="0"/>
              <a:buChar char="•"/>
            </a:pPr>
            <a:r>
              <a:rPr lang="en-US" dirty="0" smtClean="0">
                <a:solidFill>
                  <a:schemeClr val="bg1"/>
                </a:solidFill>
              </a:rPr>
              <a:t>Not fig leaves… rather a tunic! (Genesis 3:9-10, 21) (lit. </a:t>
            </a:r>
            <a:r>
              <a:rPr lang="en-US" i="1" dirty="0" smtClean="0">
                <a:solidFill>
                  <a:schemeClr val="bg1"/>
                </a:solidFill>
              </a:rPr>
              <a:t>to cover </a:t>
            </a:r>
            <a:r>
              <a:rPr lang="en-US" dirty="0" smtClean="0">
                <a:solidFill>
                  <a:schemeClr val="bg1"/>
                </a:solidFill>
              </a:rPr>
              <a:t>- scholars agree at least from neck to knees)</a:t>
            </a:r>
          </a:p>
          <a:p>
            <a:pPr marL="339725" indent="-339725" algn="l">
              <a:buFont typeface="Arial" pitchFamily="34" charset="0"/>
              <a:buChar char="•"/>
            </a:pPr>
            <a:r>
              <a:rPr lang="en-US" dirty="0" smtClean="0">
                <a:solidFill>
                  <a:schemeClr val="bg1"/>
                </a:solidFill>
              </a:rPr>
              <a:t>Linen trousers for priests, waist to knee (Exodus 28:42-43) “cover their nakedness”</a:t>
            </a:r>
          </a:p>
        </p:txBody>
      </p:sp>
    </p:spTree>
    <p:extLst>
      <p:ext uri="{BB962C8B-B14F-4D97-AF65-F5344CB8AC3E}">
        <p14:creationId xmlns:p14="http://schemas.microsoft.com/office/powerpoint/2010/main" val="37212780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501444" y="191728"/>
            <a:ext cx="8153400" cy="1025011"/>
          </a:xfrm>
          <a:prstGeom prst="horizontalScroll">
            <a:avLst/>
          </a:prstGeom>
          <a:solidFill>
            <a:srgbClr val="361B00"/>
          </a:solidFill>
          <a:ln>
            <a:solidFill>
              <a:srgbClr val="FFFF00">
                <a:alpha val="7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04799"/>
            <a:ext cx="8229600" cy="838200"/>
          </a:xfrm>
        </p:spPr>
        <p:txBody>
          <a:bodyPr>
            <a:normAutofit/>
          </a:bodyPr>
          <a:lstStyle/>
          <a:p>
            <a:r>
              <a:rPr lang="en-US" dirty="0" smtClean="0"/>
              <a:t>Exodus 28:42-43</a:t>
            </a:r>
            <a:endParaRPr lang="en-US" dirty="0"/>
          </a:p>
        </p:txBody>
      </p:sp>
      <p:sp>
        <p:nvSpPr>
          <p:cNvPr id="3" name="Content Placeholder 2"/>
          <p:cNvSpPr>
            <a:spLocks noGrp="1"/>
          </p:cNvSpPr>
          <p:nvPr>
            <p:ph idx="1"/>
          </p:nvPr>
        </p:nvSpPr>
        <p:spPr>
          <a:xfrm>
            <a:off x="457200" y="1295400"/>
            <a:ext cx="8229600" cy="5105400"/>
          </a:xfrm>
        </p:spPr>
        <p:txBody>
          <a:bodyPr/>
          <a:lstStyle/>
          <a:p>
            <a:pPr marL="0" indent="339725">
              <a:buNone/>
            </a:pPr>
            <a:r>
              <a:rPr lang="en-US" dirty="0" smtClean="0"/>
              <a:t>And you shall make for them linen trousers </a:t>
            </a:r>
            <a:r>
              <a:rPr lang="en-US" dirty="0" smtClean="0">
                <a:solidFill>
                  <a:srgbClr val="FFFF00"/>
                </a:solidFill>
              </a:rPr>
              <a:t>to cover their nakedness</a:t>
            </a:r>
            <a:r>
              <a:rPr lang="en-US" dirty="0" smtClean="0"/>
              <a:t>; they shall reach </a:t>
            </a:r>
            <a:r>
              <a:rPr lang="en-US" u="sng" dirty="0" smtClean="0"/>
              <a:t>from the waist to the thighs</a:t>
            </a:r>
            <a:r>
              <a:rPr lang="en-US" dirty="0" smtClean="0"/>
              <a:t>. </a:t>
            </a:r>
            <a:r>
              <a:rPr lang="en-US" baseline="30000" dirty="0" smtClean="0"/>
              <a:t>43 </a:t>
            </a:r>
            <a:r>
              <a:rPr lang="en-US" dirty="0" smtClean="0"/>
              <a:t>They shall be on Aaron and on his sons when they come into the tabernacle of meeting, or when they come near the altar to minister in the holy </a:t>
            </a:r>
            <a:r>
              <a:rPr lang="en-US" i="1" dirty="0" smtClean="0"/>
              <a:t>place,</a:t>
            </a:r>
            <a:r>
              <a:rPr lang="en-US" dirty="0" smtClean="0"/>
              <a:t> </a:t>
            </a:r>
            <a:r>
              <a:rPr lang="en-US" dirty="0" smtClean="0">
                <a:solidFill>
                  <a:srgbClr val="FFFF00"/>
                </a:solidFill>
              </a:rPr>
              <a:t>that they do not incur iniquity and die</a:t>
            </a:r>
            <a:r>
              <a:rPr lang="en-US" dirty="0" smtClean="0"/>
              <a:t>. </a:t>
            </a:r>
            <a:r>
              <a:rPr lang="en-US" i="1" dirty="0" smtClean="0"/>
              <a:t>It shall be</a:t>
            </a:r>
            <a:r>
              <a:rPr lang="en-US" dirty="0" smtClean="0"/>
              <a:t> a statute forever to him and his descendants after him.</a:t>
            </a:r>
            <a:endParaRPr lang="en-US" dirty="0"/>
          </a:p>
        </p:txBody>
      </p:sp>
    </p:spTree>
    <p:extLst>
      <p:ext uri="{BB962C8B-B14F-4D97-AF65-F5344CB8AC3E}">
        <p14:creationId xmlns:p14="http://schemas.microsoft.com/office/powerpoint/2010/main" val="39709779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1"/>
            <a:ext cx="7772400" cy="1143000"/>
          </a:xfrm>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What is Modest Dress?</a:t>
            </a:r>
            <a:endParaRPr lang="en-US"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Subtitle 2"/>
          <p:cNvSpPr>
            <a:spLocks noGrp="1"/>
          </p:cNvSpPr>
          <p:nvPr>
            <p:ph type="subTitle" idx="1"/>
          </p:nvPr>
        </p:nvSpPr>
        <p:spPr>
          <a:xfrm>
            <a:off x="381000" y="1371600"/>
            <a:ext cx="8382000" cy="3124200"/>
          </a:xfrm>
        </p:spPr>
        <p:txBody>
          <a:bodyPr>
            <a:normAutofit lnSpcReduction="10000"/>
          </a:bodyPr>
          <a:lstStyle/>
          <a:p>
            <a:pPr marL="339725" indent="-339725" algn="l">
              <a:buFont typeface="Arial" pitchFamily="34" charset="0"/>
              <a:buChar char="•"/>
            </a:pPr>
            <a:r>
              <a:rPr lang="en-US" dirty="0" smtClean="0">
                <a:solidFill>
                  <a:schemeClr val="bg1"/>
                </a:solidFill>
              </a:rPr>
              <a:t>Not fig leaves… rather a tunic! (Genesis 3:9-10, 21) (lit. </a:t>
            </a:r>
            <a:r>
              <a:rPr lang="en-US" i="1" dirty="0" smtClean="0">
                <a:solidFill>
                  <a:schemeClr val="bg1"/>
                </a:solidFill>
              </a:rPr>
              <a:t>to cover </a:t>
            </a:r>
            <a:r>
              <a:rPr lang="en-US" dirty="0" smtClean="0">
                <a:solidFill>
                  <a:schemeClr val="bg1"/>
                </a:solidFill>
              </a:rPr>
              <a:t>- scholars agree at least from neck to knees)</a:t>
            </a:r>
          </a:p>
          <a:p>
            <a:pPr marL="339725" indent="-339725" algn="l">
              <a:buFont typeface="Arial" pitchFamily="34" charset="0"/>
              <a:buChar char="•"/>
            </a:pPr>
            <a:r>
              <a:rPr lang="en-US" dirty="0" smtClean="0">
                <a:solidFill>
                  <a:schemeClr val="bg1"/>
                </a:solidFill>
              </a:rPr>
              <a:t>Linen trousers for priests, waist to knee (Exodus 28:42-43) “cover their nakedness”</a:t>
            </a:r>
          </a:p>
          <a:p>
            <a:pPr marL="339725" indent="-339725" algn="l">
              <a:buFont typeface="Arial" pitchFamily="34" charset="0"/>
              <a:buChar char="•"/>
            </a:pPr>
            <a:r>
              <a:rPr lang="en-US" dirty="0" smtClean="0">
                <a:solidFill>
                  <a:schemeClr val="bg1"/>
                </a:solidFill>
              </a:rPr>
              <a:t>Nakedness – Isaiah 47:2-3; Nahum 3:5</a:t>
            </a:r>
            <a:endParaRPr lang="en-US" sz="1500" dirty="0">
              <a:solidFill>
                <a:schemeClr val="bg1"/>
              </a:solidFill>
            </a:endParaRPr>
          </a:p>
        </p:txBody>
      </p:sp>
    </p:spTree>
    <p:extLst>
      <p:ext uri="{BB962C8B-B14F-4D97-AF65-F5344CB8AC3E}">
        <p14:creationId xmlns:p14="http://schemas.microsoft.com/office/powerpoint/2010/main" val="372127803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501444" y="191728"/>
            <a:ext cx="8153400" cy="1025011"/>
          </a:xfrm>
          <a:prstGeom prst="horizontalScroll">
            <a:avLst/>
          </a:prstGeom>
          <a:solidFill>
            <a:srgbClr val="361B00"/>
          </a:solidFill>
          <a:ln>
            <a:solidFill>
              <a:srgbClr val="FFFF00">
                <a:alpha val="7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04799"/>
            <a:ext cx="8229600" cy="838200"/>
          </a:xfrm>
        </p:spPr>
        <p:txBody>
          <a:bodyPr>
            <a:normAutofit/>
          </a:bodyPr>
          <a:lstStyle/>
          <a:p>
            <a:r>
              <a:rPr lang="en-US" dirty="0" smtClean="0"/>
              <a:t>Isaiah 47:2-3</a:t>
            </a:r>
            <a:endParaRPr lang="en-US" dirty="0"/>
          </a:p>
        </p:txBody>
      </p:sp>
      <p:sp>
        <p:nvSpPr>
          <p:cNvPr id="3" name="Content Placeholder 2"/>
          <p:cNvSpPr>
            <a:spLocks noGrp="1"/>
          </p:cNvSpPr>
          <p:nvPr>
            <p:ph idx="1"/>
          </p:nvPr>
        </p:nvSpPr>
        <p:spPr>
          <a:xfrm>
            <a:off x="457200" y="1295400"/>
            <a:ext cx="8229600" cy="5105400"/>
          </a:xfrm>
        </p:spPr>
        <p:txBody>
          <a:bodyPr/>
          <a:lstStyle/>
          <a:p>
            <a:pPr marL="0" indent="0" algn="ctr">
              <a:buNone/>
            </a:pPr>
            <a:r>
              <a:rPr lang="en-US" dirty="0" smtClean="0">
                <a:solidFill>
                  <a:srgbClr val="FFFF00"/>
                </a:solidFill>
              </a:rPr>
              <a:t>[Humiliation of Babylon] </a:t>
            </a:r>
          </a:p>
          <a:p>
            <a:pPr marL="0" indent="339725">
              <a:buNone/>
            </a:pPr>
            <a:endParaRPr lang="en-US" sz="2000" dirty="0">
              <a:solidFill>
                <a:srgbClr val="FFFF00"/>
              </a:solidFill>
            </a:endParaRPr>
          </a:p>
          <a:p>
            <a:pPr marL="0" indent="339725">
              <a:buNone/>
            </a:pPr>
            <a:r>
              <a:rPr lang="en-US" dirty="0" smtClean="0"/>
              <a:t>Take the millstones and grind meal.  Remove your veil, </a:t>
            </a:r>
            <a:r>
              <a:rPr lang="en-US" dirty="0" smtClean="0">
                <a:solidFill>
                  <a:srgbClr val="FFFF00"/>
                </a:solidFill>
              </a:rPr>
              <a:t>Take off the skirt, Uncover the thigh</a:t>
            </a:r>
            <a:r>
              <a:rPr lang="en-US" dirty="0" smtClean="0"/>
              <a:t>, Pass through the rivers.  </a:t>
            </a:r>
            <a:r>
              <a:rPr lang="en-US" baseline="30000" dirty="0" smtClean="0"/>
              <a:t>3 </a:t>
            </a:r>
            <a:r>
              <a:rPr lang="en-US" dirty="0" smtClean="0">
                <a:solidFill>
                  <a:srgbClr val="FFFF00"/>
                </a:solidFill>
              </a:rPr>
              <a:t>Your nakedness shall be uncovered, Yes, your shame will be seen</a:t>
            </a:r>
            <a:r>
              <a:rPr lang="en-US" dirty="0" smtClean="0"/>
              <a:t>; I will take vengeance, And I will not arbitrate with a man.”</a:t>
            </a:r>
            <a:endParaRPr lang="en-US" dirty="0"/>
          </a:p>
        </p:txBody>
      </p:sp>
    </p:spTree>
    <p:extLst>
      <p:ext uri="{BB962C8B-B14F-4D97-AF65-F5344CB8AC3E}">
        <p14:creationId xmlns:p14="http://schemas.microsoft.com/office/powerpoint/2010/main" val="397097794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501444" y="191728"/>
            <a:ext cx="8153400" cy="1025011"/>
          </a:xfrm>
          <a:prstGeom prst="horizontalScroll">
            <a:avLst/>
          </a:prstGeom>
          <a:solidFill>
            <a:srgbClr val="361B00"/>
          </a:solidFill>
          <a:ln>
            <a:solidFill>
              <a:srgbClr val="FFFF00">
                <a:alpha val="7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04799"/>
            <a:ext cx="8229600" cy="838200"/>
          </a:xfrm>
        </p:spPr>
        <p:txBody>
          <a:bodyPr>
            <a:normAutofit/>
          </a:bodyPr>
          <a:lstStyle/>
          <a:p>
            <a:r>
              <a:rPr lang="en-US" dirty="0" smtClean="0"/>
              <a:t>Nahum 3:5</a:t>
            </a:r>
            <a:endParaRPr lang="en-US" dirty="0"/>
          </a:p>
        </p:txBody>
      </p:sp>
      <p:sp>
        <p:nvSpPr>
          <p:cNvPr id="3" name="Content Placeholder 2"/>
          <p:cNvSpPr>
            <a:spLocks noGrp="1"/>
          </p:cNvSpPr>
          <p:nvPr>
            <p:ph idx="1"/>
          </p:nvPr>
        </p:nvSpPr>
        <p:spPr>
          <a:xfrm>
            <a:off x="457200" y="1295400"/>
            <a:ext cx="8229600" cy="5105400"/>
          </a:xfrm>
        </p:spPr>
        <p:txBody>
          <a:bodyPr/>
          <a:lstStyle/>
          <a:p>
            <a:pPr marL="0" indent="0" algn="ctr">
              <a:buNone/>
            </a:pPr>
            <a:r>
              <a:rPr lang="en-US" dirty="0" smtClean="0">
                <a:solidFill>
                  <a:srgbClr val="FFFF00"/>
                </a:solidFill>
              </a:rPr>
              <a:t>[The Woe of Nineveh</a:t>
            </a:r>
            <a:r>
              <a:rPr lang="en-US" dirty="0">
                <a:solidFill>
                  <a:srgbClr val="FFFF00"/>
                </a:solidFill>
              </a:rPr>
              <a:t>]</a:t>
            </a:r>
            <a:endParaRPr lang="en-US" dirty="0" smtClean="0">
              <a:solidFill>
                <a:srgbClr val="FFFF00"/>
              </a:solidFill>
            </a:endParaRPr>
          </a:p>
          <a:p>
            <a:pPr marL="0" indent="339725">
              <a:buNone/>
            </a:pPr>
            <a:endParaRPr lang="en-US" sz="2000" dirty="0" smtClean="0"/>
          </a:p>
          <a:p>
            <a:pPr marL="0" indent="339725">
              <a:buNone/>
            </a:pPr>
            <a:r>
              <a:rPr lang="en-US" dirty="0" smtClean="0"/>
              <a:t>“Behold, I </a:t>
            </a:r>
            <a:r>
              <a:rPr lang="en-US" i="1" dirty="0" smtClean="0"/>
              <a:t>am</a:t>
            </a:r>
            <a:r>
              <a:rPr lang="en-US" dirty="0" smtClean="0"/>
              <a:t> against you,” says the </a:t>
            </a:r>
            <a:r>
              <a:rPr lang="en-US" cap="small" dirty="0" smtClean="0">
                <a:effectLst/>
              </a:rPr>
              <a:t>Lord</a:t>
            </a:r>
            <a:r>
              <a:rPr lang="en-US" dirty="0" smtClean="0"/>
              <a:t> of hosts; “I will </a:t>
            </a:r>
            <a:r>
              <a:rPr lang="en-US" dirty="0" smtClean="0">
                <a:solidFill>
                  <a:srgbClr val="FFFF00"/>
                </a:solidFill>
              </a:rPr>
              <a:t>lift your skirts over your face</a:t>
            </a:r>
            <a:r>
              <a:rPr lang="en-US" dirty="0" smtClean="0"/>
              <a:t>,</a:t>
            </a:r>
            <a:br>
              <a:rPr lang="en-US" dirty="0" smtClean="0"/>
            </a:br>
            <a:r>
              <a:rPr lang="en-US" dirty="0" smtClean="0"/>
              <a:t>I will </a:t>
            </a:r>
            <a:r>
              <a:rPr lang="en-US" dirty="0" smtClean="0">
                <a:solidFill>
                  <a:srgbClr val="FFFF00"/>
                </a:solidFill>
              </a:rPr>
              <a:t>show the nations your nakedness,</a:t>
            </a:r>
            <a:br>
              <a:rPr lang="en-US" dirty="0" smtClean="0">
                <a:solidFill>
                  <a:srgbClr val="FFFF00"/>
                </a:solidFill>
              </a:rPr>
            </a:br>
            <a:r>
              <a:rPr lang="en-US" dirty="0" smtClean="0">
                <a:solidFill>
                  <a:srgbClr val="FFFF00"/>
                </a:solidFill>
              </a:rPr>
              <a:t>And the kingdoms your shame</a:t>
            </a:r>
            <a:r>
              <a:rPr lang="en-US" dirty="0" smtClean="0"/>
              <a:t>.</a:t>
            </a:r>
            <a:endParaRPr lang="en-US" dirty="0"/>
          </a:p>
        </p:txBody>
      </p:sp>
    </p:spTree>
    <p:extLst>
      <p:ext uri="{BB962C8B-B14F-4D97-AF65-F5344CB8AC3E}">
        <p14:creationId xmlns:p14="http://schemas.microsoft.com/office/powerpoint/2010/main" val="39709779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1"/>
            <a:ext cx="7772400" cy="1143000"/>
          </a:xfrm>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What is Modest Dress?</a:t>
            </a:r>
            <a:endParaRPr lang="en-US"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Subtitle 2"/>
          <p:cNvSpPr>
            <a:spLocks noGrp="1"/>
          </p:cNvSpPr>
          <p:nvPr>
            <p:ph type="subTitle" idx="1"/>
          </p:nvPr>
        </p:nvSpPr>
        <p:spPr>
          <a:xfrm>
            <a:off x="381000" y="1371600"/>
            <a:ext cx="8382000" cy="5181600"/>
          </a:xfrm>
        </p:spPr>
        <p:txBody>
          <a:bodyPr>
            <a:normAutofit lnSpcReduction="10000"/>
          </a:bodyPr>
          <a:lstStyle/>
          <a:p>
            <a:pPr marL="339725" indent="-339725" algn="l">
              <a:buFont typeface="Arial" pitchFamily="34" charset="0"/>
              <a:buChar char="•"/>
            </a:pPr>
            <a:r>
              <a:rPr lang="en-US" dirty="0" smtClean="0">
                <a:solidFill>
                  <a:schemeClr val="bg1"/>
                </a:solidFill>
              </a:rPr>
              <a:t>Not fig leaves… rather a tunic! (Genesis 3:9-10, 21) (lit. </a:t>
            </a:r>
            <a:r>
              <a:rPr lang="en-US" i="1" dirty="0" smtClean="0">
                <a:solidFill>
                  <a:schemeClr val="bg1"/>
                </a:solidFill>
              </a:rPr>
              <a:t>to cover </a:t>
            </a:r>
            <a:r>
              <a:rPr lang="en-US" dirty="0" smtClean="0">
                <a:solidFill>
                  <a:schemeClr val="bg1"/>
                </a:solidFill>
              </a:rPr>
              <a:t>- scholars agree at least from neck to knees)</a:t>
            </a:r>
          </a:p>
          <a:p>
            <a:pPr marL="339725" indent="-339725" algn="l">
              <a:buFont typeface="Arial" pitchFamily="34" charset="0"/>
              <a:buChar char="•"/>
            </a:pPr>
            <a:r>
              <a:rPr lang="en-US" dirty="0" smtClean="0">
                <a:solidFill>
                  <a:schemeClr val="bg1"/>
                </a:solidFill>
              </a:rPr>
              <a:t>Linen trousers for priests, waist to knee (Exodus 28:42-43) “cover their nakedness”</a:t>
            </a:r>
          </a:p>
          <a:p>
            <a:pPr marL="339725" indent="-339725" algn="l">
              <a:buFont typeface="Arial" pitchFamily="34" charset="0"/>
              <a:buChar char="•"/>
            </a:pPr>
            <a:r>
              <a:rPr lang="en-US" dirty="0" smtClean="0">
                <a:solidFill>
                  <a:schemeClr val="bg1"/>
                </a:solidFill>
              </a:rPr>
              <a:t>Nakedness – Isaiah 47:2-3; Nahum 3:5</a:t>
            </a:r>
            <a:endParaRPr lang="en-US" sz="1500" dirty="0">
              <a:solidFill>
                <a:schemeClr val="bg1"/>
              </a:solidFill>
            </a:endParaRPr>
          </a:p>
          <a:p>
            <a:endParaRPr lang="en-US" sz="1600" b="1" dirty="0" smtClean="0">
              <a:solidFill>
                <a:srgbClr val="FFFF00"/>
              </a:solidFill>
            </a:endParaRPr>
          </a:p>
          <a:p>
            <a:r>
              <a:rPr lang="en-US" b="1" dirty="0" smtClean="0">
                <a:solidFill>
                  <a:srgbClr val="FFFF00"/>
                </a:solidFill>
              </a:rPr>
              <a:t>We can go to the New Covenant to determine if modest dress</a:t>
            </a:r>
            <a:br>
              <a:rPr lang="en-US" b="1" dirty="0" smtClean="0">
                <a:solidFill>
                  <a:srgbClr val="FFFF00"/>
                </a:solidFill>
              </a:rPr>
            </a:br>
            <a:r>
              <a:rPr lang="en-US" b="1" dirty="0" smtClean="0">
                <a:solidFill>
                  <a:srgbClr val="FFFF00"/>
                </a:solidFill>
              </a:rPr>
              <a:t>is required by God.</a:t>
            </a:r>
            <a:br>
              <a:rPr lang="en-US" b="1" dirty="0" smtClean="0">
                <a:solidFill>
                  <a:srgbClr val="FFFF00"/>
                </a:solidFill>
              </a:rPr>
            </a:br>
            <a:r>
              <a:rPr lang="en-US" b="1" dirty="0" smtClean="0">
                <a:solidFill>
                  <a:schemeClr val="bg1"/>
                </a:solidFill>
              </a:rPr>
              <a:t>(1 Timothy 2:9-10)</a:t>
            </a:r>
          </a:p>
        </p:txBody>
      </p:sp>
    </p:spTree>
    <p:extLst>
      <p:ext uri="{BB962C8B-B14F-4D97-AF65-F5344CB8AC3E}">
        <p14:creationId xmlns:p14="http://schemas.microsoft.com/office/powerpoint/2010/main" val="37212780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501444" y="191728"/>
            <a:ext cx="8153400" cy="1025011"/>
          </a:xfrm>
          <a:prstGeom prst="horizontalScroll">
            <a:avLst/>
          </a:prstGeom>
          <a:solidFill>
            <a:srgbClr val="361B00"/>
          </a:solidFill>
          <a:ln>
            <a:solidFill>
              <a:srgbClr val="FFFF00">
                <a:alpha val="7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04799"/>
            <a:ext cx="8229600" cy="838200"/>
          </a:xfrm>
        </p:spPr>
        <p:txBody>
          <a:bodyPr>
            <a:normAutofit/>
          </a:bodyPr>
          <a:lstStyle/>
          <a:p>
            <a:r>
              <a:rPr lang="en-US" dirty="0" smtClean="0"/>
              <a:t>1 Timothy 2:9-10</a:t>
            </a:r>
            <a:endParaRPr lang="en-US" dirty="0"/>
          </a:p>
        </p:txBody>
      </p:sp>
      <p:sp>
        <p:nvSpPr>
          <p:cNvPr id="3" name="Content Placeholder 2"/>
          <p:cNvSpPr>
            <a:spLocks noGrp="1"/>
          </p:cNvSpPr>
          <p:nvPr>
            <p:ph idx="1"/>
          </p:nvPr>
        </p:nvSpPr>
        <p:spPr>
          <a:xfrm>
            <a:off x="457200" y="1295400"/>
            <a:ext cx="8229600" cy="5105400"/>
          </a:xfrm>
        </p:spPr>
        <p:txBody>
          <a:bodyPr/>
          <a:lstStyle/>
          <a:p>
            <a:pPr marL="0" indent="339725">
              <a:buNone/>
            </a:pPr>
            <a:r>
              <a:rPr lang="en-US" baseline="30000" dirty="0" smtClean="0"/>
              <a:t> </a:t>
            </a:r>
            <a:r>
              <a:rPr lang="en-US" dirty="0"/>
              <a:t>I</a:t>
            </a:r>
            <a:r>
              <a:rPr lang="en-US" dirty="0" smtClean="0"/>
              <a:t>n like manner also, </a:t>
            </a:r>
            <a:r>
              <a:rPr lang="en-US" dirty="0" smtClean="0">
                <a:solidFill>
                  <a:srgbClr val="FFFF00"/>
                </a:solidFill>
              </a:rPr>
              <a:t>that the women adorn themselves in modest apparel</a:t>
            </a:r>
            <a:r>
              <a:rPr lang="en-US" dirty="0" smtClean="0"/>
              <a:t>, with propriety and moderation, not with braided hair or gold or pearls or costly clothing, </a:t>
            </a:r>
            <a:r>
              <a:rPr lang="en-US" baseline="30000" dirty="0" smtClean="0"/>
              <a:t>10 </a:t>
            </a:r>
            <a:r>
              <a:rPr lang="en-US" dirty="0" smtClean="0"/>
              <a:t>but, </a:t>
            </a:r>
            <a:r>
              <a:rPr lang="en-US" dirty="0" smtClean="0">
                <a:solidFill>
                  <a:srgbClr val="FFFF00"/>
                </a:solidFill>
              </a:rPr>
              <a:t>which is proper for women professing godliness</a:t>
            </a:r>
            <a:r>
              <a:rPr lang="en-US" dirty="0" smtClean="0"/>
              <a:t>, with good works.</a:t>
            </a:r>
          </a:p>
        </p:txBody>
      </p:sp>
    </p:spTree>
    <p:extLst>
      <p:ext uri="{BB962C8B-B14F-4D97-AF65-F5344CB8AC3E}">
        <p14:creationId xmlns:p14="http://schemas.microsoft.com/office/powerpoint/2010/main" val="397097794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6877"/>
            <a:ext cx="7772400" cy="1143000"/>
          </a:xfrm>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Conclusion</a:t>
            </a:r>
            <a:endParaRPr lang="en-US"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Subtitle 2"/>
          <p:cNvSpPr>
            <a:spLocks noGrp="1"/>
          </p:cNvSpPr>
          <p:nvPr>
            <p:ph type="subTitle" idx="1"/>
          </p:nvPr>
        </p:nvSpPr>
        <p:spPr>
          <a:xfrm>
            <a:off x="381000" y="1143000"/>
            <a:ext cx="8382000" cy="5410200"/>
          </a:xfrm>
        </p:spPr>
        <p:txBody>
          <a:bodyPr>
            <a:normAutofit lnSpcReduction="10000"/>
          </a:bodyPr>
          <a:lstStyle/>
          <a:p>
            <a:pPr marL="339725" indent="-339725" algn="l">
              <a:buFont typeface="Arial" pitchFamily="34" charset="0"/>
              <a:buChar char="•"/>
            </a:pPr>
            <a:r>
              <a:rPr lang="en-US" dirty="0" smtClean="0">
                <a:solidFill>
                  <a:schemeClr val="bg1"/>
                </a:solidFill>
              </a:rPr>
              <a:t>God’s people need to be covered before others!  (That is the purpose of clothing, not fashion).  No matter the circumstance or context.</a:t>
            </a:r>
          </a:p>
          <a:p>
            <a:pPr marL="339725" indent="-339725" algn="l">
              <a:buFont typeface="Arial" pitchFamily="34" charset="0"/>
              <a:buChar char="•"/>
            </a:pPr>
            <a:r>
              <a:rPr lang="en-US" dirty="0" smtClean="0">
                <a:solidFill>
                  <a:schemeClr val="bg1"/>
                </a:solidFill>
              </a:rPr>
              <a:t>The apostle Peter </a:t>
            </a:r>
            <a:r>
              <a:rPr lang="en-US" b="1" dirty="0" smtClean="0">
                <a:solidFill>
                  <a:srgbClr val="FFFF00"/>
                </a:solidFill>
              </a:rPr>
              <a:t>put on </a:t>
            </a:r>
            <a:r>
              <a:rPr lang="en-US" dirty="0" smtClean="0">
                <a:solidFill>
                  <a:schemeClr val="bg1"/>
                </a:solidFill>
              </a:rPr>
              <a:t>clothing to go swimming! (cf. John 21:4-7)</a:t>
            </a:r>
          </a:p>
          <a:p>
            <a:pPr marL="339725" indent="-339725" algn="l">
              <a:buFont typeface="Arial" pitchFamily="34" charset="0"/>
              <a:buChar char="•"/>
            </a:pPr>
            <a:r>
              <a:rPr lang="en-US" dirty="0" smtClean="0">
                <a:solidFill>
                  <a:schemeClr val="bg1"/>
                </a:solidFill>
              </a:rPr>
              <a:t>It is appropriate to use the scriptures found in the Old Testament to learn what God considers modest dress – sufficient to cover).</a:t>
            </a:r>
          </a:p>
          <a:p>
            <a:pPr marL="339725" indent="-339725" algn="l">
              <a:buFont typeface="Arial" pitchFamily="34" charset="0"/>
              <a:buChar char="•"/>
            </a:pPr>
            <a:r>
              <a:rPr lang="en-US" dirty="0" smtClean="0">
                <a:solidFill>
                  <a:schemeClr val="bg1"/>
                </a:solidFill>
              </a:rPr>
              <a:t>God’s word equips us in this and all things!</a:t>
            </a:r>
          </a:p>
        </p:txBody>
      </p:sp>
    </p:spTree>
    <p:extLst>
      <p:ext uri="{BB962C8B-B14F-4D97-AF65-F5344CB8AC3E}">
        <p14:creationId xmlns:p14="http://schemas.microsoft.com/office/powerpoint/2010/main" val="173289553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501444" y="191728"/>
            <a:ext cx="8153400" cy="1025011"/>
          </a:xfrm>
          <a:prstGeom prst="horizontalScroll">
            <a:avLst/>
          </a:prstGeom>
          <a:solidFill>
            <a:srgbClr val="361B00"/>
          </a:solidFill>
          <a:ln>
            <a:solidFill>
              <a:srgbClr val="FFFF00">
                <a:alpha val="7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04799"/>
            <a:ext cx="8229600" cy="838200"/>
          </a:xfrm>
        </p:spPr>
        <p:txBody>
          <a:bodyPr>
            <a:normAutofit/>
          </a:bodyPr>
          <a:lstStyle/>
          <a:p>
            <a:r>
              <a:rPr lang="en-US" dirty="0" smtClean="0"/>
              <a:t>Reference</a:t>
            </a:r>
            <a:endParaRPr lang="en-US" dirty="0"/>
          </a:p>
        </p:txBody>
      </p:sp>
      <p:sp>
        <p:nvSpPr>
          <p:cNvPr id="3" name="Content Placeholder 2"/>
          <p:cNvSpPr>
            <a:spLocks noGrp="1"/>
          </p:cNvSpPr>
          <p:nvPr>
            <p:ph idx="1"/>
          </p:nvPr>
        </p:nvSpPr>
        <p:spPr>
          <a:xfrm>
            <a:off x="457200" y="1295400"/>
            <a:ext cx="8229600" cy="5105400"/>
          </a:xfrm>
        </p:spPr>
        <p:txBody>
          <a:bodyPr/>
          <a:lstStyle/>
          <a:p>
            <a:pPr marL="0" indent="339725">
              <a:buNone/>
            </a:pPr>
            <a:r>
              <a:rPr lang="en-US" dirty="0" smtClean="0"/>
              <a:t>Text</a:t>
            </a:r>
            <a:endParaRPr lang="en-US" dirty="0"/>
          </a:p>
        </p:txBody>
      </p:sp>
    </p:spTree>
    <p:extLst>
      <p:ext uri="{BB962C8B-B14F-4D97-AF65-F5344CB8AC3E}">
        <p14:creationId xmlns:p14="http://schemas.microsoft.com/office/powerpoint/2010/main" val="3970977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1"/>
            <a:ext cx="7772400" cy="1143000"/>
          </a:xfrm>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What is Faith?</a:t>
            </a:r>
            <a:endParaRPr lang="en-US"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Subtitle 2"/>
          <p:cNvSpPr>
            <a:spLocks noGrp="1"/>
          </p:cNvSpPr>
          <p:nvPr>
            <p:ph type="subTitle" idx="1"/>
          </p:nvPr>
        </p:nvSpPr>
        <p:spPr>
          <a:xfrm>
            <a:off x="533400" y="1524000"/>
            <a:ext cx="8077200" cy="5029200"/>
          </a:xfrm>
        </p:spPr>
        <p:txBody>
          <a:bodyPr>
            <a:normAutofit lnSpcReduction="10000"/>
          </a:bodyPr>
          <a:lstStyle/>
          <a:p>
            <a:pPr marL="457200" indent="-457200" algn="l">
              <a:buFont typeface="Arial" pitchFamily="34" charset="0"/>
              <a:buChar char="•"/>
            </a:pPr>
            <a:r>
              <a:rPr lang="en-US" dirty="0" smtClean="0">
                <a:solidFill>
                  <a:schemeClr val="bg1"/>
                </a:solidFill>
              </a:rPr>
              <a:t>The point of Hebrews 11 is to show what faith is by the examples of Old Testament witnesses:  Abel, Enoch, Noah, Abraham, Sara, Isaac, Jacob, Joseph, Moses, </a:t>
            </a:r>
            <a:r>
              <a:rPr lang="en-US" dirty="0" err="1" smtClean="0">
                <a:solidFill>
                  <a:schemeClr val="bg1"/>
                </a:solidFill>
              </a:rPr>
              <a:t>Rahab</a:t>
            </a:r>
            <a:r>
              <a:rPr lang="en-US" dirty="0" smtClean="0">
                <a:solidFill>
                  <a:schemeClr val="bg1"/>
                </a:solidFill>
              </a:rPr>
              <a:t> and others.</a:t>
            </a:r>
          </a:p>
          <a:p>
            <a:pPr marL="457200" indent="-457200" algn="l">
              <a:buFont typeface="Arial" pitchFamily="34" charset="0"/>
              <a:buChar char="•"/>
            </a:pPr>
            <a:r>
              <a:rPr lang="en-US" dirty="0" smtClean="0">
                <a:solidFill>
                  <a:schemeClr val="bg1"/>
                </a:solidFill>
              </a:rPr>
              <a:t>(cf. Hebrews 12:1-2)</a:t>
            </a:r>
          </a:p>
          <a:p>
            <a:pPr algn="l"/>
            <a:endParaRPr lang="en-US" dirty="0">
              <a:solidFill>
                <a:schemeClr val="bg1"/>
              </a:solidFill>
            </a:endParaRPr>
          </a:p>
          <a:p>
            <a:r>
              <a:rPr lang="en-US" b="1" dirty="0" smtClean="0">
                <a:solidFill>
                  <a:srgbClr val="FFFF00"/>
                </a:solidFill>
              </a:rPr>
              <a:t>We go to the New Covenant to determine if faith is necessary</a:t>
            </a:r>
            <a:br>
              <a:rPr lang="en-US" b="1" dirty="0" smtClean="0">
                <a:solidFill>
                  <a:srgbClr val="FFFF00"/>
                </a:solidFill>
              </a:rPr>
            </a:br>
            <a:r>
              <a:rPr lang="en-US" b="1" dirty="0" smtClean="0">
                <a:solidFill>
                  <a:srgbClr val="FFFF00"/>
                </a:solidFill>
              </a:rPr>
              <a:t>(cf. Hebrews 11:6)</a:t>
            </a:r>
          </a:p>
        </p:txBody>
      </p:sp>
    </p:spTree>
    <p:extLst>
      <p:ext uri="{BB962C8B-B14F-4D97-AF65-F5344CB8AC3E}">
        <p14:creationId xmlns:p14="http://schemas.microsoft.com/office/powerpoint/2010/main" val="42311173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501444" y="191728"/>
            <a:ext cx="8153400" cy="1025011"/>
          </a:xfrm>
          <a:prstGeom prst="horizontalScroll">
            <a:avLst/>
          </a:prstGeom>
          <a:solidFill>
            <a:srgbClr val="361B00"/>
          </a:solidFill>
          <a:ln>
            <a:solidFill>
              <a:srgbClr val="FFFF00">
                <a:alpha val="7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04799"/>
            <a:ext cx="8229600" cy="838200"/>
          </a:xfrm>
        </p:spPr>
        <p:txBody>
          <a:bodyPr>
            <a:normAutofit/>
          </a:bodyPr>
          <a:lstStyle/>
          <a:p>
            <a:r>
              <a:rPr lang="en-US" dirty="0" smtClean="0"/>
              <a:t>Hebrews 11:6</a:t>
            </a:r>
            <a:endParaRPr lang="en-US" dirty="0"/>
          </a:p>
        </p:txBody>
      </p:sp>
      <p:sp>
        <p:nvSpPr>
          <p:cNvPr id="3" name="Content Placeholder 2"/>
          <p:cNvSpPr>
            <a:spLocks noGrp="1"/>
          </p:cNvSpPr>
          <p:nvPr>
            <p:ph idx="1"/>
          </p:nvPr>
        </p:nvSpPr>
        <p:spPr>
          <a:xfrm>
            <a:off x="457200" y="1295400"/>
            <a:ext cx="8229600" cy="5105400"/>
          </a:xfrm>
        </p:spPr>
        <p:txBody>
          <a:bodyPr/>
          <a:lstStyle/>
          <a:p>
            <a:pPr marL="0" indent="339725">
              <a:buNone/>
            </a:pPr>
            <a:r>
              <a:rPr lang="en-US" dirty="0" smtClean="0"/>
              <a:t>But without faith </a:t>
            </a:r>
            <a:r>
              <a:rPr lang="en-US" i="1" dirty="0" smtClean="0"/>
              <a:t>it is</a:t>
            </a:r>
            <a:r>
              <a:rPr lang="en-US" dirty="0" smtClean="0"/>
              <a:t> impossible to please </a:t>
            </a:r>
            <a:r>
              <a:rPr lang="en-US" i="1" dirty="0" smtClean="0"/>
              <a:t>Him,</a:t>
            </a:r>
            <a:r>
              <a:rPr lang="en-US" dirty="0" smtClean="0"/>
              <a:t> for he who comes to God must believe that He is, and </a:t>
            </a:r>
            <a:r>
              <a:rPr lang="en-US" i="1" dirty="0" smtClean="0"/>
              <a:t>that</a:t>
            </a:r>
            <a:r>
              <a:rPr lang="en-US" dirty="0" smtClean="0"/>
              <a:t> He is a </a:t>
            </a:r>
            <a:r>
              <a:rPr lang="en-US" dirty="0" err="1" smtClean="0"/>
              <a:t>rewarder</a:t>
            </a:r>
            <a:r>
              <a:rPr lang="en-US" dirty="0" smtClean="0"/>
              <a:t> of those who diligently seek Him.</a:t>
            </a:r>
            <a:endParaRPr lang="en-US" dirty="0"/>
          </a:p>
        </p:txBody>
      </p:sp>
    </p:spTree>
    <p:extLst>
      <p:ext uri="{BB962C8B-B14F-4D97-AF65-F5344CB8AC3E}">
        <p14:creationId xmlns:p14="http://schemas.microsoft.com/office/powerpoint/2010/main" val="3871824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1"/>
            <a:ext cx="7772400" cy="1143000"/>
          </a:xfrm>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What is the Sabbath Day?</a:t>
            </a:r>
            <a:endParaRPr lang="en-US"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Subtitle 2"/>
          <p:cNvSpPr>
            <a:spLocks noGrp="1"/>
          </p:cNvSpPr>
          <p:nvPr>
            <p:ph type="subTitle" idx="1"/>
          </p:nvPr>
        </p:nvSpPr>
        <p:spPr>
          <a:xfrm>
            <a:off x="533400" y="1371600"/>
            <a:ext cx="8077200" cy="2971800"/>
          </a:xfrm>
        </p:spPr>
        <p:txBody>
          <a:bodyPr>
            <a:normAutofit lnSpcReduction="10000"/>
          </a:bodyPr>
          <a:lstStyle/>
          <a:p>
            <a:pPr marL="457200" indent="-457200" algn="l">
              <a:buFont typeface="Arial" pitchFamily="34" charset="0"/>
              <a:buChar char="•"/>
            </a:pPr>
            <a:r>
              <a:rPr lang="en-US" dirty="0" smtClean="0">
                <a:solidFill>
                  <a:schemeClr val="bg1"/>
                </a:solidFill>
              </a:rPr>
              <a:t>God created the heavens and earth in six days, and rested on the seventh             (cf. Genesis 2:2)</a:t>
            </a:r>
          </a:p>
          <a:p>
            <a:pPr marL="457200" indent="-457200" algn="l">
              <a:buFont typeface="Arial" pitchFamily="34" charset="0"/>
              <a:buChar char="•"/>
            </a:pPr>
            <a:r>
              <a:rPr lang="en-US" dirty="0" smtClean="0">
                <a:solidFill>
                  <a:schemeClr val="bg1"/>
                </a:solidFill>
              </a:rPr>
              <a:t>The Sabbath (7</a:t>
            </a:r>
            <a:r>
              <a:rPr lang="en-US" baseline="30000" dirty="0" smtClean="0">
                <a:solidFill>
                  <a:schemeClr val="bg1"/>
                </a:solidFill>
              </a:rPr>
              <a:t>th</a:t>
            </a:r>
            <a:r>
              <a:rPr lang="en-US" dirty="0" smtClean="0">
                <a:solidFill>
                  <a:schemeClr val="bg1"/>
                </a:solidFill>
              </a:rPr>
              <a:t> day of the week) was to be observed with rest in Israel</a:t>
            </a:r>
            <a:br>
              <a:rPr lang="en-US" dirty="0" smtClean="0">
                <a:solidFill>
                  <a:schemeClr val="bg1"/>
                </a:solidFill>
              </a:rPr>
            </a:br>
            <a:r>
              <a:rPr lang="en-US" dirty="0" smtClean="0">
                <a:solidFill>
                  <a:schemeClr val="bg1"/>
                </a:solidFill>
              </a:rPr>
              <a:t>(Exodus 20:8-11)</a:t>
            </a:r>
          </a:p>
        </p:txBody>
      </p:sp>
    </p:spTree>
    <p:extLst>
      <p:ext uri="{BB962C8B-B14F-4D97-AF65-F5344CB8AC3E}">
        <p14:creationId xmlns:p14="http://schemas.microsoft.com/office/powerpoint/2010/main" val="415680464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501444" y="191728"/>
            <a:ext cx="8153400" cy="1025011"/>
          </a:xfrm>
          <a:prstGeom prst="horizontalScroll">
            <a:avLst/>
          </a:prstGeom>
          <a:solidFill>
            <a:srgbClr val="361B00"/>
          </a:solidFill>
          <a:ln>
            <a:solidFill>
              <a:srgbClr val="FFFF00">
                <a:alpha val="7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04799"/>
            <a:ext cx="8229600" cy="838200"/>
          </a:xfrm>
        </p:spPr>
        <p:txBody>
          <a:bodyPr>
            <a:normAutofit/>
          </a:bodyPr>
          <a:lstStyle/>
          <a:p>
            <a:r>
              <a:rPr lang="en-US" dirty="0" smtClean="0"/>
              <a:t>Exodus 20:8-11</a:t>
            </a:r>
            <a:endParaRPr lang="en-US" dirty="0"/>
          </a:p>
        </p:txBody>
      </p:sp>
      <p:sp>
        <p:nvSpPr>
          <p:cNvPr id="3" name="Content Placeholder 2"/>
          <p:cNvSpPr>
            <a:spLocks noGrp="1"/>
          </p:cNvSpPr>
          <p:nvPr>
            <p:ph idx="1"/>
          </p:nvPr>
        </p:nvSpPr>
        <p:spPr>
          <a:xfrm>
            <a:off x="457200" y="1295400"/>
            <a:ext cx="8229600" cy="5105400"/>
          </a:xfrm>
        </p:spPr>
        <p:txBody>
          <a:bodyPr>
            <a:normAutofit fontScale="92500" lnSpcReduction="10000"/>
          </a:bodyPr>
          <a:lstStyle/>
          <a:p>
            <a:pPr marL="0" indent="339725">
              <a:buNone/>
            </a:pPr>
            <a:r>
              <a:rPr lang="en-US" dirty="0" smtClean="0"/>
              <a:t>Remember the Sabbath day, to keep it holy. </a:t>
            </a:r>
            <a:r>
              <a:rPr lang="en-US" baseline="30000" dirty="0" smtClean="0"/>
              <a:t>9 </a:t>
            </a:r>
            <a:r>
              <a:rPr lang="en-US" dirty="0" smtClean="0"/>
              <a:t>Six days you shall labor and do all your work, </a:t>
            </a:r>
            <a:r>
              <a:rPr lang="en-US" baseline="30000" dirty="0" smtClean="0"/>
              <a:t>10 </a:t>
            </a:r>
            <a:r>
              <a:rPr lang="en-US" dirty="0" smtClean="0"/>
              <a:t>but the seventh day </a:t>
            </a:r>
            <a:r>
              <a:rPr lang="en-US" i="1" dirty="0" smtClean="0"/>
              <a:t>is</a:t>
            </a:r>
            <a:r>
              <a:rPr lang="en-US" dirty="0" smtClean="0"/>
              <a:t> the Sabbath of the </a:t>
            </a:r>
            <a:r>
              <a:rPr lang="en-US" cap="small" dirty="0" smtClean="0">
                <a:effectLst/>
              </a:rPr>
              <a:t>Lord</a:t>
            </a:r>
            <a:r>
              <a:rPr lang="en-US" dirty="0" smtClean="0"/>
              <a:t> your God. </a:t>
            </a:r>
            <a:r>
              <a:rPr lang="en-US" i="1" dirty="0" smtClean="0"/>
              <a:t>In it</a:t>
            </a:r>
            <a:r>
              <a:rPr lang="en-US" dirty="0" smtClean="0"/>
              <a:t> you shall do no work: you, nor your son, nor your daughter, nor your male servant, nor your female servant, nor your cattle, nor your stranger who </a:t>
            </a:r>
            <a:r>
              <a:rPr lang="en-US" i="1" dirty="0" smtClean="0"/>
              <a:t>is</a:t>
            </a:r>
            <a:r>
              <a:rPr lang="en-US" dirty="0" smtClean="0"/>
              <a:t> within your gates. </a:t>
            </a:r>
            <a:r>
              <a:rPr lang="en-US" baseline="30000" dirty="0" smtClean="0"/>
              <a:t>11 </a:t>
            </a:r>
            <a:r>
              <a:rPr lang="en-US" dirty="0" smtClean="0"/>
              <a:t>For </a:t>
            </a:r>
            <a:r>
              <a:rPr lang="en-US" i="1" dirty="0" smtClean="0"/>
              <a:t>in</a:t>
            </a:r>
            <a:r>
              <a:rPr lang="en-US" dirty="0" smtClean="0"/>
              <a:t> six days the </a:t>
            </a:r>
            <a:r>
              <a:rPr lang="en-US" cap="small" dirty="0" smtClean="0">
                <a:effectLst/>
              </a:rPr>
              <a:t>Lord</a:t>
            </a:r>
            <a:r>
              <a:rPr lang="en-US" dirty="0" smtClean="0"/>
              <a:t> made the heavens and the earth, the sea, and all that </a:t>
            </a:r>
            <a:r>
              <a:rPr lang="en-US" i="1" dirty="0" smtClean="0"/>
              <a:t>is</a:t>
            </a:r>
            <a:r>
              <a:rPr lang="en-US" dirty="0" smtClean="0"/>
              <a:t> in them, and rested the seventh day. Therefore the </a:t>
            </a:r>
            <a:r>
              <a:rPr lang="en-US" cap="small" dirty="0" smtClean="0">
                <a:effectLst/>
              </a:rPr>
              <a:t>Lord</a:t>
            </a:r>
            <a:r>
              <a:rPr lang="en-US" dirty="0" smtClean="0"/>
              <a:t> blessed the Sabbath day and hallowed it.</a:t>
            </a:r>
            <a:endParaRPr lang="en-US" dirty="0"/>
          </a:p>
        </p:txBody>
      </p:sp>
    </p:spTree>
    <p:extLst>
      <p:ext uri="{BB962C8B-B14F-4D97-AF65-F5344CB8AC3E}">
        <p14:creationId xmlns:p14="http://schemas.microsoft.com/office/powerpoint/2010/main" val="39709779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1"/>
            <a:ext cx="7772400" cy="1143000"/>
          </a:xfrm>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What is the Sabbath Day?</a:t>
            </a:r>
            <a:endParaRPr lang="en-US"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Subtitle 2"/>
          <p:cNvSpPr>
            <a:spLocks noGrp="1"/>
          </p:cNvSpPr>
          <p:nvPr>
            <p:ph type="subTitle" idx="1"/>
          </p:nvPr>
        </p:nvSpPr>
        <p:spPr>
          <a:xfrm>
            <a:off x="533400" y="1371600"/>
            <a:ext cx="8077200" cy="5181600"/>
          </a:xfrm>
        </p:spPr>
        <p:txBody>
          <a:bodyPr>
            <a:normAutofit lnSpcReduction="10000"/>
          </a:bodyPr>
          <a:lstStyle/>
          <a:p>
            <a:pPr marL="457200" indent="-457200" algn="l">
              <a:buFont typeface="Arial" pitchFamily="34" charset="0"/>
              <a:buChar char="•"/>
            </a:pPr>
            <a:r>
              <a:rPr lang="en-US" dirty="0" smtClean="0">
                <a:solidFill>
                  <a:schemeClr val="bg1"/>
                </a:solidFill>
              </a:rPr>
              <a:t>God created the heavens and earth in six days, and rested on the seventh             (cf. Genesis 2:2)</a:t>
            </a:r>
          </a:p>
          <a:p>
            <a:pPr marL="457200" indent="-457200" algn="l">
              <a:buFont typeface="Arial" pitchFamily="34" charset="0"/>
              <a:buChar char="•"/>
            </a:pPr>
            <a:r>
              <a:rPr lang="en-US" dirty="0" smtClean="0">
                <a:solidFill>
                  <a:schemeClr val="bg1"/>
                </a:solidFill>
              </a:rPr>
              <a:t>The Sabbath (7</a:t>
            </a:r>
            <a:r>
              <a:rPr lang="en-US" baseline="30000" dirty="0" smtClean="0">
                <a:solidFill>
                  <a:schemeClr val="bg1"/>
                </a:solidFill>
              </a:rPr>
              <a:t>th</a:t>
            </a:r>
            <a:r>
              <a:rPr lang="en-US" dirty="0" smtClean="0">
                <a:solidFill>
                  <a:schemeClr val="bg1"/>
                </a:solidFill>
              </a:rPr>
              <a:t> day of the week) was to be observed with rest in Israel</a:t>
            </a:r>
            <a:br>
              <a:rPr lang="en-US" dirty="0" smtClean="0">
                <a:solidFill>
                  <a:schemeClr val="bg1"/>
                </a:solidFill>
              </a:rPr>
            </a:br>
            <a:r>
              <a:rPr lang="en-US" dirty="0" smtClean="0">
                <a:solidFill>
                  <a:schemeClr val="bg1"/>
                </a:solidFill>
              </a:rPr>
              <a:t>(Exodus 20:8-11)</a:t>
            </a:r>
          </a:p>
          <a:p>
            <a:pPr algn="l"/>
            <a:endParaRPr lang="en-US" sz="1500" dirty="0">
              <a:solidFill>
                <a:schemeClr val="bg1"/>
              </a:solidFill>
            </a:endParaRPr>
          </a:p>
          <a:p>
            <a:r>
              <a:rPr lang="en-US" b="1" dirty="0" smtClean="0">
                <a:solidFill>
                  <a:srgbClr val="FFFF00"/>
                </a:solidFill>
              </a:rPr>
              <a:t>We go to the New Covenant to determine if it is necessary</a:t>
            </a:r>
            <a:br>
              <a:rPr lang="en-US" b="1" dirty="0" smtClean="0">
                <a:solidFill>
                  <a:srgbClr val="FFFF00"/>
                </a:solidFill>
              </a:rPr>
            </a:br>
            <a:r>
              <a:rPr lang="en-US" b="1" dirty="0" smtClean="0">
                <a:solidFill>
                  <a:srgbClr val="FFFF00"/>
                </a:solidFill>
              </a:rPr>
              <a:t>to observe the Sabbath Day</a:t>
            </a:r>
            <a:br>
              <a:rPr lang="en-US" b="1" dirty="0" smtClean="0">
                <a:solidFill>
                  <a:srgbClr val="FFFF00"/>
                </a:solidFill>
              </a:rPr>
            </a:br>
            <a:r>
              <a:rPr lang="en-US" b="1" dirty="0" smtClean="0">
                <a:solidFill>
                  <a:schemeClr val="bg1"/>
                </a:solidFill>
              </a:rPr>
              <a:t>(no requirement revealed)</a:t>
            </a:r>
          </a:p>
        </p:txBody>
      </p:sp>
    </p:spTree>
    <p:extLst>
      <p:ext uri="{BB962C8B-B14F-4D97-AF65-F5344CB8AC3E}">
        <p14:creationId xmlns:p14="http://schemas.microsoft.com/office/powerpoint/2010/main" val="21053745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1"/>
            <a:ext cx="7772400" cy="1143000"/>
          </a:xfrm>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What is Marriage?</a:t>
            </a:r>
            <a:endParaRPr lang="en-US"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Subtitle 2"/>
          <p:cNvSpPr>
            <a:spLocks noGrp="1"/>
          </p:cNvSpPr>
          <p:nvPr>
            <p:ph type="subTitle" idx="1"/>
          </p:nvPr>
        </p:nvSpPr>
        <p:spPr>
          <a:xfrm>
            <a:off x="533400" y="1371600"/>
            <a:ext cx="8077200" cy="5181600"/>
          </a:xfrm>
        </p:spPr>
        <p:txBody>
          <a:bodyPr>
            <a:normAutofit/>
          </a:bodyPr>
          <a:lstStyle/>
          <a:p>
            <a:pPr marL="457200" indent="-457200" algn="l">
              <a:buFont typeface="Arial" pitchFamily="34" charset="0"/>
              <a:buChar char="•"/>
            </a:pPr>
            <a:r>
              <a:rPr lang="en-US" dirty="0" smtClean="0">
                <a:solidFill>
                  <a:schemeClr val="bg1"/>
                </a:solidFill>
              </a:rPr>
              <a:t>Marriage is a lifetime covenant between a man and a woman. (Genesis 2:23-25)</a:t>
            </a:r>
          </a:p>
        </p:txBody>
      </p:sp>
    </p:spTree>
    <p:extLst>
      <p:ext uri="{BB962C8B-B14F-4D97-AF65-F5344CB8AC3E}">
        <p14:creationId xmlns:p14="http://schemas.microsoft.com/office/powerpoint/2010/main" val="134150064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TotalTime>
  <Words>1577</Words>
  <Application>Microsoft Office PowerPoint</Application>
  <PresentationFormat>On-screen Show (4:3)</PresentationFormat>
  <Paragraphs>123</Paragraphs>
  <Slides>38</Slides>
  <Notes>1</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What Is…?</vt:lpstr>
      <vt:lpstr>What is Faith?</vt:lpstr>
      <vt:lpstr>Hebrews 12:1-2</vt:lpstr>
      <vt:lpstr>What is Faith?</vt:lpstr>
      <vt:lpstr>Hebrews 11:6</vt:lpstr>
      <vt:lpstr>What is the Sabbath Day?</vt:lpstr>
      <vt:lpstr>Exodus 20:8-11</vt:lpstr>
      <vt:lpstr>What is the Sabbath Day?</vt:lpstr>
      <vt:lpstr>What is Marriage?</vt:lpstr>
      <vt:lpstr>Genesis 2:23-25</vt:lpstr>
      <vt:lpstr>What is Marriage?</vt:lpstr>
      <vt:lpstr>Matthew 19:4-6</vt:lpstr>
      <vt:lpstr>What is Marriage?</vt:lpstr>
      <vt:lpstr>Hebrews 13:4</vt:lpstr>
      <vt:lpstr>What is Homosexuality?</vt:lpstr>
      <vt:lpstr>Genesis 19:4-6</vt:lpstr>
      <vt:lpstr>What is Homosexuality?</vt:lpstr>
      <vt:lpstr>1 Corinthians 6:9-10</vt:lpstr>
      <vt:lpstr>What is Modest Dress?</vt:lpstr>
      <vt:lpstr>2 Timothy 3:16-17</vt:lpstr>
      <vt:lpstr>What is Modest Dress?</vt:lpstr>
      <vt:lpstr>Jeremiah 10:23</vt:lpstr>
      <vt:lpstr>What is Modest Dress?</vt:lpstr>
      <vt:lpstr>Romans 12:1-2</vt:lpstr>
      <vt:lpstr>1 John 2:15-17</vt:lpstr>
      <vt:lpstr>What is Modest Dress?</vt:lpstr>
      <vt:lpstr>Acts 17:29-31</vt:lpstr>
      <vt:lpstr>What is Modest Dress?</vt:lpstr>
      <vt:lpstr>Genesis 3:9-10, 21</vt:lpstr>
      <vt:lpstr>What is Modest Dress?</vt:lpstr>
      <vt:lpstr>Exodus 28:42-43</vt:lpstr>
      <vt:lpstr>What is Modest Dress?</vt:lpstr>
      <vt:lpstr>Isaiah 47:2-3</vt:lpstr>
      <vt:lpstr>Nahum 3:5</vt:lpstr>
      <vt:lpstr>What is Modest Dress?</vt:lpstr>
      <vt:lpstr>1 Timothy 2:9-10</vt:lpstr>
      <vt:lpstr>Conclusion</vt:lpstr>
      <vt:lpstr>Reference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dc:title>
  <dc:creator>Stan</dc:creator>
  <cp:lastModifiedBy>Stan</cp:lastModifiedBy>
  <cp:revision>18</cp:revision>
  <dcterms:created xsi:type="dcterms:W3CDTF">2012-08-26T02:20:38Z</dcterms:created>
  <dcterms:modified xsi:type="dcterms:W3CDTF">2012-08-26T04:57:15Z</dcterms:modified>
</cp:coreProperties>
</file>