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71" r:id="rId2"/>
    <p:sldId id="256" r:id="rId3"/>
    <p:sldId id="266" r:id="rId4"/>
    <p:sldId id="267" r:id="rId5"/>
    <p:sldId id="268" r:id="rId6"/>
    <p:sldId id="269" r:id="rId7"/>
    <p:sldId id="264" r:id="rId8"/>
    <p:sldId id="265" r:id="rId9"/>
    <p:sldId id="263" r:id="rId10"/>
    <p:sldId id="270" r:id="rId11"/>
    <p:sldId id="259"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1580" autoAdjust="0"/>
  </p:normalViewPr>
  <p:slideViewPr>
    <p:cSldViewPr snapToGrid="0">
      <p:cViewPr varScale="1">
        <p:scale>
          <a:sx n="42" d="100"/>
          <a:sy n="42" d="100"/>
        </p:scale>
        <p:origin x="2136" y="48"/>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r>
              <a:rPr lang="en-US" sz="1800" dirty="0">
                <a:latin typeface="Bernard MT Condensed" panose="02050806060905020404" pitchFamily="18" charset="0"/>
              </a:rPr>
              <a:t>What About the Thief?</a:t>
            </a: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smtClean="0"/>
              <a:t>July 20, 2014 AM</a:t>
            </a:r>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FC6CA852-270B-4ED0-A4C5-29CE63C6DD93}" type="slidenum">
              <a:rPr lang="en-US" smtClean="0"/>
              <a:t>‹#›</a:t>
            </a:fld>
            <a:endParaRPr lang="en-US"/>
          </a:p>
        </p:txBody>
      </p:sp>
    </p:spTree>
    <p:extLst>
      <p:ext uri="{BB962C8B-B14F-4D97-AF65-F5344CB8AC3E}">
        <p14:creationId xmlns:p14="http://schemas.microsoft.com/office/powerpoint/2010/main" val="4085961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2196C4A-58A5-4CE8-9F3E-F64B8D43DA9A}" type="datetimeFigureOut">
              <a:rPr lang="en-US" smtClean="0"/>
              <a:t>7/21/2014</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8874E8E-EEBA-414D-9333-897F903AD7EE}" type="slidenum">
              <a:rPr lang="en-US" smtClean="0"/>
              <a:t>‹#›</a:t>
            </a:fld>
            <a:endParaRPr lang="en-US"/>
          </a:p>
        </p:txBody>
      </p:sp>
    </p:spTree>
    <p:extLst>
      <p:ext uri="{BB962C8B-B14F-4D97-AF65-F5344CB8AC3E}">
        <p14:creationId xmlns:p14="http://schemas.microsoft.com/office/powerpoint/2010/main" val="112730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on July 20, 2014 am</a:t>
            </a:r>
          </a:p>
          <a:p>
            <a:r>
              <a:rPr lang="en-US" baseline="0" dirty="0" smtClean="0"/>
              <a:t>Print Slides: 2,9,11</a:t>
            </a:r>
            <a:endParaRPr lang="en-US" dirty="0"/>
          </a:p>
        </p:txBody>
      </p:sp>
      <p:sp>
        <p:nvSpPr>
          <p:cNvPr id="4" name="Slide Number Placeholder 3"/>
          <p:cNvSpPr>
            <a:spLocks noGrp="1"/>
          </p:cNvSpPr>
          <p:nvPr>
            <p:ph type="sldNum" sz="quarter" idx="10"/>
          </p:nvPr>
        </p:nvSpPr>
        <p:spPr/>
        <p:txBody>
          <a:bodyPr/>
          <a:lstStyle/>
          <a:p>
            <a:fld id="{88874E8E-EEBA-414D-9333-897F903AD7EE}" type="slidenum">
              <a:rPr lang="en-US" smtClean="0"/>
              <a:t>1</a:t>
            </a:fld>
            <a:endParaRPr lang="en-US"/>
          </a:p>
        </p:txBody>
      </p:sp>
    </p:spTree>
    <p:extLst>
      <p:ext uri="{BB962C8B-B14F-4D97-AF65-F5344CB8AC3E}">
        <p14:creationId xmlns:p14="http://schemas.microsoft.com/office/powerpoint/2010/main" val="2129227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New Covenant:</a:t>
            </a:r>
          </a:p>
          <a:p>
            <a:pPr marL="173422" indent="-173422">
              <a:buFont typeface="Arial" panose="020B0604020202020204" pitchFamily="34" charset="0"/>
              <a:buChar char="•"/>
            </a:pPr>
            <a:r>
              <a:rPr lang="en-US" dirty="0" smtClean="0"/>
              <a:t>No</a:t>
            </a:r>
            <a:r>
              <a:rPr lang="en-US" baseline="0" dirty="0" smtClean="0"/>
              <a:t> partiality with God</a:t>
            </a:r>
          </a:p>
          <a:p>
            <a:pPr marL="173422" indent="-173422">
              <a:buFont typeface="Arial" panose="020B0604020202020204" pitchFamily="34" charset="0"/>
              <a:buChar char="•"/>
            </a:pPr>
            <a:r>
              <a:rPr lang="en-US" baseline="0" dirty="0" smtClean="0"/>
              <a:t>Same standard for the Jew and the Greek!</a:t>
            </a:r>
          </a:p>
          <a:p>
            <a:pPr marL="173422" indent="-173422">
              <a:buFont typeface="Arial" panose="020B0604020202020204" pitchFamily="34" charset="0"/>
              <a:buChar char="•"/>
            </a:pPr>
            <a:r>
              <a:rPr lang="en-US" baseline="0" dirty="0" smtClean="0"/>
              <a:t>It is presumptuous to appeal to the thief, and ignore what God calls ALL MEN to do!</a:t>
            </a:r>
          </a:p>
        </p:txBody>
      </p:sp>
      <p:sp>
        <p:nvSpPr>
          <p:cNvPr id="4" name="Slide Number Placeholder 3"/>
          <p:cNvSpPr>
            <a:spLocks noGrp="1"/>
          </p:cNvSpPr>
          <p:nvPr>
            <p:ph type="sldNum" sz="quarter" idx="10"/>
          </p:nvPr>
        </p:nvSpPr>
        <p:spPr/>
        <p:txBody>
          <a:bodyPr/>
          <a:lstStyle/>
          <a:p>
            <a:fld id="{88874E8E-EEBA-414D-9333-897F903AD7EE}" type="slidenum">
              <a:rPr lang="en-US" smtClean="0"/>
              <a:t>10</a:t>
            </a:fld>
            <a:endParaRPr lang="en-US"/>
          </a:p>
        </p:txBody>
      </p:sp>
    </p:spTree>
    <p:extLst>
      <p:ext uri="{BB962C8B-B14F-4D97-AF65-F5344CB8AC3E}">
        <p14:creationId xmlns:p14="http://schemas.microsoft.com/office/powerpoint/2010/main" val="1875043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So it was that the beggar died, and was carried by the angels to Abraham’s bosom. The rich man also died and was buried. </a:t>
            </a:r>
            <a:r>
              <a:rPr lang="en-US" i="1" baseline="30000" dirty="0" smtClean="0"/>
              <a:t>23 </a:t>
            </a:r>
            <a:r>
              <a:rPr lang="en-US" i="1" dirty="0" smtClean="0"/>
              <a:t>And being in torments in Hades, he lifted up his eyes and saw Abraham afar off, and Lazarus in his bosom. </a:t>
            </a:r>
            <a:r>
              <a:rPr lang="en-US" i="1" baseline="30000" dirty="0" smtClean="0"/>
              <a:t>24 </a:t>
            </a:r>
            <a:r>
              <a:rPr lang="en-US" i="1" dirty="0" smtClean="0"/>
              <a:t>“Then he cried and said, ‘Father Abraham, have mercy on me, and send Lazarus that he may dip the tip of his finger in water and cool my tongue; for I am tormented in this flame.’ </a:t>
            </a:r>
            <a:r>
              <a:rPr lang="en-US" i="1" baseline="30000" dirty="0" smtClean="0"/>
              <a:t>25 </a:t>
            </a:r>
            <a:r>
              <a:rPr lang="en-US" i="1" dirty="0" smtClean="0"/>
              <a:t>But Abraham said, ‘Son, remember that in your lifetime you received your good things, and likewise Lazarus evil things; but now he is comforted and you are tormented. </a:t>
            </a:r>
            <a:r>
              <a:rPr lang="en-US" b="1" dirty="0" smtClean="0"/>
              <a:t>(Luke 16:22-25)</a:t>
            </a:r>
          </a:p>
        </p:txBody>
      </p:sp>
      <p:sp>
        <p:nvSpPr>
          <p:cNvPr id="4" name="Slide Number Placeholder 3"/>
          <p:cNvSpPr>
            <a:spLocks noGrp="1"/>
          </p:cNvSpPr>
          <p:nvPr>
            <p:ph type="sldNum" sz="quarter" idx="10"/>
          </p:nvPr>
        </p:nvSpPr>
        <p:spPr/>
        <p:txBody>
          <a:bodyPr/>
          <a:lstStyle/>
          <a:p>
            <a:fld id="{88874E8E-EEBA-414D-9333-897F903AD7EE}" type="slidenum">
              <a:rPr lang="en-US" smtClean="0"/>
              <a:t>11</a:t>
            </a:fld>
            <a:endParaRPr lang="en-US"/>
          </a:p>
        </p:txBody>
      </p:sp>
    </p:spTree>
    <p:extLst>
      <p:ext uri="{BB962C8B-B14F-4D97-AF65-F5344CB8AC3E}">
        <p14:creationId xmlns:p14="http://schemas.microsoft.com/office/powerpoint/2010/main" val="82715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dirty="0" smtClean="0"/>
              <a:t>The</a:t>
            </a:r>
            <a:r>
              <a:rPr lang="en-US" baseline="0" dirty="0" smtClean="0"/>
              <a:t> thief acknowledged Jesus as Lord (remember the inscription above His head, vs. 38)</a:t>
            </a:r>
          </a:p>
          <a:p>
            <a:pPr marL="173422" indent="-173422">
              <a:buFont typeface="Arial" panose="020B0604020202020204" pitchFamily="34" charset="0"/>
              <a:buChar char="•"/>
            </a:pPr>
            <a:r>
              <a:rPr lang="en-US" baseline="0" dirty="0" smtClean="0"/>
              <a:t>The thief indicated an penitent spirit, as he acknowledged his guilt, (vs. 40-41)</a:t>
            </a:r>
          </a:p>
          <a:p>
            <a:pPr marL="173422" indent="-173422">
              <a:buFont typeface="Arial" panose="020B0604020202020204" pitchFamily="34" charset="0"/>
              <a:buChar char="•"/>
            </a:pPr>
            <a:r>
              <a:rPr lang="en-US" baseline="0" dirty="0" smtClean="0"/>
              <a:t>Jesus promised him salvation, “Assuredly, I say unto you, today you will be with me in Paradise” (vs. 43)</a:t>
            </a:r>
          </a:p>
          <a:p>
            <a:pPr marL="173422" indent="-173422">
              <a:buFont typeface="Arial" panose="020B0604020202020204" pitchFamily="34" charset="0"/>
              <a:buChar char="•"/>
            </a:pPr>
            <a:endParaRPr lang="en-US" baseline="0" dirty="0" smtClean="0"/>
          </a:p>
          <a:p>
            <a:pPr marL="173422" indent="-173422">
              <a:buFont typeface="Arial" panose="020B0604020202020204" pitchFamily="34" charset="0"/>
              <a:buChar char="•"/>
            </a:pPr>
            <a:r>
              <a:rPr lang="en-US" b="1" baseline="0" dirty="0" smtClean="0"/>
              <a:t>Many attempt to use this thief to justify salvation by faith only, apart from Baptism, for us today.</a:t>
            </a:r>
            <a:endParaRPr lang="en-US" b="1" dirty="0"/>
          </a:p>
        </p:txBody>
      </p:sp>
      <p:sp>
        <p:nvSpPr>
          <p:cNvPr id="4" name="Slide Number Placeholder 3"/>
          <p:cNvSpPr>
            <a:spLocks noGrp="1"/>
          </p:cNvSpPr>
          <p:nvPr>
            <p:ph type="sldNum" sz="quarter" idx="10"/>
          </p:nvPr>
        </p:nvSpPr>
        <p:spPr/>
        <p:txBody>
          <a:bodyPr/>
          <a:lstStyle/>
          <a:p>
            <a:fld id="{88874E8E-EEBA-414D-9333-897F903AD7EE}" type="slidenum">
              <a:rPr lang="en-US" smtClean="0"/>
              <a:t>2</a:t>
            </a:fld>
            <a:endParaRPr lang="en-US"/>
          </a:p>
        </p:txBody>
      </p:sp>
    </p:spTree>
    <p:extLst>
      <p:ext uri="{BB962C8B-B14F-4D97-AF65-F5344CB8AC3E}">
        <p14:creationId xmlns:p14="http://schemas.microsoft.com/office/powerpoint/2010/main" val="169670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(Isaiah</a:t>
            </a:r>
            <a:r>
              <a:rPr lang="en-US" b="1" baseline="0" dirty="0" smtClean="0"/>
              <a:t> 53:12), </a:t>
            </a:r>
            <a:r>
              <a:rPr lang="en-US" i="1" baseline="0" dirty="0" smtClean="0"/>
              <a:t>“</a:t>
            </a:r>
            <a:r>
              <a:rPr lang="en-US" i="1" dirty="0" smtClean="0"/>
              <a:t>Therefore I will divide Him a portion with the great, And He shall divide the spoil with the strong, Because He poured out His soul unto death, And He was numbered with the transgressors, And He bore the sin of many, And made intercession for the transgressors.”</a:t>
            </a:r>
          </a:p>
          <a:p>
            <a:pPr marL="635879" lvl="1" indent="-173422">
              <a:buFont typeface="Arial" panose="020B0604020202020204" pitchFamily="34" charset="0"/>
              <a:buChar char="•"/>
            </a:pPr>
            <a:r>
              <a:rPr lang="en-US" i="0" dirty="0" smtClean="0"/>
              <a:t>The two thieves were transgressors, guilty of sin.</a:t>
            </a:r>
          </a:p>
          <a:p>
            <a:pPr marL="635879" lvl="1" indent="-173422">
              <a:buFont typeface="Arial" panose="020B0604020202020204" pitchFamily="34" charset="0"/>
              <a:buChar char="•"/>
            </a:pPr>
            <a:r>
              <a:rPr lang="en-US" i="0" dirty="0" smtClean="0"/>
              <a:t>Jesus died for their sins, as well as our own!</a:t>
            </a:r>
            <a:endParaRPr lang="en-US" i="0" dirty="0"/>
          </a:p>
        </p:txBody>
      </p:sp>
      <p:sp>
        <p:nvSpPr>
          <p:cNvPr id="4" name="Slide Number Placeholder 3"/>
          <p:cNvSpPr>
            <a:spLocks noGrp="1"/>
          </p:cNvSpPr>
          <p:nvPr>
            <p:ph type="sldNum" sz="quarter" idx="10"/>
          </p:nvPr>
        </p:nvSpPr>
        <p:spPr/>
        <p:txBody>
          <a:bodyPr/>
          <a:lstStyle/>
          <a:p>
            <a:fld id="{88874E8E-EEBA-414D-9333-897F903AD7EE}" type="slidenum">
              <a:rPr lang="en-US" smtClean="0"/>
              <a:t>3</a:t>
            </a:fld>
            <a:endParaRPr lang="en-US"/>
          </a:p>
        </p:txBody>
      </p:sp>
    </p:spTree>
    <p:extLst>
      <p:ext uri="{BB962C8B-B14F-4D97-AF65-F5344CB8AC3E}">
        <p14:creationId xmlns:p14="http://schemas.microsoft.com/office/powerpoint/2010/main" val="362908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who claim that the thief on the cross was not baptized are arguing from silence.</a:t>
            </a:r>
          </a:p>
          <a:p>
            <a:pPr marL="173422" indent="-173422">
              <a:buFont typeface="Arial" panose="020B0604020202020204" pitchFamily="34" charset="0"/>
              <a:buChar char="•"/>
            </a:pPr>
            <a:r>
              <a:rPr lang="en-US" baseline="0" dirty="0" smtClean="0"/>
              <a:t>Actually, there is no way of knowing whether that is the case</a:t>
            </a:r>
          </a:p>
          <a:p>
            <a:pPr marL="173422" indent="-173422">
              <a:buFont typeface="Arial" panose="020B0604020202020204" pitchFamily="34" charset="0"/>
              <a:buChar char="•"/>
            </a:pPr>
            <a:r>
              <a:rPr lang="en-US" baseline="0" dirty="0" smtClean="0"/>
              <a:t>Many were baptized during the ministry of John (cf. Matthew 3:5-6)</a:t>
            </a:r>
          </a:p>
          <a:p>
            <a:endParaRPr lang="en-US" baseline="0" dirty="0" smtClean="0"/>
          </a:p>
          <a:p>
            <a:r>
              <a:rPr lang="en-US" i="1" dirty="0" smtClean="0"/>
              <a:t>”Then Jerusalem, all Judea, and all the region around the Jordan went out to him </a:t>
            </a:r>
            <a:r>
              <a:rPr lang="en-US" i="1" baseline="30000" dirty="0" smtClean="0"/>
              <a:t>6 </a:t>
            </a:r>
            <a:r>
              <a:rPr lang="en-US" i="1" dirty="0" smtClean="0"/>
              <a:t>and were baptized by him in the Jordan, confessing their sins.”</a:t>
            </a:r>
          </a:p>
          <a:p>
            <a:endParaRPr lang="en-US" i="1" dirty="0" smtClean="0"/>
          </a:p>
          <a:p>
            <a:pPr marL="173422" indent="-173422">
              <a:buFont typeface="Arial" panose="020B0604020202020204" pitchFamily="34" charset="0"/>
              <a:buChar char="•"/>
            </a:pPr>
            <a:r>
              <a:rPr lang="en-US" i="0" dirty="0" smtClean="0"/>
              <a:t>Until the death of Jesus, John’s baptism was </a:t>
            </a:r>
            <a:r>
              <a:rPr lang="en-US" b="1" i="0" dirty="0" smtClean="0"/>
              <a:t>the only one </a:t>
            </a:r>
            <a:r>
              <a:rPr lang="en-US" i="0" dirty="0" smtClean="0"/>
              <a:t>authorized by God!</a:t>
            </a:r>
            <a:endParaRPr lang="en-US" i="0" dirty="0"/>
          </a:p>
        </p:txBody>
      </p:sp>
      <p:sp>
        <p:nvSpPr>
          <p:cNvPr id="4" name="Slide Number Placeholder 3"/>
          <p:cNvSpPr>
            <a:spLocks noGrp="1"/>
          </p:cNvSpPr>
          <p:nvPr>
            <p:ph type="sldNum" sz="quarter" idx="10"/>
          </p:nvPr>
        </p:nvSpPr>
        <p:spPr/>
        <p:txBody>
          <a:bodyPr/>
          <a:lstStyle/>
          <a:p>
            <a:fld id="{88874E8E-EEBA-414D-9333-897F903AD7EE}" type="slidenum">
              <a:rPr lang="en-US" smtClean="0"/>
              <a:t>4</a:t>
            </a:fld>
            <a:endParaRPr lang="en-US"/>
          </a:p>
        </p:txBody>
      </p:sp>
    </p:spTree>
    <p:extLst>
      <p:ext uri="{BB962C8B-B14F-4D97-AF65-F5344CB8AC3E}">
        <p14:creationId xmlns:p14="http://schemas.microsoft.com/office/powerpoint/2010/main" val="595795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Regardless, God has clearly</a:t>
            </a:r>
            <a:r>
              <a:rPr lang="en-US" baseline="0" dirty="0" smtClean="0"/>
              <a:t> required us today to be baptized for salvation</a:t>
            </a:r>
          </a:p>
          <a:p>
            <a:endParaRPr lang="en-US" baseline="0" dirty="0" smtClean="0"/>
          </a:p>
          <a:p>
            <a:pPr marL="173422" indent="-173422">
              <a:buFont typeface="Arial" panose="020B0604020202020204" pitchFamily="34" charset="0"/>
              <a:buChar char="•"/>
            </a:pPr>
            <a:r>
              <a:rPr lang="en-US" b="1" i="0" baseline="0" dirty="0" smtClean="0"/>
              <a:t>(Mark 16:16), </a:t>
            </a:r>
            <a:r>
              <a:rPr lang="en-US" i="1" baseline="0" dirty="0" smtClean="0"/>
              <a:t>“He that believes and is baptized shall be saved.”</a:t>
            </a:r>
          </a:p>
          <a:p>
            <a:pPr marL="173422" indent="-173422">
              <a:buFont typeface="Arial" panose="020B0604020202020204" pitchFamily="34" charset="0"/>
              <a:buChar char="•"/>
            </a:pPr>
            <a:r>
              <a:rPr lang="en-US" b="1" i="0" baseline="0" dirty="0" smtClean="0"/>
              <a:t>(Acts 2:38), </a:t>
            </a:r>
            <a:r>
              <a:rPr lang="en-US" i="1" baseline="0" dirty="0" smtClean="0"/>
              <a:t>“Repent, and let everyone of you be baptized, for the remission of sins”</a:t>
            </a:r>
          </a:p>
          <a:p>
            <a:pPr marL="173422" indent="-173422">
              <a:buFont typeface="Arial" panose="020B0604020202020204" pitchFamily="34" charset="0"/>
              <a:buChar char="•"/>
            </a:pPr>
            <a:r>
              <a:rPr lang="en-US" b="1" i="0" baseline="0" dirty="0" smtClean="0"/>
              <a:t>(Acts 22:15), </a:t>
            </a:r>
            <a:r>
              <a:rPr lang="en-US" i="1" baseline="0" dirty="0" smtClean="0"/>
              <a:t>“Arise, and be baptized, and wash away your sins.”</a:t>
            </a:r>
          </a:p>
          <a:p>
            <a:pPr marL="173422" indent="-173422">
              <a:buFont typeface="Arial" panose="020B0604020202020204" pitchFamily="34" charset="0"/>
              <a:buChar char="•"/>
            </a:pPr>
            <a:r>
              <a:rPr lang="en-US" b="1" i="0" baseline="0" dirty="0" smtClean="0"/>
              <a:t>(Galatians 3:27), </a:t>
            </a:r>
            <a:r>
              <a:rPr lang="en-US" i="1" baseline="0" dirty="0" smtClean="0"/>
              <a:t>“For as many of you as were baptized into Christ have put on Christ.”</a:t>
            </a:r>
          </a:p>
          <a:p>
            <a:pPr marL="173422" indent="-173422">
              <a:buFont typeface="Arial" panose="020B0604020202020204" pitchFamily="34" charset="0"/>
              <a:buChar char="•"/>
            </a:pPr>
            <a:r>
              <a:rPr lang="en-US" b="1" i="0" baseline="0" dirty="0" smtClean="0"/>
              <a:t>(1 Peter 3:21), </a:t>
            </a:r>
            <a:r>
              <a:rPr lang="en-US" i="1" baseline="0" dirty="0" smtClean="0"/>
              <a:t>“There is an antitype which now saves us, namely baptism.”</a:t>
            </a:r>
            <a:endParaRPr lang="en-US" i="1" dirty="0"/>
          </a:p>
        </p:txBody>
      </p:sp>
      <p:sp>
        <p:nvSpPr>
          <p:cNvPr id="4" name="Slide Number Placeholder 3"/>
          <p:cNvSpPr>
            <a:spLocks noGrp="1"/>
          </p:cNvSpPr>
          <p:nvPr>
            <p:ph type="sldNum" sz="quarter" idx="10"/>
          </p:nvPr>
        </p:nvSpPr>
        <p:spPr/>
        <p:txBody>
          <a:bodyPr/>
          <a:lstStyle/>
          <a:p>
            <a:fld id="{88874E8E-EEBA-414D-9333-897F903AD7EE}" type="slidenum">
              <a:rPr lang="en-US" smtClean="0"/>
              <a:t>5</a:t>
            </a:fld>
            <a:endParaRPr lang="en-US"/>
          </a:p>
        </p:txBody>
      </p:sp>
    </p:spTree>
    <p:extLst>
      <p:ext uri="{BB962C8B-B14F-4D97-AF65-F5344CB8AC3E}">
        <p14:creationId xmlns:p14="http://schemas.microsoft.com/office/powerpoint/2010/main" val="283147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the thief?  </a:t>
            </a:r>
            <a:r>
              <a:rPr lang="en-US" b="1" dirty="0" smtClean="0"/>
              <a:t>What</a:t>
            </a:r>
            <a:r>
              <a:rPr lang="en-US" b="1" baseline="0" dirty="0" smtClean="0"/>
              <a:t> is required of us is not the same as that required of Him!</a:t>
            </a:r>
          </a:p>
          <a:p>
            <a:endParaRPr lang="en-US" baseline="0" dirty="0" smtClean="0"/>
          </a:p>
          <a:p>
            <a:pPr marL="173422" indent="-173422">
              <a:buFont typeface="Arial" panose="020B0604020202020204" pitchFamily="34" charset="0"/>
              <a:buChar char="•"/>
            </a:pPr>
            <a:r>
              <a:rPr lang="en-US" baseline="0" dirty="0" smtClean="0"/>
              <a:t>The Old Covenant did not command the obedience to the Plan of Salvation that is part of the New Covenant!</a:t>
            </a:r>
            <a:endParaRPr lang="en-US" dirty="0"/>
          </a:p>
        </p:txBody>
      </p:sp>
      <p:sp>
        <p:nvSpPr>
          <p:cNvPr id="4" name="Slide Number Placeholder 3"/>
          <p:cNvSpPr>
            <a:spLocks noGrp="1"/>
          </p:cNvSpPr>
          <p:nvPr>
            <p:ph type="sldNum" sz="quarter" idx="10"/>
          </p:nvPr>
        </p:nvSpPr>
        <p:spPr/>
        <p:txBody>
          <a:bodyPr/>
          <a:lstStyle/>
          <a:p>
            <a:fld id="{88874E8E-EEBA-414D-9333-897F903AD7EE}" type="slidenum">
              <a:rPr lang="en-US" smtClean="0"/>
              <a:t>6</a:t>
            </a:fld>
            <a:endParaRPr lang="en-US"/>
          </a:p>
        </p:txBody>
      </p:sp>
    </p:spTree>
    <p:extLst>
      <p:ext uri="{BB962C8B-B14F-4D97-AF65-F5344CB8AC3E}">
        <p14:creationId xmlns:p14="http://schemas.microsoft.com/office/powerpoint/2010/main" val="1802161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a change of law, and it did not happen until after His death!  The</a:t>
            </a:r>
            <a:r>
              <a:rPr lang="en-US" baseline="0" dirty="0" smtClean="0"/>
              <a:t> New Covenant was ratified by the blood of Christ.</a:t>
            </a:r>
            <a:endParaRPr lang="en-US" dirty="0"/>
          </a:p>
        </p:txBody>
      </p:sp>
      <p:sp>
        <p:nvSpPr>
          <p:cNvPr id="4" name="Slide Number Placeholder 3"/>
          <p:cNvSpPr>
            <a:spLocks noGrp="1"/>
          </p:cNvSpPr>
          <p:nvPr>
            <p:ph type="sldNum" sz="quarter" idx="10"/>
          </p:nvPr>
        </p:nvSpPr>
        <p:spPr/>
        <p:txBody>
          <a:bodyPr/>
          <a:lstStyle/>
          <a:p>
            <a:fld id="{88874E8E-EEBA-414D-9333-897F903AD7EE}" type="slidenum">
              <a:rPr lang="en-US" smtClean="0"/>
              <a:t>7</a:t>
            </a:fld>
            <a:endParaRPr lang="en-US"/>
          </a:p>
        </p:txBody>
      </p:sp>
    </p:spTree>
    <p:extLst>
      <p:ext uri="{BB962C8B-B14F-4D97-AF65-F5344CB8AC3E}">
        <p14:creationId xmlns:p14="http://schemas.microsoft.com/office/powerpoint/2010/main" val="1411416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thief</a:t>
            </a:r>
            <a:r>
              <a:rPr lang="en-US" baseline="0" dirty="0" smtClean="0"/>
              <a:t> lived under a different law.  One we cannot appeal to for our salvation.  Nor should we want to!</a:t>
            </a:r>
            <a:endParaRPr lang="en-US" dirty="0"/>
          </a:p>
        </p:txBody>
      </p:sp>
      <p:sp>
        <p:nvSpPr>
          <p:cNvPr id="4" name="Slide Number Placeholder 3"/>
          <p:cNvSpPr>
            <a:spLocks noGrp="1"/>
          </p:cNvSpPr>
          <p:nvPr>
            <p:ph type="sldNum" sz="quarter" idx="10"/>
          </p:nvPr>
        </p:nvSpPr>
        <p:spPr/>
        <p:txBody>
          <a:bodyPr/>
          <a:lstStyle/>
          <a:p>
            <a:fld id="{88874E8E-EEBA-414D-9333-897F903AD7EE}" type="slidenum">
              <a:rPr lang="en-US" smtClean="0"/>
              <a:t>8</a:t>
            </a:fld>
            <a:endParaRPr lang="en-US"/>
          </a:p>
        </p:txBody>
      </p:sp>
    </p:spTree>
    <p:extLst>
      <p:ext uri="{BB962C8B-B14F-4D97-AF65-F5344CB8AC3E}">
        <p14:creationId xmlns:p14="http://schemas.microsoft.com/office/powerpoint/2010/main" val="2867303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Matthew 9:1-8</a:t>
            </a:r>
          </a:p>
          <a:p>
            <a:endParaRPr lang="en-US" dirty="0" smtClean="0"/>
          </a:p>
          <a:p>
            <a:r>
              <a:rPr lang="en-US" dirty="0" smtClean="0"/>
              <a:t>But, Today there</a:t>
            </a:r>
            <a:r>
              <a:rPr lang="en-US" baseline="0" dirty="0" smtClean="0"/>
              <a:t> is the same requirements for all men!</a:t>
            </a:r>
          </a:p>
          <a:p>
            <a:endParaRPr lang="en-US" baseline="0" dirty="0" smtClean="0"/>
          </a:p>
          <a:p>
            <a:r>
              <a:rPr lang="en-US" baseline="0" dirty="0" smtClean="0"/>
              <a:t>(cf. Acts 10:34-35) NEXT SLIDE</a:t>
            </a:r>
            <a:endParaRPr lang="en-US" dirty="0"/>
          </a:p>
        </p:txBody>
      </p:sp>
      <p:sp>
        <p:nvSpPr>
          <p:cNvPr id="4" name="Slide Number Placeholder 3"/>
          <p:cNvSpPr>
            <a:spLocks noGrp="1"/>
          </p:cNvSpPr>
          <p:nvPr>
            <p:ph type="sldNum" sz="quarter" idx="10"/>
          </p:nvPr>
        </p:nvSpPr>
        <p:spPr/>
        <p:txBody>
          <a:bodyPr/>
          <a:lstStyle/>
          <a:p>
            <a:fld id="{88874E8E-EEBA-414D-9333-897F903AD7EE}" type="slidenum">
              <a:rPr lang="en-US" smtClean="0"/>
              <a:t>9</a:t>
            </a:fld>
            <a:endParaRPr lang="en-US"/>
          </a:p>
        </p:txBody>
      </p:sp>
    </p:spTree>
    <p:extLst>
      <p:ext uri="{BB962C8B-B14F-4D97-AF65-F5344CB8AC3E}">
        <p14:creationId xmlns:p14="http://schemas.microsoft.com/office/powerpoint/2010/main" val="480649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856D50-8823-4327-8ABF-1AF90A961E54}"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398286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56D50-8823-4327-8ABF-1AF90A961E54}"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351866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56D50-8823-4327-8ABF-1AF90A961E54}"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1376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56D50-8823-4327-8ABF-1AF90A961E54}"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0536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856D50-8823-4327-8ABF-1AF90A961E54}"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66554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56D50-8823-4327-8ABF-1AF90A961E54}"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360770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856D50-8823-4327-8ABF-1AF90A961E54}"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29711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856D50-8823-4327-8ABF-1AF90A961E54}"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87811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56D50-8823-4327-8ABF-1AF90A961E54}"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162100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56D50-8823-4327-8ABF-1AF90A961E54}"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49506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56D50-8823-4327-8ABF-1AF90A961E54}"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1F93-4A4C-4F67-A1B4-9E92E16C4859}" type="slidenum">
              <a:rPr lang="en-US" smtClean="0"/>
              <a:t>‹#›</a:t>
            </a:fld>
            <a:endParaRPr lang="en-US"/>
          </a:p>
        </p:txBody>
      </p:sp>
    </p:spTree>
    <p:extLst>
      <p:ext uri="{BB962C8B-B14F-4D97-AF65-F5344CB8AC3E}">
        <p14:creationId xmlns:p14="http://schemas.microsoft.com/office/powerpoint/2010/main" val="207918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56D50-8823-4327-8ABF-1AF90A961E54}" type="datetimeFigureOut">
              <a:rPr lang="en-US" smtClean="0"/>
              <a:t>7/21/2014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01F93-4A4C-4F67-A1B4-9E92E16C4859}" type="slidenum">
              <a:rPr lang="en-US" smtClean="0"/>
              <a:t>‹#›</a:t>
            </a:fld>
            <a:endParaRPr lang="en-US"/>
          </a:p>
        </p:txBody>
      </p:sp>
    </p:spTree>
    <p:extLst>
      <p:ext uri="{BB962C8B-B14F-4D97-AF65-F5344CB8AC3E}">
        <p14:creationId xmlns:p14="http://schemas.microsoft.com/office/powerpoint/2010/main" val="4059122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5080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5" y="255495"/>
            <a:ext cx="5795681" cy="887506"/>
          </a:xfrm>
        </p:spPr>
        <p:txBody>
          <a:bodyPr/>
          <a:lstStyle/>
          <a:p>
            <a:r>
              <a:rPr lang="en-US" dirty="0" smtClean="0">
                <a:latin typeface="Bernard MT Condensed" panose="02050806060905020404" pitchFamily="18" charset="0"/>
              </a:rPr>
              <a:t>Acts 10:34-35</a:t>
            </a:r>
            <a:endParaRPr lang="en-US" dirty="0">
              <a:latin typeface="Bernard MT Condensed" panose="02050806060905020404" pitchFamily="18" charset="0"/>
            </a:endParaRPr>
          </a:p>
        </p:txBody>
      </p:sp>
      <p:sp>
        <p:nvSpPr>
          <p:cNvPr id="5" name="Content Placeholder 4"/>
          <p:cNvSpPr>
            <a:spLocks noGrp="1"/>
          </p:cNvSpPr>
          <p:nvPr>
            <p:ph idx="1"/>
          </p:nvPr>
        </p:nvSpPr>
        <p:spPr>
          <a:xfrm>
            <a:off x="640080" y="1277471"/>
            <a:ext cx="7840980" cy="2380129"/>
          </a:xfrm>
          <a:solidFill>
            <a:schemeClr val="bg2">
              <a:alpha val="60000"/>
            </a:schemeClr>
          </a:solidFill>
          <a:ln w="25400">
            <a:solidFill>
              <a:schemeClr val="accent4">
                <a:lumMod val="50000"/>
              </a:schemeClr>
            </a:solidFill>
          </a:ln>
        </p:spPr>
        <p:txBody>
          <a:bodyPr/>
          <a:lstStyle/>
          <a:p>
            <a:pPr marL="0" indent="228600">
              <a:buNone/>
            </a:pPr>
            <a:r>
              <a:rPr lang="en-US" sz="3200" dirty="0"/>
              <a:t>Then Peter opened </a:t>
            </a:r>
            <a:r>
              <a:rPr lang="en-US" sz="3200" i="1" dirty="0"/>
              <a:t>his</a:t>
            </a:r>
            <a:r>
              <a:rPr lang="en-US" sz="3200" dirty="0"/>
              <a:t> mouth </a:t>
            </a:r>
            <a:r>
              <a:rPr lang="en-US" sz="3200" dirty="0" smtClean="0"/>
              <a:t>                        and </a:t>
            </a:r>
            <a:r>
              <a:rPr lang="en-US" sz="3200" dirty="0"/>
              <a:t>said: “In truth I perceive that </a:t>
            </a:r>
            <a:r>
              <a:rPr lang="en-US" sz="3200" dirty="0" smtClean="0"/>
              <a:t>                       God </a:t>
            </a:r>
            <a:r>
              <a:rPr lang="en-US" sz="3200" dirty="0"/>
              <a:t>shows no partiality. </a:t>
            </a:r>
            <a:r>
              <a:rPr lang="en-US" sz="3200" baseline="30000" dirty="0"/>
              <a:t>35 </a:t>
            </a:r>
            <a:r>
              <a:rPr lang="en-US" sz="3200" dirty="0"/>
              <a:t>But in every nation whoever fears Him and works righteousness is accepted by Him.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368" y="255495"/>
            <a:ext cx="2057400" cy="1367028"/>
          </a:xfrm>
          <a:prstGeom prst="rect">
            <a:avLst/>
          </a:prstGeom>
          <a:ln w="19050">
            <a:solidFill>
              <a:schemeClr val="accent4">
                <a:lumMod val="50000"/>
              </a:schemeClr>
            </a:solidFill>
          </a:ln>
        </p:spPr>
      </p:pic>
    </p:spTree>
    <p:extLst>
      <p:ext uri="{BB962C8B-B14F-4D97-AF65-F5344CB8AC3E}">
        <p14:creationId xmlns:p14="http://schemas.microsoft.com/office/powerpoint/2010/main" val="2688684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042646" y="868680"/>
            <a:ext cx="3751731" cy="3246120"/>
          </a:xfrm>
        </p:spPr>
        <p:txBody>
          <a:bodyPr anchor="t">
            <a:normAutofit/>
          </a:bodyPr>
          <a:lstStyle/>
          <a:p>
            <a:r>
              <a:rPr lang="en-US" sz="3600" dirty="0" smtClean="0">
                <a:latin typeface="Bernard MT Condensed" panose="02050806060905020404" pitchFamily="18" charset="0"/>
              </a:rPr>
              <a:t>The thief was promised…</a:t>
            </a:r>
            <a:br>
              <a:rPr lang="en-US" sz="3600" dirty="0" smtClean="0">
                <a:latin typeface="Bernard MT Condensed" panose="02050806060905020404" pitchFamily="18" charset="0"/>
              </a:rPr>
            </a:br>
            <a:r>
              <a:rPr lang="en-US" sz="4000" dirty="0" smtClean="0">
                <a:latin typeface="Bernard MT Condensed" panose="02050806060905020404" pitchFamily="18" charset="0"/>
              </a:rPr>
              <a:t/>
            </a:r>
            <a:br>
              <a:rPr lang="en-US" sz="4000" dirty="0" smtClean="0">
                <a:latin typeface="Bernard MT Condensed" panose="02050806060905020404" pitchFamily="18" charset="0"/>
              </a:rPr>
            </a:br>
            <a:r>
              <a:rPr lang="en-US" sz="5400" dirty="0" smtClean="0">
                <a:latin typeface="Bernard MT Condensed" panose="02050806060905020404" pitchFamily="18" charset="0"/>
              </a:rPr>
              <a:t>Paradise!</a:t>
            </a:r>
            <a:br>
              <a:rPr lang="en-US" sz="5400" dirty="0" smtClean="0">
                <a:latin typeface="Bernard MT Condensed" panose="02050806060905020404" pitchFamily="18" charset="0"/>
              </a:rPr>
            </a:br>
            <a:r>
              <a:rPr lang="en-US" sz="1800" dirty="0" smtClean="0">
                <a:latin typeface="Bernard MT Condensed" panose="02050806060905020404" pitchFamily="18" charset="0"/>
              </a:rPr>
              <a:t/>
            </a:r>
            <a:br>
              <a:rPr lang="en-US" sz="1800" dirty="0" smtClean="0">
                <a:latin typeface="Bernard MT Condensed" panose="02050806060905020404" pitchFamily="18" charset="0"/>
              </a:rPr>
            </a:br>
            <a:r>
              <a:rPr lang="en-US" sz="3200" dirty="0" smtClean="0">
                <a:latin typeface="+mn-lt"/>
              </a:rPr>
              <a:t>Luke 16:22-25</a:t>
            </a:r>
            <a:endParaRPr lang="en-US" sz="3200" dirty="0">
              <a:latin typeface="+mn-lt"/>
            </a:endParaRPr>
          </a:p>
        </p:txBody>
      </p:sp>
      <p:sp>
        <p:nvSpPr>
          <p:cNvPr id="3" name="Subtitle 2"/>
          <p:cNvSpPr>
            <a:spLocks noGrp="1"/>
          </p:cNvSpPr>
          <p:nvPr>
            <p:ph type="subTitle" idx="1"/>
          </p:nvPr>
        </p:nvSpPr>
        <p:spPr>
          <a:xfrm>
            <a:off x="527797" y="4446056"/>
            <a:ext cx="8088405" cy="1688492"/>
          </a:xfrm>
          <a:solidFill>
            <a:schemeClr val="bg2">
              <a:alpha val="75000"/>
            </a:schemeClr>
          </a:solidFill>
          <a:ln w="25400">
            <a:solidFill>
              <a:schemeClr val="accent4">
                <a:lumMod val="50000"/>
                <a:alpha val="76000"/>
              </a:schemeClr>
            </a:solidFill>
          </a:ln>
        </p:spPr>
        <p:txBody>
          <a:bodyPr>
            <a:noAutofit/>
          </a:bodyPr>
          <a:lstStyle/>
          <a:p>
            <a:r>
              <a:rPr lang="en-US" sz="4000" b="1" dirty="0" smtClean="0"/>
              <a:t>We should be willing to do whatever Jesus requires of us to obtain that same promise!</a:t>
            </a:r>
            <a:endParaRPr lang="en-US" sz="4000" b="1" dirty="0"/>
          </a:p>
        </p:txBody>
      </p:sp>
    </p:spTree>
    <p:extLst>
      <p:ext uri="{BB962C8B-B14F-4D97-AF65-F5344CB8AC3E}">
        <p14:creationId xmlns:p14="http://schemas.microsoft.com/office/powerpoint/2010/main" val="68706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042646" y="201706"/>
            <a:ext cx="3751731" cy="2098022"/>
          </a:xfrm>
        </p:spPr>
        <p:txBody>
          <a:bodyPr/>
          <a:lstStyle/>
          <a:p>
            <a:r>
              <a:rPr lang="en-US" sz="4000" dirty="0" smtClean="0">
                <a:latin typeface="Bernard MT Condensed" panose="02050806060905020404" pitchFamily="18" charset="0"/>
              </a:rPr>
              <a:t>What About</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sz="7200" dirty="0" smtClean="0">
                <a:latin typeface="Bernard MT Condensed" panose="02050806060905020404" pitchFamily="18" charset="0"/>
              </a:rPr>
              <a:t>the Thief?</a:t>
            </a:r>
            <a:endParaRPr lang="en-US" sz="7200" dirty="0">
              <a:latin typeface="Bernard MT Condensed" panose="02050806060905020404" pitchFamily="18" charset="0"/>
            </a:endParaRPr>
          </a:p>
        </p:txBody>
      </p:sp>
      <p:sp>
        <p:nvSpPr>
          <p:cNvPr id="3" name="Subtitle 2"/>
          <p:cNvSpPr>
            <a:spLocks noGrp="1"/>
          </p:cNvSpPr>
          <p:nvPr>
            <p:ph type="subTitle" idx="1"/>
          </p:nvPr>
        </p:nvSpPr>
        <p:spPr>
          <a:xfrm>
            <a:off x="5143499" y="3071766"/>
            <a:ext cx="3550024" cy="714468"/>
          </a:xfrm>
        </p:spPr>
        <p:txBody>
          <a:bodyPr>
            <a:normAutofit/>
          </a:bodyPr>
          <a:lstStyle/>
          <a:p>
            <a:r>
              <a:rPr lang="en-US" sz="3600" dirty="0" smtClean="0"/>
              <a:t>Luke 23:32-43</a:t>
            </a:r>
            <a:endParaRPr lang="en-US" sz="3600" dirty="0"/>
          </a:p>
        </p:txBody>
      </p:sp>
    </p:spTree>
    <p:extLst>
      <p:ext uri="{BB962C8B-B14F-4D97-AF65-F5344CB8AC3E}">
        <p14:creationId xmlns:p14="http://schemas.microsoft.com/office/powerpoint/2010/main" val="238011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6" y="255495"/>
            <a:ext cx="5029200" cy="887506"/>
          </a:xfrm>
        </p:spPr>
        <p:txBody>
          <a:bodyPr/>
          <a:lstStyle/>
          <a:p>
            <a:r>
              <a:rPr lang="en-US" dirty="0" smtClean="0">
                <a:latin typeface="Bernard MT Condensed" panose="02050806060905020404" pitchFamily="18" charset="0"/>
              </a:rPr>
              <a:t>What about the Thief?</a:t>
            </a:r>
            <a:endParaRPr lang="en-US" dirty="0">
              <a:latin typeface="Bernard MT Condensed" panose="02050806060905020404" pitchFamily="18" charset="0"/>
            </a:endParaRPr>
          </a:p>
        </p:txBody>
      </p:sp>
      <p:sp>
        <p:nvSpPr>
          <p:cNvPr id="5" name="Content Placeholder 4"/>
          <p:cNvSpPr>
            <a:spLocks noGrp="1"/>
          </p:cNvSpPr>
          <p:nvPr>
            <p:ph idx="1"/>
          </p:nvPr>
        </p:nvSpPr>
        <p:spPr>
          <a:xfrm>
            <a:off x="617220" y="1309425"/>
            <a:ext cx="7863840" cy="510282"/>
          </a:xfrm>
          <a:solidFill>
            <a:schemeClr val="bg2">
              <a:alpha val="60000"/>
            </a:schemeClr>
          </a:solidFill>
          <a:ln w="25400">
            <a:solidFill>
              <a:schemeClr val="accent4">
                <a:lumMod val="50000"/>
              </a:schemeClr>
            </a:solidFill>
          </a:ln>
        </p:spPr>
        <p:txBody>
          <a:bodyPr>
            <a:normAutofit lnSpcReduction="10000"/>
          </a:bodyPr>
          <a:lstStyle/>
          <a:p>
            <a:pPr marL="282575" indent="-282575"/>
            <a:r>
              <a:rPr lang="en-US" sz="3200" b="1" dirty="0" smtClean="0"/>
              <a:t>Fulfillment of prophecy </a:t>
            </a:r>
            <a:r>
              <a:rPr lang="en-US" sz="3000" i="1" dirty="0" smtClean="0"/>
              <a:t>- Isaiah 53:12</a:t>
            </a:r>
            <a:endParaRPr lang="en-US" dirty="0" smtClean="0"/>
          </a:p>
          <a:p>
            <a:endParaRPr lang="en-US" dirty="0"/>
          </a:p>
        </p:txBody>
      </p:sp>
      <p:pic>
        <p:nvPicPr>
          <p:cNvPr id="10" name="Picture 9"/>
          <p:cNvPicPr>
            <a:picLocks noChangeAspect="1"/>
          </p:cNvPicPr>
          <p:nvPr/>
        </p:nvPicPr>
        <p:blipFill>
          <a:blip r:embed="rId3"/>
          <a:stretch>
            <a:fillRect/>
          </a:stretch>
        </p:blipFill>
        <p:spPr>
          <a:xfrm>
            <a:off x="7726680" y="255496"/>
            <a:ext cx="1023089" cy="1429740"/>
          </a:xfrm>
          <a:prstGeom prst="rect">
            <a:avLst/>
          </a:prstGeom>
          <a:ln w="19050">
            <a:solidFill>
              <a:schemeClr val="accent4">
                <a:lumMod val="50000"/>
              </a:schemeClr>
            </a:solidFill>
          </a:ln>
        </p:spPr>
      </p:pic>
    </p:spTree>
    <p:extLst>
      <p:ext uri="{BB962C8B-B14F-4D97-AF65-F5344CB8AC3E}">
        <p14:creationId xmlns:p14="http://schemas.microsoft.com/office/powerpoint/2010/main" val="78192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6" y="255495"/>
            <a:ext cx="5029200" cy="887506"/>
          </a:xfrm>
        </p:spPr>
        <p:txBody>
          <a:bodyPr/>
          <a:lstStyle/>
          <a:p>
            <a:r>
              <a:rPr lang="en-US" dirty="0" smtClean="0">
                <a:latin typeface="Bernard MT Condensed" panose="02050806060905020404" pitchFamily="18" charset="0"/>
              </a:rPr>
              <a:t>What about the Thief?</a:t>
            </a:r>
            <a:endParaRPr lang="en-US" dirty="0">
              <a:latin typeface="Bernard MT Condensed" panose="02050806060905020404" pitchFamily="18" charset="0"/>
            </a:endParaRPr>
          </a:p>
        </p:txBody>
      </p:sp>
      <p:sp>
        <p:nvSpPr>
          <p:cNvPr id="5" name="Content Placeholder 4"/>
          <p:cNvSpPr>
            <a:spLocks noGrp="1"/>
          </p:cNvSpPr>
          <p:nvPr>
            <p:ph idx="1"/>
          </p:nvPr>
        </p:nvSpPr>
        <p:spPr>
          <a:xfrm>
            <a:off x="617220" y="1277471"/>
            <a:ext cx="7863840" cy="1008529"/>
          </a:xfrm>
          <a:solidFill>
            <a:schemeClr val="bg2">
              <a:alpha val="60000"/>
            </a:schemeClr>
          </a:solidFill>
          <a:ln w="25400">
            <a:solidFill>
              <a:schemeClr val="accent4">
                <a:lumMod val="50000"/>
              </a:schemeClr>
            </a:solidFill>
          </a:ln>
        </p:spPr>
        <p:txBody>
          <a:bodyPr>
            <a:normAutofit lnSpcReduction="10000"/>
          </a:bodyPr>
          <a:lstStyle/>
          <a:p>
            <a:pPr marL="282575" indent="-282575"/>
            <a:r>
              <a:rPr lang="en-US" sz="3200" b="1" dirty="0" smtClean="0"/>
              <a:t>Fulfillment of prophecy </a:t>
            </a:r>
            <a:r>
              <a:rPr lang="en-US" sz="3000" i="1" dirty="0" smtClean="0"/>
              <a:t>- Isaiah 53:12</a:t>
            </a:r>
          </a:p>
          <a:p>
            <a:pPr marL="282575" indent="-282575"/>
            <a:r>
              <a:rPr lang="en-US" sz="3200" b="1" dirty="0" smtClean="0"/>
              <a:t>Was the thief baptized? </a:t>
            </a:r>
            <a:r>
              <a:rPr lang="en-US" sz="3000" i="1" dirty="0" smtClean="0"/>
              <a:t>- Matthew 3:5-6</a:t>
            </a:r>
            <a:endParaRPr lang="en-US" dirty="0" smtClean="0"/>
          </a:p>
          <a:p>
            <a:endParaRPr lang="en-US" dirty="0"/>
          </a:p>
        </p:txBody>
      </p:sp>
      <p:pic>
        <p:nvPicPr>
          <p:cNvPr id="6" name="Picture 5"/>
          <p:cNvPicPr>
            <a:picLocks noChangeAspect="1"/>
          </p:cNvPicPr>
          <p:nvPr/>
        </p:nvPicPr>
        <p:blipFill>
          <a:blip r:embed="rId3"/>
          <a:stretch>
            <a:fillRect/>
          </a:stretch>
        </p:blipFill>
        <p:spPr>
          <a:xfrm>
            <a:off x="7726680" y="255496"/>
            <a:ext cx="1023089" cy="1429740"/>
          </a:xfrm>
          <a:prstGeom prst="rect">
            <a:avLst/>
          </a:prstGeom>
          <a:ln w="19050">
            <a:solidFill>
              <a:schemeClr val="accent4">
                <a:lumMod val="50000"/>
              </a:schemeClr>
            </a:solidFill>
          </a:ln>
        </p:spPr>
      </p:pic>
    </p:spTree>
    <p:extLst>
      <p:ext uri="{BB962C8B-B14F-4D97-AF65-F5344CB8AC3E}">
        <p14:creationId xmlns:p14="http://schemas.microsoft.com/office/powerpoint/2010/main" val="286466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6" y="255495"/>
            <a:ext cx="5029200" cy="887506"/>
          </a:xfrm>
        </p:spPr>
        <p:txBody>
          <a:bodyPr/>
          <a:lstStyle/>
          <a:p>
            <a:r>
              <a:rPr lang="en-US" dirty="0" smtClean="0">
                <a:latin typeface="Bernard MT Condensed" panose="02050806060905020404" pitchFamily="18" charset="0"/>
              </a:rPr>
              <a:t>What about the Thief?</a:t>
            </a:r>
            <a:endParaRPr lang="en-US" dirty="0">
              <a:latin typeface="Bernard MT Condensed" panose="02050806060905020404" pitchFamily="18" charset="0"/>
            </a:endParaRPr>
          </a:p>
        </p:txBody>
      </p:sp>
      <p:sp>
        <p:nvSpPr>
          <p:cNvPr id="5" name="Content Placeholder 4"/>
          <p:cNvSpPr>
            <a:spLocks noGrp="1"/>
          </p:cNvSpPr>
          <p:nvPr>
            <p:ph idx="1"/>
          </p:nvPr>
        </p:nvSpPr>
        <p:spPr>
          <a:xfrm>
            <a:off x="617220" y="1277471"/>
            <a:ext cx="7863840" cy="2768749"/>
          </a:xfrm>
          <a:solidFill>
            <a:schemeClr val="bg2">
              <a:alpha val="60000"/>
            </a:schemeClr>
          </a:solidFill>
          <a:ln w="25400">
            <a:solidFill>
              <a:schemeClr val="accent4">
                <a:lumMod val="50000"/>
              </a:schemeClr>
            </a:solidFill>
          </a:ln>
        </p:spPr>
        <p:txBody>
          <a:bodyPr>
            <a:normAutofit lnSpcReduction="10000"/>
          </a:bodyPr>
          <a:lstStyle/>
          <a:p>
            <a:pPr marL="282575" indent="-282575"/>
            <a:r>
              <a:rPr lang="en-US" sz="3200" b="1" dirty="0" smtClean="0"/>
              <a:t>Fulfillment of prophecy </a:t>
            </a:r>
            <a:r>
              <a:rPr lang="en-US" sz="3000" i="1" dirty="0" smtClean="0"/>
              <a:t>- Isaiah 53:12</a:t>
            </a:r>
          </a:p>
          <a:p>
            <a:pPr marL="282575" indent="-282575"/>
            <a:r>
              <a:rPr lang="en-US" sz="3200" b="1" dirty="0" smtClean="0"/>
              <a:t>Was the thief baptized? </a:t>
            </a:r>
            <a:r>
              <a:rPr lang="en-US" sz="3000" i="1" dirty="0" smtClean="0"/>
              <a:t>- Matthew 3:5-6</a:t>
            </a:r>
          </a:p>
          <a:p>
            <a:pPr marL="282575" indent="-282575"/>
            <a:r>
              <a:rPr lang="en-US" sz="3200" b="1" dirty="0" smtClean="0"/>
              <a:t>An attempt to deny plain teaching in scripture!</a:t>
            </a:r>
          </a:p>
          <a:p>
            <a:pPr marL="457200" lvl="1" indent="0">
              <a:buNone/>
            </a:pPr>
            <a:r>
              <a:rPr lang="en-US" sz="3000" i="1" dirty="0" smtClean="0"/>
              <a:t>Mark 16:16; Acts 2:38; 22:16; Galatians 3:27;       1 Peter 3:21</a:t>
            </a:r>
            <a:endParaRPr lang="en-US" dirty="0" smtClean="0"/>
          </a:p>
          <a:p>
            <a:endParaRPr lang="en-US" dirty="0"/>
          </a:p>
        </p:txBody>
      </p:sp>
      <p:pic>
        <p:nvPicPr>
          <p:cNvPr id="6" name="Picture 5"/>
          <p:cNvPicPr>
            <a:picLocks noChangeAspect="1"/>
          </p:cNvPicPr>
          <p:nvPr/>
        </p:nvPicPr>
        <p:blipFill>
          <a:blip r:embed="rId3"/>
          <a:stretch>
            <a:fillRect/>
          </a:stretch>
        </p:blipFill>
        <p:spPr>
          <a:xfrm>
            <a:off x="7726680" y="255496"/>
            <a:ext cx="1023089" cy="1429740"/>
          </a:xfrm>
          <a:prstGeom prst="rect">
            <a:avLst/>
          </a:prstGeom>
          <a:ln w="19050">
            <a:solidFill>
              <a:schemeClr val="accent4">
                <a:lumMod val="50000"/>
              </a:schemeClr>
            </a:solidFill>
          </a:ln>
        </p:spPr>
      </p:pic>
    </p:spTree>
    <p:extLst>
      <p:ext uri="{BB962C8B-B14F-4D97-AF65-F5344CB8AC3E}">
        <p14:creationId xmlns:p14="http://schemas.microsoft.com/office/powerpoint/2010/main" val="4059553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6" y="255495"/>
            <a:ext cx="5029200" cy="887506"/>
          </a:xfrm>
        </p:spPr>
        <p:txBody>
          <a:bodyPr/>
          <a:lstStyle/>
          <a:p>
            <a:r>
              <a:rPr lang="en-US" dirty="0" smtClean="0">
                <a:latin typeface="Bernard MT Condensed" panose="02050806060905020404" pitchFamily="18" charset="0"/>
              </a:rPr>
              <a:t>What about the Thief?</a:t>
            </a:r>
            <a:endParaRPr lang="en-US" dirty="0">
              <a:latin typeface="Bernard MT Condensed" panose="02050806060905020404" pitchFamily="18" charset="0"/>
            </a:endParaRPr>
          </a:p>
        </p:txBody>
      </p:sp>
      <p:sp>
        <p:nvSpPr>
          <p:cNvPr id="5" name="Content Placeholder 4"/>
          <p:cNvSpPr>
            <a:spLocks noGrp="1"/>
          </p:cNvSpPr>
          <p:nvPr>
            <p:ph idx="1"/>
          </p:nvPr>
        </p:nvSpPr>
        <p:spPr>
          <a:xfrm>
            <a:off x="617220" y="1277471"/>
            <a:ext cx="7863840" cy="3706009"/>
          </a:xfrm>
          <a:solidFill>
            <a:schemeClr val="bg2">
              <a:alpha val="60000"/>
            </a:schemeClr>
          </a:solidFill>
          <a:ln w="25400">
            <a:solidFill>
              <a:schemeClr val="accent4">
                <a:lumMod val="50000"/>
              </a:schemeClr>
            </a:solidFill>
          </a:ln>
        </p:spPr>
        <p:txBody>
          <a:bodyPr>
            <a:normAutofit lnSpcReduction="10000"/>
          </a:bodyPr>
          <a:lstStyle/>
          <a:p>
            <a:pPr marL="282575" indent="-282575"/>
            <a:r>
              <a:rPr lang="en-US" sz="3200" b="1" dirty="0" smtClean="0"/>
              <a:t>Fulfillment of prophecy </a:t>
            </a:r>
            <a:r>
              <a:rPr lang="en-US" sz="3000" i="1" dirty="0" smtClean="0"/>
              <a:t>- Isaiah 53:12</a:t>
            </a:r>
          </a:p>
          <a:p>
            <a:pPr marL="282575" indent="-282575"/>
            <a:r>
              <a:rPr lang="en-US" sz="3200" b="1" dirty="0" smtClean="0"/>
              <a:t>Was the thief baptized? </a:t>
            </a:r>
            <a:r>
              <a:rPr lang="en-US" sz="3000" i="1" dirty="0" smtClean="0"/>
              <a:t>- Matthew 3:5-6</a:t>
            </a:r>
          </a:p>
          <a:p>
            <a:pPr marL="282575" indent="-282575"/>
            <a:r>
              <a:rPr lang="en-US" sz="3200" b="1" dirty="0" smtClean="0"/>
              <a:t>An attempt to deny plain teaching in scripture!</a:t>
            </a:r>
          </a:p>
          <a:p>
            <a:pPr marL="457200" lvl="1" indent="0">
              <a:buNone/>
            </a:pPr>
            <a:r>
              <a:rPr lang="en-US" sz="3000" i="1" dirty="0" smtClean="0"/>
              <a:t>Mark 16:16; Acts 2:38; 22:16; Galatians 3:27;       1 Peter 3:21</a:t>
            </a:r>
          </a:p>
          <a:p>
            <a:pPr marL="282575" indent="-282575"/>
            <a:r>
              <a:rPr lang="en-US" sz="3200" b="1" dirty="0" smtClean="0"/>
              <a:t>He lived and died under the Old Law</a:t>
            </a:r>
          </a:p>
          <a:p>
            <a:pPr marL="457200" lvl="1" indent="0">
              <a:buNone/>
            </a:pPr>
            <a:r>
              <a:rPr lang="en-US" sz="3000" i="1" dirty="0"/>
              <a:t>Hebrews 7:11-13; Colossians </a:t>
            </a:r>
            <a:r>
              <a:rPr lang="en-US" sz="3000" i="1" dirty="0" smtClean="0"/>
              <a:t>2:13-14</a:t>
            </a:r>
            <a:endParaRPr lang="en-US" dirty="0" smtClean="0"/>
          </a:p>
          <a:p>
            <a:endParaRPr lang="en-US" dirty="0"/>
          </a:p>
        </p:txBody>
      </p:sp>
      <p:pic>
        <p:nvPicPr>
          <p:cNvPr id="6" name="Picture 5"/>
          <p:cNvPicPr>
            <a:picLocks noChangeAspect="1"/>
          </p:cNvPicPr>
          <p:nvPr/>
        </p:nvPicPr>
        <p:blipFill>
          <a:blip r:embed="rId3"/>
          <a:stretch>
            <a:fillRect/>
          </a:stretch>
        </p:blipFill>
        <p:spPr>
          <a:xfrm>
            <a:off x="7726680" y="255496"/>
            <a:ext cx="1023089" cy="1429740"/>
          </a:xfrm>
          <a:prstGeom prst="rect">
            <a:avLst/>
          </a:prstGeom>
          <a:ln w="19050">
            <a:solidFill>
              <a:schemeClr val="accent4">
                <a:lumMod val="50000"/>
              </a:schemeClr>
            </a:solidFill>
          </a:ln>
        </p:spPr>
      </p:pic>
    </p:spTree>
    <p:extLst>
      <p:ext uri="{BB962C8B-B14F-4D97-AF65-F5344CB8AC3E}">
        <p14:creationId xmlns:p14="http://schemas.microsoft.com/office/powerpoint/2010/main" val="87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5" y="255495"/>
            <a:ext cx="5795681" cy="887506"/>
          </a:xfrm>
        </p:spPr>
        <p:txBody>
          <a:bodyPr/>
          <a:lstStyle/>
          <a:p>
            <a:r>
              <a:rPr lang="en-US" dirty="0" smtClean="0">
                <a:latin typeface="Bernard MT Condensed" panose="02050806060905020404" pitchFamily="18" charset="0"/>
              </a:rPr>
              <a:t>Hebrews 7:11-13</a:t>
            </a:r>
            <a:endParaRPr lang="en-US" dirty="0">
              <a:latin typeface="Bernard MT Condensed" panose="02050806060905020404" pitchFamily="18" charset="0"/>
            </a:endParaRPr>
          </a:p>
        </p:txBody>
      </p:sp>
      <p:sp>
        <p:nvSpPr>
          <p:cNvPr id="5" name="Content Placeholder 4"/>
          <p:cNvSpPr>
            <a:spLocks noGrp="1"/>
          </p:cNvSpPr>
          <p:nvPr>
            <p:ph idx="1"/>
          </p:nvPr>
        </p:nvSpPr>
        <p:spPr>
          <a:xfrm>
            <a:off x="640080" y="1277471"/>
            <a:ext cx="7840980" cy="5031890"/>
          </a:xfrm>
          <a:solidFill>
            <a:schemeClr val="bg2">
              <a:alpha val="60000"/>
            </a:schemeClr>
          </a:solidFill>
          <a:ln w="25400">
            <a:solidFill>
              <a:schemeClr val="accent4">
                <a:lumMod val="50000"/>
              </a:schemeClr>
            </a:solidFill>
          </a:ln>
        </p:spPr>
        <p:txBody>
          <a:bodyPr/>
          <a:lstStyle/>
          <a:p>
            <a:pPr marL="0" indent="228600">
              <a:buNone/>
            </a:pPr>
            <a:r>
              <a:rPr lang="en-US" sz="3200" dirty="0"/>
              <a:t>Therefore, if perfection were </a:t>
            </a:r>
            <a:r>
              <a:rPr lang="en-US" sz="3200" dirty="0" smtClean="0"/>
              <a:t>                            through </a:t>
            </a:r>
            <a:r>
              <a:rPr lang="en-US" sz="3200" dirty="0"/>
              <a:t>the </a:t>
            </a:r>
            <a:r>
              <a:rPr lang="en-US" sz="3200" dirty="0" err="1"/>
              <a:t>Levitical</a:t>
            </a:r>
            <a:r>
              <a:rPr lang="en-US" sz="3200" dirty="0"/>
              <a:t> priesthood </a:t>
            </a:r>
            <a:r>
              <a:rPr lang="en-US" sz="3200" dirty="0" smtClean="0"/>
              <a:t>                          (</a:t>
            </a:r>
            <a:r>
              <a:rPr lang="en-US" sz="3200" dirty="0"/>
              <a:t>for under it the people received the law), what further need </a:t>
            </a:r>
            <a:r>
              <a:rPr lang="en-US" sz="3200" i="1" dirty="0"/>
              <a:t>was there</a:t>
            </a:r>
            <a:r>
              <a:rPr lang="en-US" sz="3200" dirty="0"/>
              <a:t> that another priest should rise according to the order of Melchizedek, and not be called according to the order of Aaron? </a:t>
            </a:r>
            <a:r>
              <a:rPr lang="en-US" sz="3200" baseline="30000" dirty="0"/>
              <a:t>12 </a:t>
            </a:r>
            <a:r>
              <a:rPr lang="en-US" sz="3200" b="1" dirty="0"/>
              <a:t>For the priesthood being changed, of necessity there is also a change of the law. </a:t>
            </a:r>
            <a:r>
              <a:rPr lang="en-US" sz="3200" baseline="30000" dirty="0"/>
              <a:t>13 </a:t>
            </a:r>
            <a:r>
              <a:rPr lang="en-US" sz="3200" dirty="0"/>
              <a:t>For He of whom these things are spoken belongs to another tribe, from which no man has officiated at the altar.</a:t>
            </a:r>
            <a:endParaRPr lang="en-US" dirty="0" smtClean="0"/>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368" y="255495"/>
            <a:ext cx="2057400" cy="1367028"/>
          </a:xfrm>
          <a:prstGeom prst="rect">
            <a:avLst/>
          </a:prstGeom>
          <a:ln w="19050">
            <a:solidFill>
              <a:schemeClr val="accent4">
                <a:lumMod val="50000"/>
              </a:schemeClr>
            </a:solidFill>
          </a:ln>
        </p:spPr>
      </p:pic>
    </p:spTree>
    <p:extLst>
      <p:ext uri="{BB962C8B-B14F-4D97-AF65-F5344CB8AC3E}">
        <p14:creationId xmlns:p14="http://schemas.microsoft.com/office/powerpoint/2010/main" val="4140426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5" y="255495"/>
            <a:ext cx="5795681" cy="887506"/>
          </a:xfrm>
        </p:spPr>
        <p:txBody>
          <a:bodyPr/>
          <a:lstStyle/>
          <a:p>
            <a:r>
              <a:rPr lang="en-US" dirty="0" smtClean="0">
                <a:latin typeface="Bernard MT Condensed" panose="02050806060905020404" pitchFamily="18" charset="0"/>
              </a:rPr>
              <a:t>Colossians 2:13-14</a:t>
            </a:r>
            <a:endParaRPr lang="en-US" dirty="0">
              <a:latin typeface="Bernard MT Condensed" panose="02050806060905020404" pitchFamily="18" charset="0"/>
            </a:endParaRPr>
          </a:p>
        </p:txBody>
      </p:sp>
      <p:sp>
        <p:nvSpPr>
          <p:cNvPr id="5" name="Content Placeholder 4"/>
          <p:cNvSpPr>
            <a:spLocks noGrp="1"/>
          </p:cNvSpPr>
          <p:nvPr>
            <p:ph idx="1"/>
          </p:nvPr>
        </p:nvSpPr>
        <p:spPr>
          <a:xfrm>
            <a:off x="640080" y="1277471"/>
            <a:ext cx="7840980" cy="3728869"/>
          </a:xfrm>
          <a:solidFill>
            <a:schemeClr val="bg2">
              <a:alpha val="60000"/>
            </a:schemeClr>
          </a:solidFill>
          <a:ln w="25400">
            <a:solidFill>
              <a:schemeClr val="accent4">
                <a:lumMod val="50000"/>
              </a:schemeClr>
            </a:solidFill>
          </a:ln>
        </p:spPr>
        <p:txBody>
          <a:bodyPr/>
          <a:lstStyle/>
          <a:p>
            <a:pPr marL="0" indent="228600">
              <a:buNone/>
            </a:pPr>
            <a:r>
              <a:rPr lang="en-US" sz="3200" dirty="0"/>
              <a:t>And you, being dead in your </a:t>
            </a:r>
            <a:r>
              <a:rPr lang="en-US" sz="3200" dirty="0" smtClean="0"/>
              <a:t>                        trespasses </a:t>
            </a:r>
            <a:r>
              <a:rPr lang="en-US" sz="3200" dirty="0"/>
              <a:t>and the </a:t>
            </a:r>
            <a:r>
              <a:rPr lang="en-US" sz="3200" dirty="0" err="1"/>
              <a:t>uncircumcision</a:t>
            </a:r>
            <a:r>
              <a:rPr lang="en-US" sz="3200" dirty="0"/>
              <a:t> </a:t>
            </a:r>
            <a:r>
              <a:rPr lang="en-US" sz="3200" dirty="0" smtClean="0"/>
              <a:t>                       of </a:t>
            </a:r>
            <a:r>
              <a:rPr lang="en-US" sz="3200" dirty="0"/>
              <a:t>your flesh, He has made alive together with Him, having forgiven you all trespasses, </a:t>
            </a:r>
            <a:r>
              <a:rPr lang="en-US" sz="3200" baseline="30000" dirty="0"/>
              <a:t>14 </a:t>
            </a:r>
            <a:r>
              <a:rPr lang="en-US" sz="3200" dirty="0"/>
              <a:t>having wiped out the handwriting of requirements that was against us, which was contrary to us. </a:t>
            </a:r>
            <a:r>
              <a:rPr lang="en-US" sz="3200" b="1" dirty="0"/>
              <a:t>And He has taken it out of the way, having nailed it to the cross</a:t>
            </a:r>
            <a:r>
              <a:rPr lang="en-US" sz="3200" dirty="0"/>
              <a:t>.</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368" y="255495"/>
            <a:ext cx="2057400" cy="1367028"/>
          </a:xfrm>
          <a:prstGeom prst="rect">
            <a:avLst/>
          </a:prstGeom>
          <a:ln w="19050">
            <a:solidFill>
              <a:schemeClr val="accent4">
                <a:lumMod val="50000"/>
              </a:schemeClr>
            </a:solidFill>
          </a:ln>
        </p:spPr>
      </p:pic>
    </p:spTree>
    <p:extLst>
      <p:ext uri="{BB962C8B-B14F-4D97-AF65-F5344CB8AC3E}">
        <p14:creationId xmlns:p14="http://schemas.microsoft.com/office/powerpoint/2010/main" val="2664953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966" y="255495"/>
            <a:ext cx="5029200" cy="887506"/>
          </a:xfrm>
        </p:spPr>
        <p:txBody>
          <a:bodyPr/>
          <a:lstStyle/>
          <a:p>
            <a:r>
              <a:rPr lang="en-US" dirty="0" smtClean="0">
                <a:latin typeface="Bernard MT Condensed" panose="02050806060905020404" pitchFamily="18" charset="0"/>
              </a:rPr>
              <a:t>What about the Thief?</a:t>
            </a:r>
            <a:endParaRPr lang="en-US" dirty="0">
              <a:latin typeface="Bernard MT Condensed" panose="02050806060905020404" pitchFamily="18" charset="0"/>
            </a:endParaRPr>
          </a:p>
        </p:txBody>
      </p:sp>
      <p:sp>
        <p:nvSpPr>
          <p:cNvPr id="5" name="Content Placeholder 4"/>
          <p:cNvSpPr>
            <a:spLocks noGrp="1"/>
          </p:cNvSpPr>
          <p:nvPr>
            <p:ph idx="1"/>
          </p:nvPr>
        </p:nvSpPr>
        <p:spPr>
          <a:xfrm>
            <a:off x="617220" y="1277471"/>
            <a:ext cx="7863840" cy="5054749"/>
          </a:xfrm>
          <a:solidFill>
            <a:schemeClr val="bg2">
              <a:alpha val="60000"/>
            </a:schemeClr>
          </a:solidFill>
          <a:ln w="25400">
            <a:solidFill>
              <a:schemeClr val="accent4">
                <a:lumMod val="50000"/>
              </a:schemeClr>
            </a:solidFill>
          </a:ln>
        </p:spPr>
        <p:txBody>
          <a:bodyPr>
            <a:normAutofit lnSpcReduction="10000"/>
          </a:bodyPr>
          <a:lstStyle/>
          <a:p>
            <a:pPr marL="282575" indent="-282575"/>
            <a:r>
              <a:rPr lang="en-US" sz="3200" b="1" dirty="0" smtClean="0"/>
              <a:t>Fulfillment of prophecy </a:t>
            </a:r>
            <a:r>
              <a:rPr lang="en-US" sz="3000" i="1" dirty="0" smtClean="0"/>
              <a:t>- Isaiah 53:12</a:t>
            </a:r>
          </a:p>
          <a:p>
            <a:pPr marL="282575" indent="-282575"/>
            <a:r>
              <a:rPr lang="en-US" sz="3200" b="1" dirty="0" smtClean="0"/>
              <a:t>Was the thief baptized? </a:t>
            </a:r>
            <a:r>
              <a:rPr lang="en-US" sz="3000" i="1" dirty="0" smtClean="0"/>
              <a:t>- Matthew 3:5-6</a:t>
            </a:r>
          </a:p>
          <a:p>
            <a:pPr marL="282575" indent="-282575"/>
            <a:r>
              <a:rPr lang="en-US" sz="3200" b="1" dirty="0" smtClean="0"/>
              <a:t>An attempt to deny plain teaching in scripture!</a:t>
            </a:r>
          </a:p>
          <a:p>
            <a:pPr marL="457200" lvl="1" indent="0">
              <a:buNone/>
            </a:pPr>
            <a:r>
              <a:rPr lang="en-US" sz="3000" i="1" dirty="0" smtClean="0"/>
              <a:t>Mark 16:16; Acts 2:38; 22:16; Galatians 3:27;       1 Peter 3:21</a:t>
            </a:r>
          </a:p>
          <a:p>
            <a:pPr marL="282575" indent="-282575"/>
            <a:r>
              <a:rPr lang="en-US" sz="3200" b="1" dirty="0" smtClean="0"/>
              <a:t>He lived and died under the Old Law</a:t>
            </a:r>
          </a:p>
          <a:p>
            <a:pPr marL="457200" lvl="1" indent="0">
              <a:buNone/>
            </a:pPr>
            <a:r>
              <a:rPr lang="en-US" sz="3000" i="1" dirty="0"/>
              <a:t>Hebrews 7:11-13; Colossians 2:13-14</a:t>
            </a:r>
            <a:endParaRPr lang="en-US" sz="3200" dirty="0"/>
          </a:p>
          <a:p>
            <a:pPr marL="282575" indent="-282575"/>
            <a:r>
              <a:rPr lang="en-US" sz="3200" b="1" dirty="0" smtClean="0"/>
              <a:t>Christ had the authority to forgive him while alive on the earth</a:t>
            </a:r>
          </a:p>
          <a:p>
            <a:pPr marL="457200" lvl="1" indent="0">
              <a:buNone/>
            </a:pPr>
            <a:r>
              <a:rPr lang="en-US" sz="3000" i="1" dirty="0" smtClean="0"/>
              <a:t>Matthew 9:1-8</a:t>
            </a:r>
          </a:p>
          <a:p>
            <a:endParaRPr lang="en-US" dirty="0" smtClean="0"/>
          </a:p>
          <a:p>
            <a:endParaRPr lang="en-US" dirty="0"/>
          </a:p>
        </p:txBody>
      </p:sp>
      <p:pic>
        <p:nvPicPr>
          <p:cNvPr id="6" name="Picture 5"/>
          <p:cNvPicPr>
            <a:picLocks noChangeAspect="1"/>
          </p:cNvPicPr>
          <p:nvPr/>
        </p:nvPicPr>
        <p:blipFill>
          <a:blip r:embed="rId3"/>
          <a:stretch>
            <a:fillRect/>
          </a:stretch>
        </p:blipFill>
        <p:spPr>
          <a:xfrm>
            <a:off x="7726680" y="255496"/>
            <a:ext cx="1023089" cy="1429740"/>
          </a:xfrm>
          <a:prstGeom prst="rect">
            <a:avLst/>
          </a:prstGeom>
          <a:ln w="19050">
            <a:solidFill>
              <a:schemeClr val="accent4">
                <a:lumMod val="50000"/>
              </a:schemeClr>
            </a:solidFill>
          </a:ln>
        </p:spPr>
      </p:pic>
    </p:spTree>
    <p:extLst>
      <p:ext uri="{BB962C8B-B14F-4D97-AF65-F5344CB8AC3E}">
        <p14:creationId xmlns:p14="http://schemas.microsoft.com/office/powerpoint/2010/main" val="1636975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863</Words>
  <Application>Microsoft Office PowerPoint</Application>
  <PresentationFormat>On-screen Show (4:3)</PresentationFormat>
  <Paragraphs>86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Bernard MT Condensed</vt:lpstr>
      <vt:lpstr>Calibri</vt:lpstr>
      <vt:lpstr>Calibri Light</vt:lpstr>
      <vt:lpstr>Office Theme</vt:lpstr>
      <vt:lpstr>PowerPoint Presentation</vt:lpstr>
      <vt:lpstr>What About the Thief?</vt:lpstr>
      <vt:lpstr>What about the Thief?</vt:lpstr>
      <vt:lpstr>What about the Thief?</vt:lpstr>
      <vt:lpstr>What about the Thief?</vt:lpstr>
      <vt:lpstr>What about the Thief?</vt:lpstr>
      <vt:lpstr>Hebrews 7:11-13</vt:lpstr>
      <vt:lpstr>Colossians 2:13-14</vt:lpstr>
      <vt:lpstr>What about the Thief?</vt:lpstr>
      <vt:lpstr>Acts 10:34-35</vt:lpstr>
      <vt:lpstr>The thief was promised…  Paradise!  Luke 16:22-25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the Thief?</dc:title>
  <dc:creator>Stan Cox</dc:creator>
  <cp:lastModifiedBy>Stan Cox</cp:lastModifiedBy>
  <cp:revision>21</cp:revision>
  <cp:lastPrinted>2014-07-20T13:30:26Z</cp:lastPrinted>
  <dcterms:created xsi:type="dcterms:W3CDTF">2014-07-19T22:31:42Z</dcterms:created>
  <dcterms:modified xsi:type="dcterms:W3CDTF">2014-07-21T22:54:35Z</dcterms:modified>
</cp:coreProperties>
</file>