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58"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pperplate Gothic Bold" panose="020E07050202060204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0821" autoAdjust="0"/>
  </p:normalViewPr>
  <p:slideViewPr>
    <p:cSldViewPr snapToGrid="0">
      <p:cViewPr varScale="1">
        <p:scale>
          <a:sx n="49" d="100"/>
          <a:sy n="49" d="100"/>
        </p:scale>
        <p:origin x="518" y="53"/>
      </p:cViewPr>
      <p:guideLst/>
    </p:cSldViewPr>
  </p:slideViewPr>
  <p:notesTextViewPr>
    <p:cViewPr>
      <p:scale>
        <a:sx n="1" d="1"/>
        <a:sy n="1" d="1"/>
      </p:scale>
      <p:origin x="0" y="0"/>
    </p:cViewPr>
  </p:notesTextViewPr>
  <p:notesViewPr>
    <p:cSldViewPr snapToGrid="0">
      <p:cViewPr varScale="1">
        <p:scale>
          <a:sx n="63" d="100"/>
          <a:sy n="63" d="100"/>
        </p:scale>
        <p:origin x="151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96988-5AB4-49AC-BDE0-222E263D9A46}"/>
              </a:ext>
            </a:extLst>
          </p:cNvPr>
          <p:cNvSpPr>
            <a:spLocks noGrp="1"/>
          </p:cNvSpPr>
          <p:nvPr>
            <p:ph type="hdr" sz="quarter"/>
          </p:nvPr>
        </p:nvSpPr>
        <p:spPr>
          <a:xfrm>
            <a:off x="0" y="0"/>
            <a:ext cx="3645408" cy="804672"/>
          </a:xfrm>
          <a:prstGeom prst="rect">
            <a:avLst/>
          </a:prstGeom>
        </p:spPr>
        <p:txBody>
          <a:bodyPr vert="horz" lIns="91440" tIns="45720" rIns="91440" bIns="45720" rtlCol="0"/>
          <a:lstStyle>
            <a:lvl1pPr algn="l">
              <a:defRPr sz="1200"/>
            </a:lvl1pPr>
          </a:lstStyle>
          <a:p>
            <a:r>
              <a:rPr lang="en-US" sz="2000" dirty="0">
                <a:latin typeface="Copperplate Gothic Bold" panose="020E0705020206020404" pitchFamily="34" charset="0"/>
              </a:rPr>
              <a:t>Why Do We Praise God?</a:t>
            </a:r>
          </a:p>
          <a:p>
            <a:r>
              <a:rPr lang="en-US" dirty="0"/>
              <a:t>(Psalm 113)</a:t>
            </a:r>
          </a:p>
        </p:txBody>
      </p:sp>
      <p:sp>
        <p:nvSpPr>
          <p:cNvPr id="3" name="Date Placeholder 2">
            <a:extLst>
              <a:ext uri="{FF2B5EF4-FFF2-40B4-BE49-F238E27FC236}">
                <a16:creationId xmlns:a16="http://schemas.microsoft.com/office/drawing/2014/main" id="{1B8F8F23-1B26-425C-9A50-874E6421EF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2, 2018 pm</a:t>
            </a:r>
          </a:p>
        </p:txBody>
      </p:sp>
      <p:sp>
        <p:nvSpPr>
          <p:cNvPr id="4" name="Footer Placeholder 3">
            <a:extLst>
              <a:ext uri="{FF2B5EF4-FFF2-40B4-BE49-F238E27FC236}">
                <a16:creationId xmlns:a16="http://schemas.microsoft.com/office/drawing/2014/main" id="{6FA4ED02-792B-4891-915D-83E1AF2D93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20A7A68-C183-49F9-A10A-71DD52FA1B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2AA56DA-7F8B-4227-8B45-7648409761DA}" type="slidenum">
              <a:rPr lang="en-US" smtClean="0"/>
              <a:t>‹#›</a:t>
            </a:fld>
            <a:endParaRPr lang="en-US" dirty="0"/>
          </a:p>
        </p:txBody>
      </p:sp>
    </p:spTree>
    <p:extLst>
      <p:ext uri="{BB962C8B-B14F-4D97-AF65-F5344CB8AC3E}">
        <p14:creationId xmlns:p14="http://schemas.microsoft.com/office/powerpoint/2010/main" val="1310264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1F59-4696-4D88-A3DA-190055985802}" type="datetimeFigureOut">
              <a:rPr lang="en-US" smtClean="0"/>
              <a:t>9/1/2018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88317-CFB8-4291-8754-A7D6E97E1ADE}" type="slidenum">
              <a:rPr lang="en-US" smtClean="0"/>
              <a:t>‹#›</a:t>
            </a:fld>
            <a:endParaRPr lang="en-US"/>
          </a:p>
        </p:txBody>
      </p:sp>
    </p:spTree>
    <p:extLst>
      <p:ext uri="{BB962C8B-B14F-4D97-AF65-F5344CB8AC3E}">
        <p14:creationId xmlns:p14="http://schemas.microsoft.com/office/powerpoint/2010/main" val="152779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Old Testament, one common word that is translated "praise" [</a:t>
            </a:r>
            <a:r>
              <a:rPr lang="en-US" b="1" dirty="0" err="1"/>
              <a:t>tehillah</a:t>
            </a:r>
            <a:r>
              <a:rPr lang="en-US" b="1" dirty="0"/>
              <a:t>], literally means "to cause to shine." </a:t>
            </a:r>
          </a:p>
          <a:p>
            <a:pPr marL="171450" indent="-171450">
              <a:buFont typeface="Arial" panose="020B0604020202020204" pitchFamily="34" charset="0"/>
              <a:buChar char="•"/>
            </a:pPr>
            <a:r>
              <a:rPr lang="en-US" dirty="0"/>
              <a:t>Thus, praise is giving glory to God. [Letting God shine]</a:t>
            </a:r>
          </a:p>
          <a:p>
            <a:pPr marL="0" indent="0">
              <a:buFont typeface="Arial" panose="020B0604020202020204" pitchFamily="34" charset="0"/>
              <a:buNone/>
            </a:pPr>
            <a:r>
              <a:rPr lang="en-US" b="1" dirty="0"/>
              <a:t>(Psalm 40:3), </a:t>
            </a:r>
            <a:r>
              <a:rPr lang="en-US" i="1" dirty="0"/>
              <a:t>“He has put a new song in my mouth — praise to our God; many will see it and fear, and will trust in the Lord.”</a:t>
            </a:r>
          </a:p>
          <a:p>
            <a:pPr marL="171450" indent="-171450">
              <a:buFont typeface="Arial" panose="020B0604020202020204" pitchFamily="34" charset="0"/>
              <a:buChar char="•"/>
            </a:pPr>
            <a:r>
              <a:rPr lang="en-US" dirty="0"/>
              <a:t>The word comes from a root word, halal, which literally means to shine, to flash forth light. </a:t>
            </a:r>
          </a:p>
          <a:p>
            <a:pPr marL="171450" indent="-171450">
              <a:buFont typeface="Arial" panose="020B0604020202020204" pitchFamily="34" charset="0"/>
              <a:buChar char="•"/>
            </a:pPr>
            <a:r>
              <a:rPr lang="en-US" dirty="0"/>
              <a:t>It can be translated as to boast, to exult, or to praise. </a:t>
            </a:r>
          </a:p>
          <a:p>
            <a:pPr marL="0" indent="0">
              <a:buFont typeface="Arial" panose="020B0604020202020204" pitchFamily="34" charset="0"/>
              <a:buNone/>
            </a:pPr>
            <a:r>
              <a:rPr lang="en-US" b="1" dirty="0"/>
              <a:t>Psalm 113:1-9 is a wonderful example:</a:t>
            </a:r>
          </a:p>
          <a:p>
            <a:r>
              <a:rPr lang="en-US" sz="1200" b="0" i="1" kern="1200" dirty="0">
                <a:solidFill>
                  <a:schemeClr val="tx1"/>
                </a:solidFill>
                <a:effectLst/>
                <a:latin typeface="+mn-lt"/>
                <a:ea typeface="+mn-ea"/>
                <a:cs typeface="+mn-cs"/>
              </a:rPr>
              <a:t>“</a:t>
            </a:r>
            <a:r>
              <a:rPr lang="en-US" i="1" dirty="0"/>
              <a:t>Praise the Lord! Praise, O servants of the Lord, praise the name of the Lord! </a:t>
            </a:r>
            <a:r>
              <a:rPr lang="en-US" i="1" baseline="30000" dirty="0"/>
              <a:t>2</a:t>
            </a:r>
            <a:r>
              <a:rPr lang="en-US" i="1" dirty="0"/>
              <a:t> Blessed be the name of the Lord from this time forth and forevermore! </a:t>
            </a:r>
            <a:r>
              <a:rPr lang="en-US" i="1" baseline="30000" dirty="0"/>
              <a:t>3</a:t>
            </a:r>
            <a:r>
              <a:rPr lang="en-US" i="1" dirty="0"/>
              <a:t> From the rising of the sun to its going down the Lord's name is to be praised. </a:t>
            </a:r>
            <a:r>
              <a:rPr lang="en-US" i="1" baseline="30000" dirty="0"/>
              <a:t>4</a:t>
            </a:r>
            <a:r>
              <a:rPr lang="en-US" i="1" dirty="0"/>
              <a:t> The Lord is high above all nations, His glory above the heavens. </a:t>
            </a:r>
            <a:r>
              <a:rPr lang="en-US" i="1" baseline="30000" dirty="0"/>
              <a:t>5</a:t>
            </a:r>
            <a:r>
              <a:rPr lang="en-US" i="1" dirty="0"/>
              <a:t> Who is like the Lord our God, who dwells on high, </a:t>
            </a:r>
            <a:r>
              <a:rPr lang="en-US" i="1" baseline="30000" dirty="0"/>
              <a:t>6</a:t>
            </a:r>
            <a:r>
              <a:rPr lang="en-US" i="1" dirty="0"/>
              <a:t> who humbles Himself to behold the things that are in the heavens and in the earth? </a:t>
            </a:r>
            <a:r>
              <a:rPr lang="en-US" i="1" baseline="30000" dirty="0"/>
              <a:t>7</a:t>
            </a:r>
            <a:r>
              <a:rPr lang="en-US" i="1" dirty="0"/>
              <a:t> He raises the poor out of the dust, and lifts the needy out of the ash heap, </a:t>
            </a:r>
            <a:r>
              <a:rPr lang="en-US" i="1" baseline="30000" dirty="0"/>
              <a:t>8</a:t>
            </a:r>
            <a:r>
              <a:rPr lang="en-US" i="1" dirty="0"/>
              <a:t> that He may seat him with princes—with the princes of His people. </a:t>
            </a:r>
            <a:r>
              <a:rPr lang="en-US" i="1" baseline="30000" dirty="0"/>
              <a:t>9</a:t>
            </a:r>
            <a:r>
              <a:rPr lang="en-US" i="1" dirty="0"/>
              <a:t> He grants the barren woman a home, like a joyful mother of children. Praise the Lord!”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Consider how often we praise our heroes, our mentors, our friends, our children (present example: Senator John McCain)</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How appropriate it is to praise the Almighty, merciful, loving, righteous God in heaven! </a:t>
            </a:r>
          </a:p>
        </p:txBody>
      </p:sp>
      <p:sp>
        <p:nvSpPr>
          <p:cNvPr id="4" name="Slide Number Placeholder 3"/>
          <p:cNvSpPr>
            <a:spLocks noGrp="1"/>
          </p:cNvSpPr>
          <p:nvPr>
            <p:ph type="sldNum" sz="quarter" idx="10"/>
          </p:nvPr>
        </p:nvSpPr>
        <p:spPr/>
        <p:txBody>
          <a:bodyPr/>
          <a:lstStyle/>
          <a:p>
            <a:fld id="{DA888317-CFB8-4291-8754-A7D6E97E1ADE}" type="slidenum">
              <a:rPr lang="en-US" smtClean="0"/>
              <a:t>1</a:t>
            </a:fld>
            <a:endParaRPr lang="en-US"/>
          </a:p>
        </p:txBody>
      </p:sp>
    </p:spTree>
    <p:extLst>
      <p:ext uri="{BB962C8B-B14F-4D97-AF65-F5344CB8AC3E}">
        <p14:creationId xmlns:p14="http://schemas.microsoft.com/office/powerpoint/2010/main" val="2860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 is the Almighty Creator of the physical universe, </a:t>
            </a:r>
          </a:p>
          <a:p>
            <a:r>
              <a:rPr lang="en-US" b="1" dirty="0"/>
              <a:t>(Genesis 1:1), </a:t>
            </a:r>
            <a:r>
              <a:rPr lang="en-US" b="1" i="1" dirty="0"/>
              <a:t>“</a:t>
            </a:r>
            <a:r>
              <a:rPr lang="en-US" i="1" dirty="0"/>
              <a:t>In the beginning God created the heavens and the earth.”</a:t>
            </a:r>
          </a:p>
          <a:p>
            <a:endParaRPr lang="en-US" b="1" dirty="0"/>
          </a:p>
          <a:p>
            <a:r>
              <a:rPr lang="en-US" b="1" dirty="0"/>
              <a:t>More personally, He created man, and gives life to all!</a:t>
            </a:r>
          </a:p>
          <a:p>
            <a:pPr marL="171450" indent="-171450">
              <a:buFont typeface="Arial" panose="020B0604020202020204" pitchFamily="34" charset="0"/>
              <a:buChar char="•"/>
            </a:pPr>
            <a:r>
              <a:rPr lang="en-US" b="1" dirty="0"/>
              <a:t>As such, He is to be praised (given glory!)  This is something the book of Psalms demonstrates time and again!</a:t>
            </a:r>
          </a:p>
          <a:p>
            <a:r>
              <a:rPr lang="en-US" b="1" dirty="0"/>
              <a:t>(Psalm 95:6-7), </a:t>
            </a:r>
            <a:r>
              <a:rPr lang="en-US" i="1" dirty="0"/>
              <a:t>“Oh come, let us worship and bow down; </a:t>
            </a:r>
            <a:r>
              <a:rPr lang="en-US" i="1" u="sng" dirty="0"/>
              <a:t>let us kneel before the Lord our Maker</a:t>
            </a:r>
            <a:r>
              <a:rPr lang="en-US" i="1" dirty="0"/>
              <a:t>. </a:t>
            </a:r>
            <a:r>
              <a:rPr lang="en-US" i="1" baseline="30000" dirty="0"/>
              <a:t>7</a:t>
            </a:r>
            <a:r>
              <a:rPr lang="en-US" i="1" dirty="0"/>
              <a:t> </a:t>
            </a:r>
            <a:r>
              <a:rPr lang="en-US" i="1" u="sng" dirty="0"/>
              <a:t>For He is our God</a:t>
            </a:r>
            <a:r>
              <a:rPr lang="en-US" i="1" dirty="0"/>
              <a:t>, and we are the people of His pasture, and the sheep of His hand.”</a:t>
            </a:r>
          </a:p>
          <a:p>
            <a:r>
              <a:rPr lang="en-US" b="1" dirty="0"/>
              <a:t>(Psalm 139:14), </a:t>
            </a:r>
            <a:r>
              <a:rPr lang="en-US" i="1" dirty="0"/>
              <a:t>“I will praise You, for I am fearfully and wonderfully made; marvelous are Your works, and that my soul knows very well.”</a:t>
            </a:r>
          </a:p>
        </p:txBody>
      </p:sp>
      <p:sp>
        <p:nvSpPr>
          <p:cNvPr id="4" name="Slide Number Placeholder 3"/>
          <p:cNvSpPr>
            <a:spLocks noGrp="1"/>
          </p:cNvSpPr>
          <p:nvPr>
            <p:ph type="sldNum" sz="quarter" idx="10"/>
          </p:nvPr>
        </p:nvSpPr>
        <p:spPr/>
        <p:txBody>
          <a:bodyPr/>
          <a:lstStyle/>
          <a:p>
            <a:fld id="{DA888317-CFB8-4291-8754-A7D6E97E1ADE}" type="slidenum">
              <a:rPr lang="en-US" smtClean="0"/>
              <a:t>2</a:t>
            </a:fld>
            <a:endParaRPr lang="en-US"/>
          </a:p>
        </p:txBody>
      </p:sp>
    </p:spTree>
    <p:extLst>
      <p:ext uri="{BB962C8B-B14F-4D97-AF65-F5344CB8AC3E}">
        <p14:creationId xmlns:p14="http://schemas.microsoft.com/office/powerpoint/2010/main" val="217104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Almighty God in Heaven is sovereign in the universe</a:t>
            </a:r>
          </a:p>
          <a:p>
            <a:pPr marL="171450" indent="-171450">
              <a:buFont typeface="Arial" panose="020B0604020202020204" pitchFamily="34" charset="0"/>
              <a:buChar char="•"/>
            </a:pPr>
            <a:r>
              <a:rPr lang="en-US" dirty="0"/>
              <a:t>Definition – possessing supreme or ultimate power</a:t>
            </a:r>
            <a:r>
              <a:rPr lang="en-US" b="1" dirty="0"/>
              <a:t>.  This belongs to God, and to God alone!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[Herod learned this lesson] (Acts 12:21-23),</a:t>
            </a:r>
            <a:r>
              <a:rPr lang="en-US" dirty="0"/>
              <a:t> </a:t>
            </a:r>
            <a:r>
              <a:rPr lang="en-US" i="1" dirty="0"/>
              <a:t>“So on a set day Herod, arrayed in royal apparel, sat on his throne and gave an oration to them.</a:t>
            </a:r>
            <a:r>
              <a:rPr lang="en-US" i="1" baseline="30000" dirty="0"/>
              <a:t> 22</a:t>
            </a:r>
            <a:r>
              <a:rPr lang="en-US" i="1" dirty="0"/>
              <a:t> And the people kept shouting, “The voice of a god and not of a man!”</a:t>
            </a:r>
            <a:r>
              <a:rPr lang="en-US" i="1" baseline="30000" dirty="0"/>
              <a:t> 23</a:t>
            </a:r>
            <a:r>
              <a:rPr lang="en-US" i="1" dirty="0"/>
              <a:t> Then immediately an angel of the Lord struck him, because he did not give glory to God. And he was eaten by worms and died.”</a:t>
            </a:r>
          </a:p>
          <a:p>
            <a:pPr marL="171450" indent="-171450">
              <a:buFont typeface="Arial" panose="020B0604020202020204" pitchFamily="34" charset="0"/>
              <a:buChar char="•"/>
            </a:pPr>
            <a:r>
              <a:rPr lang="en-US" dirty="0"/>
              <a:t>This means that God is subject to no one.  He rules as He sees fit, without giving answer to any other.  That mankind is subject to Him.  And that, despite the present day disrespect for God, man has absolutely no right to question or criticize Him.</a:t>
            </a:r>
          </a:p>
          <a:p>
            <a:r>
              <a:rPr lang="en-US" b="1" dirty="0"/>
              <a:t>(Psalm 145:13), </a:t>
            </a:r>
            <a:r>
              <a:rPr lang="en-US" i="1" dirty="0"/>
              <a:t>“Your kingdom is an everlasting kingdom, and Your dominion endures throughout all generations.”</a:t>
            </a:r>
          </a:p>
          <a:p>
            <a:r>
              <a:rPr lang="en-US" b="1" dirty="0"/>
              <a:t>(Psalm 47:7), </a:t>
            </a:r>
            <a:r>
              <a:rPr lang="en-US" i="1" dirty="0"/>
              <a:t>“For God is the King of all the earth; sing praises with understanding.”</a:t>
            </a:r>
          </a:p>
          <a:p>
            <a:r>
              <a:rPr lang="en-US" b="1" dirty="0"/>
              <a:t>(John 19:10-11), [Jesus’ conversation with Pilate before His crucifixion] </a:t>
            </a:r>
            <a:r>
              <a:rPr lang="en-US" i="1" dirty="0"/>
              <a:t>“Then Pilate said to Him, “Are You not speaking to me? Do You not know that I have power to crucify You, and power to release You?” </a:t>
            </a:r>
            <a:r>
              <a:rPr lang="en-US" i="1" baseline="30000" dirty="0"/>
              <a:t>11</a:t>
            </a:r>
            <a:r>
              <a:rPr lang="en-US" i="1" dirty="0"/>
              <a:t> Jesus answered, “You could have no power at all against Me unless it had been given you from above. Therefore the one who delivered Me to you has the greater sin.”</a:t>
            </a:r>
          </a:p>
        </p:txBody>
      </p:sp>
      <p:sp>
        <p:nvSpPr>
          <p:cNvPr id="4" name="Slide Number Placeholder 3"/>
          <p:cNvSpPr>
            <a:spLocks noGrp="1"/>
          </p:cNvSpPr>
          <p:nvPr>
            <p:ph type="sldNum" sz="quarter" idx="10"/>
          </p:nvPr>
        </p:nvSpPr>
        <p:spPr/>
        <p:txBody>
          <a:bodyPr/>
          <a:lstStyle/>
          <a:p>
            <a:fld id="{DA888317-CFB8-4291-8754-A7D6E97E1ADE}" type="slidenum">
              <a:rPr lang="en-US" smtClean="0"/>
              <a:t>3</a:t>
            </a:fld>
            <a:endParaRPr lang="en-US"/>
          </a:p>
        </p:txBody>
      </p:sp>
    </p:spTree>
    <p:extLst>
      <p:ext uri="{BB962C8B-B14F-4D97-AF65-F5344CB8AC3E}">
        <p14:creationId xmlns:p14="http://schemas.microsoft.com/office/powerpoint/2010/main" val="37022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personally, we have reason to praise Him because, though He is the Almighty Creator, and Sovereign, He still deigns to pay attention to us and our needs!</a:t>
            </a:r>
          </a:p>
          <a:p>
            <a:pPr marL="171450" indent="-171450">
              <a:buFont typeface="Arial" panose="020B0604020202020204" pitchFamily="34" charset="0"/>
              <a:buChar char="•"/>
            </a:pPr>
            <a:r>
              <a:rPr lang="en-US" dirty="0"/>
              <a:t>Our beginning text points this out wonderfully</a:t>
            </a:r>
          </a:p>
          <a:p>
            <a:r>
              <a:rPr lang="en-US" b="1" dirty="0"/>
              <a:t>(Psalm 113:5-9), </a:t>
            </a:r>
            <a:r>
              <a:rPr lang="en-US" dirty="0"/>
              <a:t>“</a:t>
            </a:r>
            <a:r>
              <a:rPr lang="en-US" i="1" u="sng" dirty="0"/>
              <a:t>Who is like the Lord our God, who dwells on high</a:t>
            </a:r>
            <a:r>
              <a:rPr lang="en-US" i="1" dirty="0"/>
              <a:t>, </a:t>
            </a:r>
            <a:r>
              <a:rPr lang="en-US" i="1" baseline="30000" dirty="0"/>
              <a:t>6</a:t>
            </a:r>
            <a:r>
              <a:rPr lang="en-US" i="1" dirty="0"/>
              <a:t> </a:t>
            </a:r>
            <a:r>
              <a:rPr lang="en-US" i="1" u="sng" dirty="0"/>
              <a:t>who humbles Himself to behold the things that are in the heavens and in the earth</a:t>
            </a:r>
            <a:r>
              <a:rPr lang="en-US" i="1" dirty="0"/>
              <a:t>? </a:t>
            </a:r>
            <a:r>
              <a:rPr lang="en-US" i="1" baseline="30000" dirty="0"/>
              <a:t>7</a:t>
            </a:r>
            <a:r>
              <a:rPr lang="en-US" i="1" dirty="0"/>
              <a:t> He raises the poor out of the dust, and lifts the needy out of the ash heap, </a:t>
            </a:r>
            <a:r>
              <a:rPr lang="en-US" i="1" baseline="30000" dirty="0"/>
              <a:t>8</a:t>
            </a:r>
            <a:r>
              <a:rPr lang="en-US" i="1" dirty="0"/>
              <a:t> that He may seat him with princes—with the princes of His people. </a:t>
            </a:r>
            <a:r>
              <a:rPr lang="en-US" i="1" baseline="30000" dirty="0"/>
              <a:t>9</a:t>
            </a:r>
            <a:r>
              <a:rPr lang="en-US" i="1" dirty="0"/>
              <a:t> He grants the barren woman a home, like a joyful mother of children. Praise the Lord!”</a:t>
            </a:r>
          </a:p>
          <a:p>
            <a:pPr marL="171450" indent="-171450">
              <a:buFont typeface="Arial" panose="020B0604020202020204" pitchFamily="34" charset="0"/>
              <a:buChar char="•"/>
            </a:pPr>
            <a:r>
              <a:rPr lang="en-US" b="1" i="0" dirty="0"/>
              <a:t>The 77</a:t>
            </a:r>
            <a:r>
              <a:rPr lang="en-US" b="1" i="0" baseline="30000" dirty="0"/>
              <a:t>th</a:t>
            </a:r>
            <a:r>
              <a:rPr lang="en-US" b="1" i="0" dirty="0"/>
              <a:t> Psalm points out the providence God showed to the Psalmist, and the Psalmists response (We would do well to heed his example):</a:t>
            </a:r>
          </a:p>
          <a:p>
            <a:pPr marL="0" indent="0">
              <a:buFont typeface="Arial" panose="020B0604020202020204" pitchFamily="34" charset="0"/>
              <a:buNone/>
            </a:pPr>
            <a:r>
              <a:rPr lang="en-US" b="1" i="0" dirty="0"/>
              <a:t>(Psalm 77:1-2), </a:t>
            </a:r>
            <a:r>
              <a:rPr lang="en-US" i="1" dirty="0"/>
              <a:t>“I cried out to God with my voice — to God with my voice; and He gave ear to me. </a:t>
            </a:r>
            <a:r>
              <a:rPr lang="en-US" i="1" baseline="30000" dirty="0"/>
              <a:t>2</a:t>
            </a:r>
            <a:r>
              <a:rPr lang="en-US" i="1" dirty="0"/>
              <a:t> In the day of my trouble I sought the Lord…”</a:t>
            </a:r>
          </a:p>
          <a:p>
            <a:pPr marL="0" indent="0">
              <a:buFont typeface="Arial" panose="020B0604020202020204" pitchFamily="34" charset="0"/>
              <a:buNone/>
            </a:pPr>
            <a:r>
              <a:rPr lang="en-US" b="1" i="0" dirty="0"/>
              <a:t>(Psalm 77:11-12), </a:t>
            </a:r>
            <a:r>
              <a:rPr lang="en-US" i="1" dirty="0"/>
              <a:t>“I will remember the works of the Lord; surely I will remember Your wonders of old. </a:t>
            </a:r>
            <a:r>
              <a:rPr lang="en-US" i="1" baseline="30000" dirty="0"/>
              <a:t>12</a:t>
            </a:r>
            <a:r>
              <a:rPr lang="en-US" i="1" dirty="0"/>
              <a:t> I will also meditate on all Your work, and talk of Your deeds.”</a:t>
            </a:r>
          </a:p>
        </p:txBody>
      </p:sp>
      <p:sp>
        <p:nvSpPr>
          <p:cNvPr id="4" name="Slide Number Placeholder 3"/>
          <p:cNvSpPr>
            <a:spLocks noGrp="1"/>
          </p:cNvSpPr>
          <p:nvPr>
            <p:ph type="sldNum" sz="quarter" idx="10"/>
          </p:nvPr>
        </p:nvSpPr>
        <p:spPr/>
        <p:txBody>
          <a:bodyPr/>
          <a:lstStyle/>
          <a:p>
            <a:fld id="{DA888317-CFB8-4291-8754-A7D6E97E1ADE}" type="slidenum">
              <a:rPr lang="en-US" smtClean="0"/>
              <a:t>4</a:t>
            </a:fld>
            <a:endParaRPr lang="en-US"/>
          </a:p>
        </p:txBody>
      </p:sp>
    </p:spTree>
    <p:extLst>
      <p:ext uri="{BB962C8B-B14F-4D97-AF65-F5344CB8AC3E}">
        <p14:creationId xmlns:p14="http://schemas.microsoft.com/office/powerpoint/2010/main" val="246362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several New Testament words that are used to indicate praise to God</a:t>
            </a:r>
          </a:p>
          <a:p>
            <a:pPr marL="171450" indent="-171450">
              <a:buFont typeface="Arial" panose="020B0604020202020204" pitchFamily="34" charset="0"/>
              <a:buChar char="•"/>
            </a:pPr>
            <a:r>
              <a:rPr lang="en-US" sz="1200" b="0" i="1" kern="1200" dirty="0" err="1">
                <a:solidFill>
                  <a:schemeClr val="tx1"/>
                </a:solidFill>
                <a:effectLst/>
                <a:latin typeface="+mn-lt"/>
                <a:ea typeface="+mn-ea"/>
                <a:cs typeface="+mn-cs"/>
              </a:rPr>
              <a:t>ainos</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aineo</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ainesis</a:t>
            </a:r>
            <a:r>
              <a:rPr lang="en-US" sz="1200" b="0" i="0" kern="1200" dirty="0">
                <a:solidFill>
                  <a:schemeClr val="tx1"/>
                </a:solidFill>
                <a:effectLst/>
                <a:latin typeface="+mn-lt"/>
                <a:ea typeface="+mn-ea"/>
                <a:cs typeface="+mn-cs"/>
              </a:rPr>
              <a:t> are various forms of a word that literally means to tell a story -- in this case telling a story that exults in the things God has done. </a:t>
            </a:r>
          </a:p>
          <a:p>
            <a:pPr marL="0" indent="0">
              <a:buFont typeface="Arial" panose="020B0604020202020204" pitchFamily="34" charset="0"/>
              <a:buNone/>
            </a:pPr>
            <a:r>
              <a:rPr lang="en-US" sz="1200" b="1" i="0" kern="1200" dirty="0">
                <a:solidFill>
                  <a:schemeClr val="tx1"/>
                </a:solidFill>
                <a:effectLst/>
                <a:latin typeface="+mn-lt"/>
                <a:ea typeface="+mn-ea"/>
                <a:cs typeface="+mn-cs"/>
              </a:rPr>
              <a:t>(Luke 18:43), [After Jesus healed a blind man, his response]  </a:t>
            </a:r>
            <a:r>
              <a:rPr lang="en-US" sz="1200" b="0" i="1" u="none" kern="1200" dirty="0">
                <a:solidFill>
                  <a:schemeClr val="tx1"/>
                </a:solidFill>
                <a:effectLst/>
                <a:latin typeface="+mn-lt"/>
                <a:ea typeface="+mn-ea"/>
                <a:cs typeface="+mn-cs"/>
              </a:rPr>
              <a:t>“</a:t>
            </a:r>
            <a:r>
              <a:rPr lang="en-US" i="1" u="none" dirty="0"/>
              <a:t>And immediately he received his sight, and followed Him, glorifying God. And all the people, when they saw it, </a:t>
            </a:r>
            <a:r>
              <a:rPr lang="en-US" i="1" u="sng" dirty="0"/>
              <a:t>gave praise </a:t>
            </a:r>
            <a:r>
              <a:rPr lang="en-US" i="1" u="none" dirty="0"/>
              <a:t>to God.”</a:t>
            </a:r>
            <a:endParaRPr lang="en-US" sz="1200" b="0" i="1"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err="1">
                <a:solidFill>
                  <a:schemeClr val="tx1"/>
                </a:solidFill>
                <a:effectLst/>
                <a:latin typeface="+mn-lt"/>
                <a:ea typeface="+mn-ea"/>
                <a:cs typeface="+mn-cs"/>
              </a:rPr>
              <a:t>eulogeo</a:t>
            </a:r>
            <a:r>
              <a:rPr lang="en-US" sz="1200" b="0" i="0" kern="1200" dirty="0">
                <a:solidFill>
                  <a:schemeClr val="tx1"/>
                </a:solidFill>
                <a:effectLst/>
                <a:latin typeface="+mn-lt"/>
                <a:ea typeface="+mn-ea"/>
                <a:cs typeface="+mn-cs"/>
              </a:rPr>
              <a:t>, [English equivalent eulogy], which literally means to speak good of another. </a:t>
            </a:r>
          </a:p>
          <a:p>
            <a:pPr marL="0" indent="0">
              <a:buFont typeface="Arial" panose="020B0604020202020204" pitchFamily="34" charset="0"/>
              <a:buNone/>
            </a:pPr>
            <a:r>
              <a:rPr lang="en-US" sz="1200" b="1" i="0" kern="1200" dirty="0">
                <a:solidFill>
                  <a:schemeClr val="tx1"/>
                </a:solidFill>
                <a:effectLst/>
                <a:latin typeface="+mn-lt"/>
                <a:ea typeface="+mn-ea"/>
                <a:cs typeface="+mn-cs"/>
              </a:rPr>
              <a:t>(Luke 1:64) [Zacharias, after his voice was returned to him], </a:t>
            </a:r>
            <a:r>
              <a:rPr lang="en-US" sz="1200" b="0" i="1" kern="1200" dirty="0">
                <a:solidFill>
                  <a:schemeClr val="tx1"/>
                </a:solidFill>
                <a:effectLst/>
                <a:latin typeface="+mn-lt"/>
                <a:ea typeface="+mn-ea"/>
                <a:cs typeface="+mn-cs"/>
              </a:rPr>
              <a:t>“</a:t>
            </a:r>
            <a:r>
              <a:rPr lang="en-US" i="1" dirty="0"/>
              <a:t>Immediately his mouth was opened and his tongue loosed, and he spoke, </a:t>
            </a:r>
            <a:r>
              <a:rPr lang="en-US" i="1" u="sng" dirty="0"/>
              <a:t>praising God</a:t>
            </a:r>
            <a:r>
              <a:rPr lang="en-US" i="1" dirty="0"/>
              <a: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err="1">
                <a:solidFill>
                  <a:schemeClr val="tx1"/>
                </a:solidFill>
                <a:effectLst/>
                <a:latin typeface="+mn-lt"/>
                <a:ea typeface="+mn-ea"/>
                <a:cs typeface="+mn-cs"/>
              </a:rPr>
              <a:t>megaluno</a:t>
            </a:r>
            <a:r>
              <a:rPr lang="en-US" sz="1200" b="0" i="0" kern="1200" dirty="0">
                <a:solidFill>
                  <a:schemeClr val="tx1"/>
                </a:solidFill>
                <a:effectLst/>
                <a:latin typeface="+mn-lt"/>
                <a:ea typeface="+mn-ea"/>
                <a:cs typeface="+mn-cs"/>
              </a:rPr>
              <a:t>, which literally means to make great by words. </a:t>
            </a:r>
          </a:p>
          <a:p>
            <a:pPr marL="0" indent="0">
              <a:buFont typeface="Arial" panose="020B0604020202020204" pitchFamily="34" charset="0"/>
              <a:buNone/>
            </a:pPr>
            <a:r>
              <a:rPr lang="en-US" sz="1200" b="1" i="0" kern="1200" dirty="0">
                <a:solidFill>
                  <a:schemeClr val="tx1"/>
                </a:solidFill>
                <a:effectLst/>
                <a:latin typeface="+mn-lt"/>
                <a:ea typeface="+mn-ea"/>
                <a:cs typeface="+mn-cs"/>
              </a:rPr>
              <a:t>(Acts 19:17), [Paul’s effectiveness contrasted with impotence of Jewish </a:t>
            </a:r>
            <a:r>
              <a:rPr lang="en-US" sz="1200" b="1" i="0" kern="1200" dirty="0" err="1">
                <a:solidFill>
                  <a:schemeClr val="tx1"/>
                </a:solidFill>
                <a:effectLst/>
                <a:latin typeface="+mn-lt"/>
                <a:ea typeface="+mn-ea"/>
                <a:cs typeface="+mn-cs"/>
              </a:rPr>
              <a:t>excorcists</a:t>
            </a:r>
            <a:r>
              <a:rPr lang="en-U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This became known both to all Jews and Greeks dwelling in Ephesus; and fear fell on them all, and the name of the Lord Jesus </a:t>
            </a:r>
            <a:r>
              <a:rPr lang="en-US" i="1" u="sng" dirty="0"/>
              <a:t>was magnified</a:t>
            </a:r>
            <a:r>
              <a:rPr lang="en-US" i="1" dirty="0"/>
              <a: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kern="1200" dirty="0">
                <a:solidFill>
                  <a:schemeClr val="tx1"/>
                </a:solidFill>
                <a:effectLst/>
                <a:latin typeface="+mn-lt"/>
                <a:ea typeface="+mn-ea"/>
                <a:cs typeface="+mn-cs"/>
              </a:rPr>
              <a:t>doxa</a:t>
            </a:r>
            <a:r>
              <a:rPr lang="en-US" sz="1200" b="0" i="0" kern="1200" dirty="0">
                <a:solidFill>
                  <a:schemeClr val="tx1"/>
                </a:solidFill>
                <a:effectLst/>
                <a:latin typeface="+mn-lt"/>
                <a:ea typeface="+mn-ea"/>
                <a:cs typeface="+mn-cs"/>
              </a:rPr>
              <a:t> refers to what someone thinks of another, or their reputation. Thus, in reference to God, it is giving Him glory and honor.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11:36), </a:t>
            </a:r>
            <a:r>
              <a:rPr lang="en-US" sz="1200" b="0" i="1" kern="1200" dirty="0">
                <a:solidFill>
                  <a:schemeClr val="tx1"/>
                </a:solidFill>
                <a:effectLst/>
                <a:latin typeface="+mn-lt"/>
                <a:ea typeface="+mn-ea"/>
                <a:cs typeface="+mn-cs"/>
              </a:rPr>
              <a:t>“</a:t>
            </a:r>
            <a:r>
              <a:rPr lang="en-US" i="1" dirty="0"/>
              <a:t>For of Him and through Him and to Him are all things, to whom be </a:t>
            </a:r>
            <a:r>
              <a:rPr lang="en-US" i="1" u="sng" dirty="0"/>
              <a:t>glory</a:t>
            </a:r>
            <a:r>
              <a:rPr lang="en-US" i="1" dirty="0"/>
              <a:t> forever. Amen.”</a:t>
            </a:r>
            <a:endParaRPr lang="en-US" sz="1200" b="0" i="1" kern="1200" dirty="0">
              <a:solidFill>
                <a:schemeClr val="tx1"/>
              </a:solidFill>
              <a:effectLst/>
              <a:latin typeface="+mn-lt"/>
              <a:ea typeface="+mn-ea"/>
              <a:cs typeface="+mn-cs"/>
            </a:endParaRPr>
          </a:p>
          <a:p>
            <a:endParaRPr lang="en-US" dirty="0"/>
          </a:p>
          <a:p>
            <a:pPr algn="ctr"/>
            <a:r>
              <a:rPr lang="en-US" b="1" dirty="0"/>
              <a:t>God is Worthy of our Praise!</a:t>
            </a:r>
          </a:p>
          <a:p>
            <a:endParaRPr lang="en-US" dirty="0"/>
          </a:p>
          <a:p>
            <a:r>
              <a:rPr lang="en-US" b="1" dirty="0"/>
              <a:t>(Psalm 96:8-9), </a:t>
            </a:r>
            <a:r>
              <a:rPr lang="en-US" i="1" dirty="0"/>
              <a:t>“Give to the Lord the glory due His name; bring an offering, and come into His courts. </a:t>
            </a:r>
            <a:r>
              <a:rPr lang="en-US" i="1" baseline="30000" dirty="0"/>
              <a:t>9</a:t>
            </a:r>
            <a:r>
              <a:rPr lang="en-US" i="1" dirty="0"/>
              <a:t> Oh, worship the Lord in the beauty of holiness! Tremble before Him, all the earth.”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(Revelation 4:11), </a:t>
            </a:r>
            <a:r>
              <a:rPr lang="en-US" i="1" dirty="0"/>
              <a:t>“You are worthy, O Lord, to receive glory and honor and power; for You created all things, and by Your will they exist and were created.”</a:t>
            </a:r>
          </a:p>
        </p:txBody>
      </p:sp>
      <p:sp>
        <p:nvSpPr>
          <p:cNvPr id="4" name="Slide Number Placeholder 3"/>
          <p:cNvSpPr>
            <a:spLocks noGrp="1"/>
          </p:cNvSpPr>
          <p:nvPr>
            <p:ph type="sldNum" sz="quarter" idx="10"/>
          </p:nvPr>
        </p:nvSpPr>
        <p:spPr/>
        <p:txBody>
          <a:bodyPr/>
          <a:lstStyle/>
          <a:p>
            <a:fld id="{DA888317-CFB8-4291-8754-A7D6E97E1ADE}" type="slidenum">
              <a:rPr lang="en-US" smtClean="0"/>
              <a:t>5</a:t>
            </a:fld>
            <a:endParaRPr lang="en-US"/>
          </a:p>
        </p:txBody>
      </p:sp>
    </p:spTree>
    <p:extLst>
      <p:ext uri="{BB962C8B-B14F-4D97-AF65-F5344CB8AC3E}">
        <p14:creationId xmlns:p14="http://schemas.microsoft.com/office/powerpoint/2010/main" val="269394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A1E-7A96-48A7-8307-1AFCFE757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E8F49-6170-46CD-913B-29527E264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C6391-EF43-4397-BFCD-DFF4B4A7C409}"/>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ECDD91D3-6450-40F0-98DC-DBDD94CCF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B5828-F305-47A0-B30F-EC6C22CD843D}"/>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145375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86B6-96B0-4756-8D1F-6B8E24F93A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FEF42-2085-4DC8-9724-C066F261C4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BDFB7-8AC7-4C65-AF3A-F64A6DBCDCCA}"/>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4D3798CE-A4D7-495D-9342-9415CFED0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FC44C-F4C5-40BB-9822-216A61B6AB93}"/>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27659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4BF99-11A3-4592-8368-E4AD29098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90B386-1DD6-4849-928B-5335FA8807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AD6DD-4340-45ED-AF2A-98FC75DA51CE}"/>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D06B67B9-BEB9-4AA4-BB58-60307CFB9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D2E6A-7B03-4FCC-A801-0AF44072C5BA}"/>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101382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0244-2857-4954-BD6B-0A3928F98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AFF07-3CB6-4602-8B50-213BBA0F52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81801-8680-4967-A4D9-2F7B65BE4B8F}"/>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8AA8F870-9F9E-4A77-A4D6-5DBECC75C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263DB-0EFB-4D68-84B0-B8F5141A3F3F}"/>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37632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877-C918-49DE-9C23-D5801DA0A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08666-DDA6-4D6A-97D6-AD2319865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66DD25-8E07-4757-BA40-3DA9E1CA5FC4}"/>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C93F0B30-00B1-4AB3-BC6A-1706B13B5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2D153-A671-4406-844D-F0A0253AE4FD}"/>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18719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61DF-0269-4E77-87F0-48B0276C6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4D92E-163C-4971-B6DC-5F408945C9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BBF9B-D1D0-497A-A66A-B9B333BDD6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C62B23-9474-4756-A787-22B785FD8D76}"/>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6" name="Footer Placeholder 5">
            <a:extLst>
              <a:ext uri="{FF2B5EF4-FFF2-40B4-BE49-F238E27FC236}">
                <a16:creationId xmlns:a16="http://schemas.microsoft.com/office/drawing/2014/main" id="{6027562D-F9CC-45E6-9830-E869923C6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3E98C-ACE6-4A5E-AED4-583F8B42D367}"/>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0561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145B-87FB-4C30-8B02-F43828530A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F5A89-820F-4874-A421-C665F2403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315EC3-A51A-4A39-AE3C-5CFFB0B5E4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83100-8C3E-4D9A-ABFF-A1E489E5B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49DEAE-CEEA-4A6D-B7DB-9EEBE970F8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005881-1CFE-4696-A565-3BBBAA0C66DA}"/>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8" name="Footer Placeholder 7">
            <a:extLst>
              <a:ext uri="{FF2B5EF4-FFF2-40B4-BE49-F238E27FC236}">
                <a16:creationId xmlns:a16="http://schemas.microsoft.com/office/drawing/2014/main" id="{CF157E0E-B825-4A70-95E0-D575ACB1C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C0C18-C2D9-4AA0-94E4-B7E80F0CB087}"/>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160502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6077-75F3-40EF-9133-087C4C27EA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0E467-F6BB-4CB6-96DA-9B1CD31A314C}"/>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4" name="Footer Placeholder 3">
            <a:extLst>
              <a:ext uri="{FF2B5EF4-FFF2-40B4-BE49-F238E27FC236}">
                <a16:creationId xmlns:a16="http://schemas.microsoft.com/office/drawing/2014/main" id="{1D1F9E42-A83D-490F-939B-76AEE5EBA8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1F6CA-EA4F-4A38-988B-DF635580BED3}"/>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85816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0AE56-CDF2-4CB5-A5A7-E178779C9A9D}"/>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3" name="Footer Placeholder 2">
            <a:extLst>
              <a:ext uri="{FF2B5EF4-FFF2-40B4-BE49-F238E27FC236}">
                <a16:creationId xmlns:a16="http://schemas.microsoft.com/office/drawing/2014/main" id="{668BF36E-E6B5-4AD6-9D5D-20E993F07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355315-A497-44C5-A757-E3DB541A833F}"/>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95731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DFEB-8B7B-4684-BD96-B3D98403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A5797-37C3-4DF2-990E-C9293307C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5A1B0-8D35-4124-A673-F63A4DE82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01CF8-62E7-4B44-9F12-1360C3B70B8D}"/>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6" name="Footer Placeholder 5">
            <a:extLst>
              <a:ext uri="{FF2B5EF4-FFF2-40B4-BE49-F238E27FC236}">
                <a16:creationId xmlns:a16="http://schemas.microsoft.com/office/drawing/2014/main" id="{F0463758-1FE0-4927-8129-8FCDC8471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727A2-849A-494E-8A4E-2EB4453E8FE3}"/>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369274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409C-3F20-4D55-A239-960608C91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BE7D3-BD42-4744-86F6-9BEE4267E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32051-7659-4F98-A68A-CDF80A33D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34B7E4-D640-481A-A8A4-E1AD2911A11F}"/>
              </a:ext>
            </a:extLst>
          </p:cNvPr>
          <p:cNvSpPr>
            <a:spLocks noGrp="1"/>
          </p:cNvSpPr>
          <p:nvPr>
            <p:ph type="dt" sz="half" idx="10"/>
          </p:nvPr>
        </p:nvSpPr>
        <p:spPr/>
        <p:txBody>
          <a:bodyPr/>
          <a:lstStyle/>
          <a:p>
            <a:fld id="{541BD0D6-DB14-4D38-AD77-786D0E9BA978}" type="datetimeFigureOut">
              <a:rPr lang="en-US" smtClean="0"/>
              <a:t>9/1/2018</a:t>
            </a:fld>
            <a:endParaRPr lang="en-US"/>
          </a:p>
        </p:txBody>
      </p:sp>
      <p:sp>
        <p:nvSpPr>
          <p:cNvPr id="6" name="Footer Placeholder 5">
            <a:extLst>
              <a:ext uri="{FF2B5EF4-FFF2-40B4-BE49-F238E27FC236}">
                <a16:creationId xmlns:a16="http://schemas.microsoft.com/office/drawing/2014/main" id="{7F339A23-B93E-4013-9509-F01B98DF4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63C40-1672-442A-B342-3AC2842D7FDB}"/>
              </a:ext>
            </a:extLst>
          </p:cNvPr>
          <p:cNvSpPr>
            <a:spLocks noGrp="1"/>
          </p:cNvSpPr>
          <p:nvPr>
            <p:ph type="sldNum" sz="quarter" idx="12"/>
          </p:nvPr>
        </p:nvSpPr>
        <p:spPr/>
        <p:txBody>
          <a:bodyPr/>
          <a:lstStyle/>
          <a:p>
            <a:fld id="{8B2AB360-0849-40A3-8F04-D11D9B346994}" type="slidenum">
              <a:rPr lang="en-US" smtClean="0"/>
              <a:t>‹#›</a:t>
            </a:fld>
            <a:endParaRPr lang="en-US"/>
          </a:p>
        </p:txBody>
      </p:sp>
    </p:spTree>
    <p:extLst>
      <p:ext uri="{BB962C8B-B14F-4D97-AF65-F5344CB8AC3E}">
        <p14:creationId xmlns:p14="http://schemas.microsoft.com/office/powerpoint/2010/main" val="277911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DFCCB-448D-4CF0-861A-0D7E32CBD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57F0A-123E-46F2-B291-EF06C6556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2C865-F32C-41CE-AFAB-5AC53896F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BD0D6-DB14-4D38-AD77-786D0E9BA978}" type="datetimeFigureOut">
              <a:rPr lang="en-US" smtClean="0"/>
              <a:t>9/1/2018</a:t>
            </a:fld>
            <a:endParaRPr lang="en-US"/>
          </a:p>
        </p:txBody>
      </p:sp>
      <p:sp>
        <p:nvSpPr>
          <p:cNvPr id="5" name="Footer Placeholder 4">
            <a:extLst>
              <a:ext uri="{FF2B5EF4-FFF2-40B4-BE49-F238E27FC236}">
                <a16:creationId xmlns:a16="http://schemas.microsoft.com/office/drawing/2014/main" id="{23FE8D0A-A222-4324-967D-7E0EDA6AD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4F141-C158-4EAB-82C4-9049FDB44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AB360-0849-40A3-8F04-D11D9B346994}" type="slidenum">
              <a:rPr lang="en-US" smtClean="0"/>
              <a:t>‹#›</a:t>
            </a:fld>
            <a:endParaRPr lang="en-US"/>
          </a:p>
        </p:txBody>
      </p:sp>
    </p:spTree>
    <p:extLst>
      <p:ext uri="{BB962C8B-B14F-4D97-AF65-F5344CB8AC3E}">
        <p14:creationId xmlns:p14="http://schemas.microsoft.com/office/powerpoint/2010/main" val="391389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7E24-1483-4C06-9D12-B57F8B8E49C2}"/>
              </a:ext>
            </a:extLst>
          </p:cNvPr>
          <p:cNvSpPr>
            <a:spLocks noGrp="1"/>
          </p:cNvSpPr>
          <p:nvPr>
            <p:ph type="ctrTitle"/>
          </p:nvPr>
        </p:nvSpPr>
        <p:spPr>
          <a:xfrm>
            <a:off x="735495" y="961511"/>
            <a:ext cx="10721009" cy="1655762"/>
          </a:xfrm>
        </p:spPr>
        <p:txBody>
          <a:bodyPr>
            <a:prstTxWarp prst="textTriangle">
              <a:avLst>
                <a:gd name="adj" fmla="val 36794"/>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pperplate Gothic Bold" panose="020E0705020206020404" pitchFamily="34" charset="0"/>
              </a:rPr>
              <a:t>Why Do We Praise God?</a:t>
            </a:r>
          </a:p>
        </p:txBody>
      </p:sp>
      <p:sp>
        <p:nvSpPr>
          <p:cNvPr id="3" name="Subtitle 2">
            <a:extLst>
              <a:ext uri="{FF2B5EF4-FFF2-40B4-BE49-F238E27FC236}">
                <a16:creationId xmlns:a16="http://schemas.microsoft.com/office/drawing/2014/main" id="{8FBBA738-3839-4EB5-9578-47E167D20EE0}"/>
              </a:ext>
            </a:extLst>
          </p:cNvPr>
          <p:cNvSpPr>
            <a:spLocks noGrp="1"/>
          </p:cNvSpPr>
          <p:nvPr>
            <p:ph type="subTitle" idx="1"/>
          </p:nvPr>
        </p:nvSpPr>
        <p:spPr>
          <a:xfrm>
            <a:off x="4166152" y="5618155"/>
            <a:ext cx="3859696" cy="827880"/>
          </a:xfrm>
        </p:spPr>
        <p:txBody>
          <a:bodyPr>
            <a:normAutofit/>
          </a:bodyPr>
          <a:lstStyle/>
          <a:p>
            <a:r>
              <a:rPr lang="en-US" sz="4800" b="1" dirty="0">
                <a:solidFill>
                  <a:schemeClr val="bg1"/>
                </a:solidFill>
                <a:effectLst>
                  <a:outerShdw blurRad="38100" dist="38100" dir="2700000" algn="tl">
                    <a:srgbClr val="000000">
                      <a:alpha val="43137"/>
                    </a:srgbClr>
                  </a:outerShdw>
                </a:effectLst>
              </a:rPr>
              <a:t>Psalm 113</a:t>
            </a:r>
          </a:p>
        </p:txBody>
      </p:sp>
    </p:spTree>
    <p:extLst>
      <p:ext uri="{BB962C8B-B14F-4D97-AF65-F5344CB8AC3E}">
        <p14:creationId xmlns:p14="http://schemas.microsoft.com/office/powerpoint/2010/main" val="334513832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9A90-D4B0-40E3-AAD6-E101B152F62B}"/>
              </a:ext>
            </a:extLst>
          </p:cNvPr>
          <p:cNvSpPr>
            <a:spLocks noGrp="1"/>
          </p:cNvSpPr>
          <p:nvPr>
            <p:ph type="title"/>
          </p:nvPr>
        </p:nvSpPr>
        <p:spPr>
          <a:xfrm>
            <a:off x="315310" y="252251"/>
            <a:ext cx="11493062" cy="1138895"/>
          </a:xfrm>
        </p:spPr>
        <p:txBody>
          <a:bodyPr>
            <a:prstTxWarp prst="textTriangle">
              <a:avLst>
                <a:gd name="adj" fmla="val 27851"/>
              </a:avLst>
            </a:prstTxWarp>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pperplate Gothic Bold" panose="020E0705020206020404" pitchFamily="34" charset="0"/>
              </a:rPr>
              <a:t>Reasons for Praising the Almighty</a:t>
            </a:r>
          </a:p>
        </p:txBody>
      </p:sp>
      <p:sp>
        <p:nvSpPr>
          <p:cNvPr id="3" name="Content Placeholder 2">
            <a:extLst>
              <a:ext uri="{FF2B5EF4-FFF2-40B4-BE49-F238E27FC236}">
                <a16:creationId xmlns:a16="http://schemas.microsoft.com/office/drawing/2014/main" id="{FA215C01-B926-4407-8E08-843F2DA23E31}"/>
              </a:ext>
            </a:extLst>
          </p:cNvPr>
          <p:cNvSpPr>
            <a:spLocks noGrp="1"/>
          </p:cNvSpPr>
          <p:nvPr>
            <p:ph idx="1"/>
          </p:nvPr>
        </p:nvSpPr>
        <p:spPr>
          <a:xfrm>
            <a:off x="1166648" y="1860337"/>
            <a:ext cx="9900745" cy="1450422"/>
          </a:xfrm>
          <a:solidFill>
            <a:schemeClr val="bg1">
              <a:alpha val="10000"/>
            </a:schemeClr>
          </a:solidFill>
          <a:effectLst>
            <a:glow rad="101600">
              <a:schemeClr val="bg1">
                <a:alpha val="40000"/>
              </a:schemeClr>
            </a:glow>
            <a:softEdge rad="127000"/>
          </a:effectLst>
        </p:spPr>
        <p:txBody>
          <a:bodyPr>
            <a:normAutofit/>
          </a:bodyPr>
          <a:lstStyle/>
          <a:p>
            <a:pPr marL="0" indent="0" algn="ctr">
              <a:lnSpc>
                <a:spcPct val="100000"/>
              </a:lnSpc>
              <a:spcBef>
                <a:spcPts val="0"/>
              </a:spcBef>
              <a:buNone/>
            </a:pPr>
            <a:r>
              <a:rPr lang="en-US" sz="4400" b="1" dirty="0">
                <a:effectLst>
                  <a:glow rad="101600">
                    <a:schemeClr val="accent1">
                      <a:lumMod val="60000"/>
                      <a:lumOff val="40000"/>
                      <a:alpha val="40000"/>
                    </a:schemeClr>
                  </a:glow>
                </a:effectLst>
              </a:rPr>
              <a:t>He is the Creator of all Things!</a:t>
            </a:r>
          </a:p>
          <a:p>
            <a:pPr marL="0" lvl="1" indent="0" algn="ctr">
              <a:lnSpc>
                <a:spcPct val="100000"/>
              </a:lnSpc>
              <a:spcBef>
                <a:spcPts val="0"/>
              </a:spcBef>
              <a:spcAft>
                <a:spcPts val="600"/>
              </a:spcAft>
              <a:buNone/>
            </a:pPr>
            <a:r>
              <a:rPr lang="en-US" sz="4000" b="1" i="1" dirty="0">
                <a:effectLst>
                  <a:glow rad="101600">
                    <a:schemeClr val="accent1">
                      <a:lumMod val="60000"/>
                      <a:lumOff val="40000"/>
                      <a:alpha val="40000"/>
                    </a:schemeClr>
                  </a:glow>
                </a:effectLst>
              </a:rPr>
              <a:t>Genesis 1:1; Psalm 95:6-7; 139:14</a:t>
            </a:r>
          </a:p>
        </p:txBody>
      </p:sp>
    </p:spTree>
    <p:extLst>
      <p:ext uri="{BB962C8B-B14F-4D97-AF65-F5344CB8AC3E}">
        <p14:creationId xmlns:p14="http://schemas.microsoft.com/office/powerpoint/2010/main" val="87507285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9A90-D4B0-40E3-AAD6-E101B152F62B}"/>
              </a:ext>
            </a:extLst>
          </p:cNvPr>
          <p:cNvSpPr>
            <a:spLocks noGrp="1"/>
          </p:cNvSpPr>
          <p:nvPr>
            <p:ph type="title"/>
          </p:nvPr>
        </p:nvSpPr>
        <p:spPr>
          <a:xfrm>
            <a:off x="315310" y="252251"/>
            <a:ext cx="11493062" cy="1138895"/>
          </a:xfrm>
        </p:spPr>
        <p:txBody>
          <a:bodyPr>
            <a:prstTxWarp prst="textTriangle">
              <a:avLst>
                <a:gd name="adj" fmla="val 27851"/>
              </a:avLst>
            </a:prstTxWarp>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pperplate Gothic Bold" panose="020E0705020206020404" pitchFamily="34" charset="0"/>
              </a:rPr>
              <a:t>Reasons for Praising the Almighty</a:t>
            </a:r>
          </a:p>
        </p:txBody>
      </p:sp>
      <p:sp>
        <p:nvSpPr>
          <p:cNvPr id="3" name="Content Placeholder 2">
            <a:extLst>
              <a:ext uri="{FF2B5EF4-FFF2-40B4-BE49-F238E27FC236}">
                <a16:creationId xmlns:a16="http://schemas.microsoft.com/office/drawing/2014/main" id="{FA215C01-B926-4407-8E08-843F2DA23E31}"/>
              </a:ext>
            </a:extLst>
          </p:cNvPr>
          <p:cNvSpPr>
            <a:spLocks noGrp="1"/>
          </p:cNvSpPr>
          <p:nvPr>
            <p:ph idx="1"/>
          </p:nvPr>
        </p:nvSpPr>
        <p:spPr>
          <a:xfrm>
            <a:off x="1166648" y="1860337"/>
            <a:ext cx="9900745" cy="2806256"/>
          </a:xfrm>
          <a:solidFill>
            <a:schemeClr val="bg1">
              <a:alpha val="10000"/>
            </a:schemeClr>
          </a:solidFill>
          <a:effectLst>
            <a:glow rad="101600">
              <a:schemeClr val="bg1">
                <a:alpha val="40000"/>
              </a:schemeClr>
            </a:glow>
            <a:softEdge rad="127000"/>
          </a:effectLst>
        </p:spPr>
        <p:txBody>
          <a:bodyPr>
            <a:normAutofit/>
          </a:bodyPr>
          <a:lstStyle/>
          <a:p>
            <a:pPr marL="0" indent="0" algn="ctr">
              <a:lnSpc>
                <a:spcPct val="100000"/>
              </a:lnSpc>
              <a:spcBef>
                <a:spcPts val="0"/>
              </a:spcBef>
              <a:buNone/>
            </a:pPr>
            <a:r>
              <a:rPr lang="en-US" sz="4400" b="1" dirty="0">
                <a:effectLst>
                  <a:glow rad="101600">
                    <a:schemeClr val="accent1">
                      <a:lumMod val="60000"/>
                      <a:lumOff val="40000"/>
                      <a:alpha val="40000"/>
                    </a:schemeClr>
                  </a:glow>
                </a:effectLst>
              </a:rPr>
              <a:t>He is the Creator of all Things!</a:t>
            </a:r>
          </a:p>
          <a:p>
            <a:pPr marL="0" lvl="1" indent="0" algn="ctr">
              <a:lnSpc>
                <a:spcPct val="100000"/>
              </a:lnSpc>
              <a:spcBef>
                <a:spcPts val="0"/>
              </a:spcBef>
              <a:spcAft>
                <a:spcPts val="600"/>
              </a:spcAft>
              <a:buNone/>
            </a:pPr>
            <a:r>
              <a:rPr lang="en-US" sz="4000" b="1" i="1" dirty="0">
                <a:effectLst>
                  <a:glow rad="101600">
                    <a:schemeClr val="accent1">
                      <a:lumMod val="60000"/>
                      <a:lumOff val="40000"/>
                      <a:alpha val="40000"/>
                    </a:schemeClr>
                  </a:glow>
                </a:effectLst>
              </a:rPr>
              <a:t>Genesis 1:1; Psalm 95:6-7; 139:14</a:t>
            </a:r>
          </a:p>
          <a:p>
            <a:pPr marL="0" indent="0" algn="ctr">
              <a:lnSpc>
                <a:spcPct val="100000"/>
              </a:lnSpc>
              <a:spcBef>
                <a:spcPts val="0"/>
              </a:spcBef>
              <a:buNone/>
            </a:pPr>
            <a:r>
              <a:rPr lang="en-US" sz="4400" b="1" dirty="0">
                <a:effectLst>
                  <a:glow rad="101600">
                    <a:schemeClr val="accent1">
                      <a:lumMod val="60000"/>
                      <a:lumOff val="40000"/>
                      <a:alpha val="40000"/>
                    </a:schemeClr>
                  </a:glow>
                </a:effectLst>
              </a:rPr>
              <a:t>He is the Sovereign God!</a:t>
            </a:r>
          </a:p>
          <a:p>
            <a:pPr marL="0" lvl="1" indent="0" algn="ctr">
              <a:lnSpc>
                <a:spcPct val="100000"/>
              </a:lnSpc>
              <a:spcBef>
                <a:spcPts val="0"/>
              </a:spcBef>
              <a:spcAft>
                <a:spcPts val="600"/>
              </a:spcAft>
              <a:buNone/>
            </a:pPr>
            <a:r>
              <a:rPr lang="en-US" sz="4000" b="1" i="1" dirty="0">
                <a:effectLst>
                  <a:glow rad="101600">
                    <a:schemeClr val="accent1">
                      <a:lumMod val="60000"/>
                      <a:lumOff val="40000"/>
                      <a:alpha val="40000"/>
                    </a:schemeClr>
                  </a:glow>
                </a:effectLst>
              </a:rPr>
              <a:t>Acts 12:21-23; Psa. 145:13; 47:7; Jn. 19:10-11</a:t>
            </a:r>
          </a:p>
        </p:txBody>
      </p:sp>
    </p:spTree>
    <p:extLst>
      <p:ext uri="{BB962C8B-B14F-4D97-AF65-F5344CB8AC3E}">
        <p14:creationId xmlns:p14="http://schemas.microsoft.com/office/powerpoint/2010/main" val="404373449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9A90-D4B0-40E3-AAD6-E101B152F62B}"/>
              </a:ext>
            </a:extLst>
          </p:cNvPr>
          <p:cNvSpPr>
            <a:spLocks noGrp="1"/>
          </p:cNvSpPr>
          <p:nvPr>
            <p:ph type="title"/>
          </p:nvPr>
        </p:nvSpPr>
        <p:spPr>
          <a:xfrm>
            <a:off x="315310" y="252251"/>
            <a:ext cx="11493062" cy="1138895"/>
          </a:xfrm>
        </p:spPr>
        <p:txBody>
          <a:bodyPr>
            <a:prstTxWarp prst="textTriangle">
              <a:avLst>
                <a:gd name="adj" fmla="val 27851"/>
              </a:avLst>
            </a:prstTxWarp>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pperplate Gothic Bold" panose="020E0705020206020404" pitchFamily="34" charset="0"/>
              </a:rPr>
              <a:t>Reasons for Praising the Almighty</a:t>
            </a:r>
          </a:p>
        </p:txBody>
      </p:sp>
      <p:sp>
        <p:nvSpPr>
          <p:cNvPr id="3" name="Content Placeholder 2">
            <a:extLst>
              <a:ext uri="{FF2B5EF4-FFF2-40B4-BE49-F238E27FC236}">
                <a16:creationId xmlns:a16="http://schemas.microsoft.com/office/drawing/2014/main" id="{FA215C01-B926-4407-8E08-843F2DA23E31}"/>
              </a:ext>
            </a:extLst>
          </p:cNvPr>
          <p:cNvSpPr>
            <a:spLocks noGrp="1"/>
          </p:cNvSpPr>
          <p:nvPr>
            <p:ph idx="1"/>
          </p:nvPr>
        </p:nvSpPr>
        <p:spPr>
          <a:xfrm>
            <a:off x="1166648" y="1860336"/>
            <a:ext cx="9900745" cy="4225159"/>
          </a:xfrm>
          <a:solidFill>
            <a:schemeClr val="bg1">
              <a:alpha val="10000"/>
            </a:schemeClr>
          </a:solidFill>
          <a:effectLst>
            <a:glow rad="101600">
              <a:schemeClr val="bg1">
                <a:alpha val="40000"/>
              </a:schemeClr>
            </a:glow>
            <a:softEdge rad="127000"/>
          </a:effectLst>
        </p:spPr>
        <p:txBody>
          <a:bodyPr>
            <a:normAutofit/>
          </a:bodyPr>
          <a:lstStyle/>
          <a:p>
            <a:pPr marL="0" indent="0" algn="ctr">
              <a:lnSpc>
                <a:spcPct val="100000"/>
              </a:lnSpc>
              <a:spcBef>
                <a:spcPts val="0"/>
              </a:spcBef>
              <a:buNone/>
            </a:pPr>
            <a:r>
              <a:rPr lang="en-US" sz="4400" b="1" dirty="0">
                <a:effectLst>
                  <a:glow rad="101600">
                    <a:schemeClr val="accent1">
                      <a:lumMod val="60000"/>
                      <a:lumOff val="40000"/>
                      <a:alpha val="40000"/>
                    </a:schemeClr>
                  </a:glow>
                </a:effectLst>
              </a:rPr>
              <a:t>He is the Creator of all Things!</a:t>
            </a:r>
          </a:p>
          <a:p>
            <a:pPr marL="0" lvl="1" indent="0" algn="ctr">
              <a:lnSpc>
                <a:spcPct val="100000"/>
              </a:lnSpc>
              <a:spcBef>
                <a:spcPts val="0"/>
              </a:spcBef>
              <a:spcAft>
                <a:spcPts val="600"/>
              </a:spcAft>
              <a:buNone/>
            </a:pPr>
            <a:r>
              <a:rPr lang="en-US" sz="4000" b="1" i="1" dirty="0">
                <a:effectLst>
                  <a:glow rad="101600">
                    <a:schemeClr val="accent1">
                      <a:lumMod val="60000"/>
                      <a:lumOff val="40000"/>
                      <a:alpha val="40000"/>
                    </a:schemeClr>
                  </a:glow>
                </a:effectLst>
              </a:rPr>
              <a:t>Genesis 1:1; Psalm 95:6-7; 139:14</a:t>
            </a:r>
          </a:p>
          <a:p>
            <a:pPr marL="0" indent="0" algn="ctr">
              <a:lnSpc>
                <a:spcPct val="100000"/>
              </a:lnSpc>
              <a:spcBef>
                <a:spcPts val="0"/>
              </a:spcBef>
              <a:buNone/>
            </a:pPr>
            <a:r>
              <a:rPr lang="en-US" sz="4400" b="1" dirty="0">
                <a:effectLst>
                  <a:glow rad="101600">
                    <a:schemeClr val="accent1">
                      <a:lumMod val="60000"/>
                      <a:lumOff val="40000"/>
                      <a:alpha val="40000"/>
                    </a:schemeClr>
                  </a:glow>
                </a:effectLst>
              </a:rPr>
              <a:t>He is the Sovereign God!</a:t>
            </a:r>
          </a:p>
          <a:p>
            <a:pPr marL="0" lvl="1" indent="0" algn="ctr">
              <a:lnSpc>
                <a:spcPct val="100000"/>
              </a:lnSpc>
              <a:spcBef>
                <a:spcPts val="0"/>
              </a:spcBef>
              <a:spcAft>
                <a:spcPts val="600"/>
              </a:spcAft>
              <a:buNone/>
            </a:pPr>
            <a:r>
              <a:rPr lang="en-US" sz="4000" b="1" i="1" dirty="0">
                <a:effectLst>
                  <a:glow rad="101600">
                    <a:schemeClr val="accent1">
                      <a:lumMod val="60000"/>
                      <a:lumOff val="40000"/>
                      <a:alpha val="40000"/>
                    </a:schemeClr>
                  </a:glow>
                </a:effectLst>
              </a:rPr>
              <a:t>Acts 12:21-23; Psa. 145:13; 47:7; Jn. 19:10-11</a:t>
            </a:r>
          </a:p>
          <a:p>
            <a:pPr marL="0" indent="0" algn="ctr">
              <a:lnSpc>
                <a:spcPct val="100000"/>
              </a:lnSpc>
              <a:spcBef>
                <a:spcPts val="0"/>
              </a:spcBef>
              <a:buNone/>
            </a:pPr>
            <a:r>
              <a:rPr lang="en-US" sz="4400" b="1" dirty="0">
                <a:effectLst>
                  <a:glow rad="101600">
                    <a:schemeClr val="accent1">
                      <a:lumMod val="60000"/>
                      <a:lumOff val="40000"/>
                      <a:alpha val="40000"/>
                    </a:schemeClr>
                  </a:glow>
                </a:effectLst>
              </a:rPr>
              <a:t>He blesses us, and shows us favor!</a:t>
            </a:r>
          </a:p>
          <a:p>
            <a:pPr marL="0" lvl="1" indent="0" algn="ctr">
              <a:lnSpc>
                <a:spcPct val="100000"/>
              </a:lnSpc>
              <a:spcBef>
                <a:spcPts val="0"/>
              </a:spcBef>
              <a:buNone/>
            </a:pPr>
            <a:r>
              <a:rPr lang="en-US" sz="4000" b="1" i="1" dirty="0">
                <a:effectLst>
                  <a:glow rad="101600">
                    <a:schemeClr val="accent1">
                      <a:lumMod val="60000"/>
                      <a:lumOff val="40000"/>
                      <a:alpha val="40000"/>
                    </a:schemeClr>
                  </a:glow>
                </a:effectLst>
              </a:rPr>
              <a:t>Psalm 113:5-9; Psalm 77:1-2, 11-12</a:t>
            </a:r>
          </a:p>
        </p:txBody>
      </p:sp>
    </p:spTree>
    <p:extLst>
      <p:ext uri="{BB962C8B-B14F-4D97-AF65-F5344CB8AC3E}">
        <p14:creationId xmlns:p14="http://schemas.microsoft.com/office/powerpoint/2010/main" val="341049957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9A90-D4B0-40E3-AAD6-E101B152F62B}"/>
              </a:ext>
            </a:extLst>
          </p:cNvPr>
          <p:cNvSpPr>
            <a:spLocks noGrp="1"/>
          </p:cNvSpPr>
          <p:nvPr>
            <p:ph type="title"/>
          </p:nvPr>
        </p:nvSpPr>
        <p:spPr>
          <a:xfrm>
            <a:off x="315310" y="252251"/>
            <a:ext cx="11493062" cy="1138895"/>
          </a:xfrm>
        </p:spPr>
        <p:txBody>
          <a:bodyPr>
            <a:prstTxWarp prst="textTriangle">
              <a:avLst>
                <a:gd name="adj" fmla="val 27851"/>
              </a:avLst>
            </a:prstTxWarp>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pperplate Gothic Bold" panose="020E0705020206020404" pitchFamily="34" charset="0"/>
              </a:rPr>
              <a:t>Our God is Worthy of Praise</a:t>
            </a:r>
          </a:p>
        </p:txBody>
      </p:sp>
      <p:sp>
        <p:nvSpPr>
          <p:cNvPr id="3" name="Content Placeholder 2">
            <a:extLst>
              <a:ext uri="{FF2B5EF4-FFF2-40B4-BE49-F238E27FC236}">
                <a16:creationId xmlns:a16="http://schemas.microsoft.com/office/drawing/2014/main" id="{FA215C01-B926-4407-8E08-843F2DA23E31}"/>
              </a:ext>
            </a:extLst>
          </p:cNvPr>
          <p:cNvSpPr>
            <a:spLocks noGrp="1"/>
          </p:cNvSpPr>
          <p:nvPr>
            <p:ph idx="1"/>
          </p:nvPr>
        </p:nvSpPr>
        <p:spPr>
          <a:xfrm>
            <a:off x="867103" y="1860336"/>
            <a:ext cx="10468303" cy="4225159"/>
          </a:xfrm>
          <a:solidFill>
            <a:schemeClr val="bg1">
              <a:alpha val="10000"/>
            </a:schemeClr>
          </a:solidFill>
          <a:effectLst>
            <a:glow rad="101600">
              <a:schemeClr val="bg1">
                <a:alpha val="40000"/>
              </a:schemeClr>
            </a:glow>
            <a:softEdge rad="127000"/>
          </a:effectLst>
        </p:spPr>
        <p:txBody>
          <a:bodyPr>
            <a:normAutofit/>
          </a:bodyPr>
          <a:lstStyle/>
          <a:p>
            <a:pPr marL="0" indent="0" algn="ctr">
              <a:lnSpc>
                <a:spcPct val="100000"/>
              </a:lnSpc>
              <a:spcBef>
                <a:spcPts val="0"/>
              </a:spcBef>
              <a:buNone/>
            </a:pPr>
            <a:r>
              <a:rPr lang="en-US" sz="4400" b="1" dirty="0">
                <a:effectLst>
                  <a:glow rad="101600">
                    <a:schemeClr val="accent1">
                      <a:lumMod val="60000"/>
                      <a:lumOff val="40000"/>
                      <a:alpha val="40000"/>
                    </a:schemeClr>
                  </a:glow>
                </a:effectLst>
              </a:rPr>
              <a:t>Luke 18:43; Luke 1:64</a:t>
            </a:r>
          </a:p>
          <a:p>
            <a:pPr marL="0" indent="0" algn="ctr">
              <a:lnSpc>
                <a:spcPct val="100000"/>
              </a:lnSpc>
              <a:spcBef>
                <a:spcPts val="0"/>
              </a:spcBef>
              <a:buNone/>
            </a:pPr>
            <a:r>
              <a:rPr lang="en-US" sz="4400" b="1" dirty="0">
                <a:effectLst>
                  <a:glow rad="101600">
                    <a:schemeClr val="accent1">
                      <a:lumMod val="60000"/>
                      <a:lumOff val="40000"/>
                      <a:alpha val="40000"/>
                    </a:schemeClr>
                  </a:glow>
                </a:effectLst>
              </a:rPr>
              <a:t>Acts 19:17; Romans 11:36 </a:t>
            </a:r>
          </a:p>
          <a:p>
            <a:pPr marL="0" indent="0" algn="ctr">
              <a:lnSpc>
                <a:spcPct val="100000"/>
              </a:lnSpc>
              <a:spcBef>
                <a:spcPts val="0"/>
              </a:spcBef>
              <a:buNone/>
            </a:pPr>
            <a:endParaRPr lang="en-US" sz="4400" b="1" dirty="0">
              <a:effectLst>
                <a:glow rad="101600">
                  <a:schemeClr val="accent1">
                    <a:lumMod val="60000"/>
                    <a:lumOff val="40000"/>
                    <a:alpha val="40000"/>
                  </a:schemeClr>
                </a:glow>
              </a:effectLst>
            </a:endParaRPr>
          </a:p>
          <a:p>
            <a:pPr marL="0" indent="0" algn="ctr">
              <a:lnSpc>
                <a:spcPct val="100000"/>
              </a:lnSpc>
              <a:spcBef>
                <a:spcPts val="0"/>
              </a:spcBef>
              <a:buNone/>
            </a:pPr>
            <a:r>
              <a:rPr lang="en-US" sz="6000" b="1" dirty="0">
                <a:effectLst>
                  <a:glow rad="101600">
                    <a:schemeClr val="accent1">
                      <a:lumMod val="60000"/>
                      <a:lumOff val="40000"/>
                      <a:alpha val="40000"/>
                    </a:schemeClr>
                  </a:glow>
                </a:effectLst>
              </a:rPr>
              <a:t>God is worthy of our praise!</a:t>
            </a:r>
          </a:p>
          <a:p>
            <a:pPr marL="0" indent="0" algn="ctr">
              <a:lnSpc>
                <a:spcPct val="100000"/>
              </a:lnSpc>
              <a:spcBef>
                <a:spcPts val="0"/>
              </a:spcBef>
              <a:buNone/>
            </a:pPr>
            <a:r>
              <a:rPr lang="en-US" sz="4400" b="1" dirty="0">
                <a:effectLst>
                  <a:glow rad="101600">
                    <a:schemeClr val="accent1">
                      <a:lumMod val="60000"/>
                      <a:lumOff val="40000"/>
                      <a:alpha val="40000"/>
                    </a:schemeClr>
                  </a:glow>
                </a:effectLst>
              </a:rPr>
              <a:t>Psalm 96:8-9; Revelation 4:11</a:t>
            </a:r>
            <a:endParaRPr lang="en-US" sz="4000" b="1" dirty="0">
              <a:effectLst>
                <a:glow rad="101600">
                  <a:schemeClr val="accent1">
                    <a:lumMod val="60000"/>
                    <a:lumOff val="40000"/>
                    <a:alpha val="40000"/>
                  </a:schemeClr>
                </a:glow>
              </a:effectLst>
            </a:endParaRPr>
          </a:p>
        </p:txBody>
      </p:sp>
    </p:spTree>
    <p:extLst>
      <p:ext uri="{BB962C8B-B14F-4D97-AF65-F5344CB8AC3E}">
        <p14:creationId xmlns:p14="http://schemas.microsoft.com/office/powerpoint/2010/main" val="73339100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1150</Words>
  <Application>Microsoft Office PowerPoint</Application>
  <PresentationFormat>Widescreen</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Copperplate Gothic Bold</vt:lpstr>
      <vt:lpstr>Arial</vt:lpstr>
      <vt:lpstr>Calibri Light</vt:lpstr>
      <vt:lpstr>Office Theme</vt:lpstr>
      <vt:lpstr>Why Do We Praise God?</vt:lpstr>
      <vt:lpstr>Reasons for Praising the Almighty</vt:lpstr>
      <vt:lpstr>Reasons for Praising the Almighty</vt:lpstr>
      <vt:lpstr>Reasons for Praising the Almighty</vt:lpstr>
      <vt:lpstr>Our God is Worthy of Praise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Praise God?</dc:title>
  <dc:creator>Stan Cox</dc:creator>
  <cp:lastModifiedBy>Stan Cox</cp:lastModifiedBy>
  <cp:revision>17</cp:revision>
  <dcterms:created xsi:type="dcterms:W3CDTF">2018-09-01T20:08:11Z</dcterms:created>
  <dcterms:modified xsi:type="dcterms:W3CDTF">2018-09-02T04:13:30Z</dcterms:modified>
</cp:coreProperties>
</file>