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172" autoAdjust="0"/>
  </p:normalViewPr>
  <p:slideViewPr>
    <p:cSldViewPr snapToGrid="0">
      <p:cViewPr varScale="1">
        <p:scale>
          <a:sx n="50" d="100"/>
          <a:sy n="50" d="100"/>
        </p:scale>
        <p:origin x="1896" y="48"/>
      </p:cViewPr>
      <p:guideLst/>
    </p:cSldViewPr>
  </p:slideViewPr>
  <p:notesTextViewPr>
    <p:cViewPr>
      <p:scale>
        <a:sx n="3" d="2"/>
        <a:sy n="3" d="2"/>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675529" cy="458788"/>
          </a:xfrm>
          <a:prstGeom prst="rect">
            <a:avLst/>
          </a:prstGeom>
        </p:spPr>
        <p:txBody>
          <a:bodyPr vert="horz" lIns="91440" tIns="45720" rIns="91440" bIns="45720" rtlCol="0"/>
          <a:lstStyle>
            <a:lvl1pPr algn="l">
              <a:defRPr sz="1200"/>
            </a:lvl1pPr>
          </a:lstStyle>
          <a:p>
            <a:r>
              <a:rPr lang="en-US" sz="1800" dirty="0" smtClean="0">
                <a:latin typeface="Berlin Sans FB Demi" panose="020E0802020502020306" pitchFamily="34" charset="0"/>
              </a:rPr>
              <a:t>Why don’t some Christians grow?</a:t>
            </a:r>
            <a:endParaRPr lang="en-US" sz="1800" dirty="0">
              <a:latin typeface="Berlin Sans FB Demi" panose="020E0802020502020306"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r>
              <a:rPr lang="en-US" dirty="0" smtClean="0"/>
              <a:t>April 10, 2016 pm</a:t>
            </a:r>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smtClean="0"/>
              <a:t>West Side church of Christ</a:t>
            </a:r>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r>
              <a:rPr lang="en-US" dirty="0" smtClean="0"/>
              <a:t>soundteaching.org</a:t>
            </a:r>
            <a:endParaRPr lang="en-US" dirty="0"/>
          </a:p>
        </p:txBody>
      </p:sp>
    </p:spTree>
    <p:extLst>
      <p:ext uri="{BB962C8B-B14F-4D97-AF65-F5344CB8AC3E}">
        <p14:creationId xmlns:p14="http://schemas.microsoft.com/office/powerpoint/2010/main" val="28969615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9998F6-6E95-4C0D-9E0F-52AFEF5E0934}" type="datetimeFigureOut">
              <a:rPr lang="en-US" smtClean="0"/>
              <a:t>4/10/2016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A5BB66-7CC5-4FDB-8CEF-E23DD76118EE}" type="slidenum">
              <a:rPr lang="en-US" smtClean="0"/>
              <a:t>‹#›</a:t>
            </a:fld>
            <a:endParaRPr lang="en-US"/>
          </a:p>
        </p:txBody>
      </p:sp>
    </p:spTree>
    <p:extLst>
      <p:ext uri="{BB962C8B-B14F-4D97-AF65-F5344CB8AC3E}">
        <p14:creationId xmlns:p14="http://schemas.microsoft.com/office/powerpoint/2010/main" val="2988482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text, note first phrase,</a:t>
            </a:r>
            <a:r>
              <a:rPr lang="en-US" baseline="0" dirty="0" smtClean="0"/>
              <a:t> dull of hearing…</a:t>
            </a:r>
          </a:p>
          <a:p>
            <a:pPr marL="628650" lvl="1" indent="-171450">
              <a:buFont typeface="Arial" panose="020B0604020202020204" pitchFamily="34" charset="0"/>
              <a:buChar char="•"/>
            </a:pPr>
            <a:r>
              <a:rPr lang="en-US" baseline="0" dirty="0" smtClean="0"/>
              <a:t>Some Christian’s remain babes</a:t>
            </a:r>
          </a:p>
          <a:p>
            <a:pPr marL="628650" lvl="1" indent="-171450">
              <a:buFont typeface="Arial" panose="020B0604020202020204" pitchFamily="34" charset="0"/>
              <a:buChar char="•"/>
            </a:pPr>
            <a:r>
              <a:rPr lang="en-US" baseline="0" dirty="0" smtClean="0"/>
              <a:t>Some need to reestablish the foundation of faith</a:t>
            </a:r>
          </a:p>
          <a:p>
            <a:pPr marL="628650" lvl="1" indent="-171450">
              <a:buFont typeface="Arial" panose="020B0604020202020204" pitchFamily="34" charset="0"/>
              <a:buChar char="•"/>
            </a:pPr>
            <a:endParaRPr lang="en-US" baseline="0" dirty="0" smtClean="0"/>
          </a:p>
          <a:p>
            <a:pPr marL="628650" lvl="1" indent="-171450">
              <a:buFont typeface="Arial" panose="020B0604020202020204" pitchFamily="34" charset="0"/>
              <a:buChar char="•"/>
            </a:pPr>
            <a:r>
              <a:rPr lang="en-US" b="1" baseline="0" dirty="0" smtClean="0"/>
              <a:t>Why is that?</a:t>
            </a:r>
            <a:endParaRPr lang="en-US" b="1" dirty="0"/>
          </a:p>
        </p:txBody>
      </p:sp>
      <p:sp>
        <p:nvSpPr>
          <p:cNvPr id="4" name="Slide Number Placeholder 3"/>
          <p:cNvSpPr>
            <a:spLocks noGrp="1"/>
          </p:cNvSpPr>
          <p:nvPr>
            <p:ph type="sldNum" sz="quarter" idx="10"/>
          </p:nvPr>
        </p:nvSpPr>
        <p:spPr/>
        <p:txBody>
          <a:bodyPr/>
          <a:lstStyle/>
          <a:p>
            <a:fld id="{63A5BB66-7CC5-4FDB-8CEF-E23DD76118EE}" type="slidenum">
              <a:rPr lang="en-US" smtClean="0"/>
              <a:t>1</a:t>
            </a:fld>
            <a:endParaRPr lang="en-US"/>
          </a:p>
        </p:txBody>
      </p:sp>
    </p:spTree>
    <p:extLst>
      <p:ext uri="{BB962C8B-B14F-4D97-AF65-F5344CB8AC3E}">
        <p14:creationId xmlns:p14="http://schemas.microsoft.com/office/powerpoint/2010/main" val="220150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(5:11), </a:t>
            </a:r>
            <a:r>
              <a:rPr lang="en-US" i="1" dirty="0" smtClean="0"/>
              <a:t>“of whom we have much to say, and hard to explain, since you have become dull of hearing.”</a:t>
            </a:r>
          </a:p>
          <a:p>
            <a:endParaRPr lang="en-US" dirty="0" smtClean="0"/>
          </a:p>
          <a:p>
            <a:r>
              <a:rPr lang="en-US" dirty="0" smtClean="0"/>
              <a:t>Israel as an example</a:t>
            </a:r>
            <a:r>
              <a:rPr lang="en-US" baseline="0" dirty="0" smtClean="0"/>
              <a:t> (cf. Amos 7:12-13)  [</a:t>
            </a:r>
            <a:r>
              <a:rPr lang="en-US" baseline="0" dirty="0" err="1" smtClean="0"/>
              <a:t>Amaziah</a:t>
            </a:r>
            <a:r>
              <a:rPr lang="en-US" baseline="0" dirty="0" smtClean="0"/>
              <a:t> – priest at Bethel during </a:t>
            </a:r>
            <a:r>
              <a:rPr lang="en-US" baseline="0" dirty="0" err="1" smtClean="0"/>
              <a:t>Jereboam’s</a:t>
            </a:r>
            <a:r>
              <a:rPr lang="en-US" baseline="0" dirty="0" smtClean="0"/>
              <a:t> reign in Israel]</a:t>
            </a:r>
            <a:endParaRPr lang="en-US" dirty="0" smtClean="0"/>
          </a:p>
          <a:p>
            <a:endParaRPr lang="en-US" dirty="0" smtClean="0"/>
          </a:p>
          <a:p>
            <a:r>
              <a:rPr lang="en-US" b="1" dirty="0" smtClean="0"/>
              <a:t>(Amos 7:12-13),</a:t>
            </a:r>
            <a:r>
              <a:rPr lang="en-US" b="1" baseline="0" dirty="0" smtClean="0"/>
              <a:t> </a:t>
            </a:r>
            <a:r>
              <a:rPr lang="en-US" i="1" baseline="0" dirty="0" smtClean="0"/>
              <a:t>“Then </a:t>
            </a:r>
            <a:r>
              <a:rPr lang="en-US" i="1" baseline="0" dirty="0" err="1" smtClean="0"/>
              <a:t>Amaziah</a:t>
            </a:r>
            <a:r>
              <a:rPr lang="en-US" i="1" baseline="0" dirty="0" smtClean="0"/>
              <a:t> said to Amos:  ‘Go, you seer! Flee to the land of Judah. There eat bread, and there prophesy.  13 But </a:t>
            </a:r>
            <a:r>
              <a:rPr lang="en-US" i="1" u="sng" baseline="0" dirty="0" smtClean="0"/>
              <a:t>never again prophesy at Bethel</a:t>
            </a:r>
            <a:r>
              <a:rPr lang="en-US" i="1" baseline="0" dirty="0" smtClean="0"/>
              <a:t>, for it is the king's sanctuary, and it is the royal residence.’"</a:t>
            </a:r>
            <a:endParaRPr lang="en-US" i="1" dirty="0"/>
          </a:p>
        </p:txBody>
      </p:sp>
      <p:sp>
        <p:nvSpPr>
          <p:cNvPr id="4" name="Slide Number Placeholder 3"/>
          <p:cNvSpPr>
            <a:spLocks noGrp="1"/>
          </p:cNvSpPr>
          <p:nvPr>
            <p:ph type="sldNum" sz="quarter" idx="10"/>
          </p:nvPr>
        </p:nvSpPr>
        <p:spPr/>
        <p:txBody>
          <a:bodyPr/>
          <a:lstStyle/>
          <a:p>
            <a:fld id="{63A5BB66-7CC5-4FDB-8CEF-E23DD76118EE}" type="slidenum">
              <a:rPr lang="en-US" smtClean="0"/>
              <a:t>2</a:t>
            </a:fld>
            <a:endParaRPr lang="en-US"/>
          </a:p>
        </p:txBody>
      </p:sp>
    </p:spTree>
    <p:extLst>
      <p:ext uri="{BB962C8B-B14F-4D97-AF65-F5344CB8AC3E}">
        <p14:creationId xmlns:p14="http://schemas.microsoft.com/office/powerpoint/2010/main" val="3445984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(5:12), </a:t>
            </a:r>
            <a:r>
              <a:rPr lang="en-US" i="1" dirty="0" smtClean="0"/>
              <a:t>“For though by this time you ought to be teachers, you need someone to teach you again the first principles of the oracles of God; and you have come to need milk and not solid food.”</a:t>
            </a:r>
          </a:p>
          <a:p>
            <a:pPr marL="628650" lvl="1" indent="-171450">
              <a:buFont typeface="Arial" panose="020B0604020202020204" pitchFamily="34" charset="0"/>
              <a:buChar char="•"/>
            </a:pPr>
            <a:r>
              <a:rPr lang="en-US" i="0" dirty="0" smtClean="0"/>
              <a:t>Indicates a lack of awareness of their immature state.  They</a:t>
            </a:r>
            <a:r>
              <a:rPr lang="en-US" i="0" baseline="0" dirty="0" smtClean="0"/>
              <a:t> thought</a:t>
            </a:r>
            <a:r>
              <a:rPr lang="en-US" i="0" dirty="0" smtClean="0"/>
              <a:t> that where they were was enough.</a:t>
            </a:r>
          </a:p>
          <a:p>
            <a:pPr marL="628650" lvl="1" indent="-171450">
              <a:buFont typeface="Arial" panose="020B0604020202020204" pitchFamily="34" charset="0"/>
              <a:buChar char="•"/>
            </a:pPr>
            <a:r>
              <a:rPr lang="en-US" b="1" dirty="0" smtClean="0"/>
              <a:t>INSTEAD, ALWAYS PRESS</a:t>
            </a:r>
            <a:r>
              <a:rPr lang="en-US" b="1" baseline="0" dirty="0" smtClean="0"/>
              <a:t> TO PERFECTION!</a:t>
            </a:r>
            <a:endParaRPr lang="en-US" b="1" dirty="0" smtClean="0"/>
          </a:p>
          <a:p>
            <a:pPr marL="0" lvl="0" indent="0">
              <a:buFont typeface="Arial" panose="020B0604020202020204" pitchFamily="34" charset="0"/>
              <a:buNone/>
            </a:pPr>
            <a:endParaRPr lang="en-US" dirty="0" smtClean="0"/>
          </a:p>
          <a:p>
            <a:pPr marL="0" lvl="0" indent="0">
              <a:buFont typeface="Arial" panose="020B0604020202020204" pitchFamily="34" charset="0"/>
              <a:buNone/>
            </a:pPr>
            <a:r>
              <a:rPr lang="en-US" b="1" dirty="0" smtClean="0"/>
              <a:t>(Philippians 3:12-14), </a:t>
            </a:r>
            <a:r>
              <a:rPr lang="en-US" i="1" dirty="0" smtClean="0"/>
              <a:t>“Not that I have already attained, or am already perfected; but I press on, that I may lay hold of that for which Christ Jesus has also laid hold of me. 13 Brethren, I do not count myself to have apprehended; but one thing I do, forgetting those things which are behind and reaching forward to those things which are ahead, 14 I press toward the goal for the prize of the upward call of God in Christ Jesus.”</a:t>
            </a:r>
            <a:endParaRPr lang="en-US" i="1" dirty="0"/>
          </a:p>
        </p:txBody>
      </p:sp>
      <p:sp>
        <p:nvSpPr>
          <p:cNvPr id="4" name="Slide Number Placeholder 3"/>
          <p:cNvSpPr>
            <a:spLocks noGrp="1"/>
          </p:cNvSpPr>
          <p:nvPr>
            <p:ph type="sldNum" sz="quarter" idx="10"/>
          </p:nvPr>
        </p:nvSpPr>
        <p:spPr/>
        <p:txBody>
          <a:bodyPr/>
          <a:lstStyle/>
          <a:p>
            <a:fld id="{63A5BB66-7CC5-4FDB-8CEF-E23DD76118EE}" type="slidenum">
              <a:rPr lang="en-US" smtClean="0"/>
              <a:t>3</a:t>
            </a:fld>
            <a:endParaRPr lang="en-US"/>
          </a:p>
        </p:txBody>
      </p:sp>
    </p:spTree>
    <p:extLst>
      <p:ext uri="{BB962C8B-B14F-4D97-AF65-F5344CB8AC3E}">
        <p14:creationId xmlns:p14="http://schemas.microsoft.com/office/powerpoint/2010/main" val="11071404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(5:13-14), </a:t>
            </a:r>
            <a:r>
              <a:rPr lang="en-US" i="1" dirty="0" smtClean="0"/>
              <a:t>“For everyone who partakes only of milk is unskilled in the word of righteousness, for he is a babe. 14 But solid food belongs to those who are of full age, that is, those </a:t>
            </a:r>
            <a:r>
              <a:rPr lang="en-US" i="1" u="sng" dirty="0" smtClean="0"/>
              <a:t>who by reason of use have their senses exercised</a:t>
            </a:r>
            <a:r>
              <a:rPr lang="en-US" i="1" dirty="0" smtClean="0"/>
              <a:t> to discern both good and evil.”</a:t>
            </a:r>
          </a:p>
          <a:p>
            <a:pPr marL="628650" lvl="1" indent="-171450">
              <a:buFont typeface="Arial" panose="020B0604020202020204" pitchFamily="34" charset="0"/>
              <a:buChar char="•"/>
            </a:pPr>
            <a:r>
              <a:rPr lang="en-US" b="1" i="0" dirty="0" smtClean="0"/>
              <a:t>Those</a:t>
            </a:r>
            <a:r>
              <a:rPr lang="en-US" b="1" i="0" baseline="0" dirty="0" smtClean="0"/>
              <a:t> who diligently use the word (apply it) will grow as a result!</a:t>
            </a:r>
          </a:p>
          <a:p>
            <a:pPr marL="628650" lvl="1" indent="-171450">
              <a:buFont typeface="Arial" panose="020B0604020202020204" pitchFamily="34" charset="0"/>
              <a:buChar char="•"/>
            </a:pPr>
            <a:endParaRPr lang="en-US" b="1" i="0" baseline="0" dirty="0" smtClean="0"/>
          </a:p>
          <a:p>
            <a:pPr marL="0" lvl="0" indent="0">
              <a:buFont typeface="Arial" panose="020B0604020202020204" pitchFamily="34" charset="0"/>
              <a:buNone/>
            </a:pPr>
            <a:r>
              <a:rPr lang="en-US" b="1" dirty="0" smtClean="0"/>
              <a:t>Growth</a:t>
            </a:r>
            <a:r>
              <a:rPr lang="en-US" b="1" baseline="0" dirty="0" smtClean="0"/>
              <a:t> in Knowledge will bring spiritual growth</a:t>
            </a:r>
          </a:p>
          <a:p>
            <a:pPr marL="0" lvl="0" indent="0">
              <a:buFont typeface="Arial" panose="020B0604020202020204" pitchFamily="34" charset="0"/>
              <a:buNone/>
            </a:pPr>
            <a:endParaRPr lang="en-US" b="1" baseline="0" dirty="0" smtClean="0"/>
          </a:p>
          <a:p>
            <a:pPr marL="0" lvl="0" indent="0">
              <a:buFont typeface="Arial" panose="020B0604020202020204" pitchFamily="34" charset="0"/>
              <a:buNone/>
            </a:pPr>
            <a:r>
              <a:rPr lang="en-US" b="1" baseline="0" dirty="0" smtClean="0"/>
              <a:t>(</a:t>
            </a:r>
            <a:r>
              <a:rPr lang="en-US" b="1" dirty="0" smtClean="0"/>
              <a:t>Philippians 1:9-11), </a:t>
            </a:r>
            <a:r>
              <a:rPr lang="en-US" i="1" dirty="0" smtClean="0"/>
              <a:t>“And this I pray, that your love may abound still more and more in knowledge and all discernment, 10 that you may approve the things that are excellent, that you may be sincere and without offense till the day of Christ, 11 being filled with the fruits of righteousness which are by Jesus Christ, to the glory and praise of God.”</a:t>
            </a:r>
            <a:endParaRPr lang="en-US" b="1" i="1" dirty="0"/>
          </a:p>
        </p:txBody>
      </p:sp>
      <p:sp>
        <p:nvSpPr>
          <p:cNvPr id="4" name="Slide Number Placeholder 3"/>
          <p:cNvSpPr>
            <a:spLocks noGrp="1"/>
          </p:cNvSpPr>
          <p:nvPr>
            <p:ph type="sldNum" sz="quarter" idx="10"/>
          </p:nvPr>
        </p:nvSpPr>
        <p:spPr/>
        <p:txBody>
          <a:bodyPr/>
          <a:lstStyle/>
          <a:p>
            <a:fld id="{63A5BB66-7CC5-4FDB-8CEF-E23DD76118EE}" type="slidenum">
              <a:rPr lang="en-US" smtClean="0"/>
              <a:t>4</a:t>
            </a:fld>
            <a:endParaRPr lang="en-US"/>
          </a:p>
        </p:txBody>
      </p:sp>
    </p:spTree>
    <p:extLst>
      <p:ext uri="{BB962C8B-B14F-4D97-AF65-F5344CB8AC3E}">
        <p14:creationId xmlns:p14="http://schemas.microsoft.com/office/powerpoint/2010/main" val="1139800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smtClean="0"/>
              <a:t>(5:12),</a:t>
            </a:r>
            <a:r>
              <a:rPr lang="en-US" i="1" dirty="0" smtClean="0"/>
              <a:t> “and you have come to need milk and not solid food.”</a:t>
            </a:r>
          </a:p>
          <a:p>
            <a:endParaRPr lang="en-US" i="1" dirty="0" smtClean="0"/>
          </a:p>
          <a:p>
            <a:r>
              <a:rPr lang="en-US" b="1" i="0" dirty="0" smtClean="0"/>
              <a:t>Paul’s Admonition</a:t>
            </a:r>
          </a:p>
          <a:p>
            <a:r>
              <a:rPr lang="en-US" b="1" i="0" dirty="0" smtClean="0"/>
              <a:t>(6:1-3), </a:t>
            </a:r>
            <a:r>
              <a:rPr lang="en-US" i="1" dirty="0" smtClean="0"/>
              <a:t>“Therefore, leaving the discussion of the elementary principles of Christ, let us go on to perfection, not laying again the foundation of repentance from dead works and of faith toward God, 2 of the doctrine of baptisms, of laying on of hands, of resurrection of the dead, and of eternal judgment. 3 And this we will do if God permits.</a:t>
            </a:r>
            <a:endParaRPr lang="en-US" i="1" dirty="0"/>
          </a:p>
        </p:txBody>
      </p:sp>
      <p:sp>
        <p:nvSpPr>
          <p:cNvPr id="4" name="Slide Number Placeholder 3"/>
          <p:cNvSpPr>
            <a:spLocks noGrp="1"/>
          </p:cNvSpPr>
          <p:nvPr>
            <p:ph type="sldNum" sz="quarter" idx="10"/>
          </p:nvPr>
        </p:nvSpPr>
        <p:spPr/>
        <p:txBody>
          <a:bodyPr/>
          <a:lstStyle/>
          <a:p>
            <a:fld id="{63A5BB66-7CC5-4FDB-8CEF-E23DD76118EE}" type="slidenum">
              <a:rPr lang="en-US" smtClean="0"/>
              <a:t>5</a:t>
            </a:fld>
            <a:endParaRPr lang="en-US"/>
          </a:p>
        </p:txBody>
      </p:sp>
    </p:spTree>
    <p:extLst>
      <p:ext uri="{BB962C8B-B14F-4D97-AF65-F5344CB8AC3E}">
        <p14:creationId xmlns:p14="http://schemas.microsoft.com/office/powerpoint/2010/main" val="3516376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(6:1), </a:t>
            </a:r>
            <a:r>
              <a:rPr lang="en-US" i="1" dirty="0" smtClean="0"/>
              <a:t>“Therefore, leaving the discussion of the elementary principles of Christ, </a:t>
            </a:r>
            <a:r>
              <a:rPr lang="en-US" i="1" u="sng" dirty="0" smtClean="0"/>
              <a:t>let us go on to perfection</a:t>
            </a:r>
            <a:r>
              <a:rPr lang="en-US" i="1" dirty="0" smtClean="0"/>
              <a:t>.”</a:t>
            </a:r>
          </a:p>
          <a:p>
            <a:endParaRPr lang="nl-NL" i="1" dirty="0" smtClean="0"/>
          </a:p>
          <a:p>
            <a:r>
              <a:rPr lang="nl-NL" b="1" i="0" dirty="0" smtClean="0"/>
              <a:t>(Hebrews</a:t>
            </a:r>
            <a:r>
              <a:rPr lang="nl-NL" b="1" i="0" baseline="0" dirty="0" smtClean="0"/>
              <a:t> 3:14), </a:t>
            </a:r>
            <a:r>
              <a:rPr lang="nl-NL" i="1" baseline="0" dirty="0" smtClean="0"/>
              <a:t>“</a:t>
            </a:r>
            <a:r>
              <a:rPr lang="en-US" i="1" baseline="0" dirty="0" smtClean="0"/>
              <a:t>For we have become partakers of Christ </a:t>
            </a:r>
            <a:r>
              <a:rPr lang="en-US" i="1" u="sng" baseline="0" dirty="0" smtClean="0"/>
              <a:t>if we hold the beginning of our confidence steadfast </a:t>
            </a:r>
            <a:r>
              <a:rPr lang="en-US" i="1" baseline="0" dirty="0" smtClean="0"/>
              <a:t>to the end.”</a:t>
            </a:r>
          </a:p>
          <a:p>
            <a:endParaRPr lang="en-US" i="1" baseline="0" dirty="0" smtClean="0"/>
          </a:p>
          <a:p>
            <a:r>
              <a:rPr lang="en-US" b="1" i="0" baseline="0" dirty="0" smtClean="0"/>
              <a:t>(Hebrews 4:14), </a:t>
            </a:r>
            <a:r>
              <a:rPr lang="en-US" i="1" baseline="0" dirty="0" smtClean="0"/>
              <a:t>“Seeing then that we have a great High Priest who has passed through the heavens, Jesus the Son of God, </a:t>
            </a:r>
            <a:r>
              <a:rPr lang="en-US" i="1" u="sng" baseline="0" dirty="0" smtClean="0"/>
              <a:t>let us hold fast our confession</a:t>
            </a:r>
            <a:r>
              <a:rPr lang="en-US" i="1" baseline="0" dirty="0" smtClean="0"/>
              <a:t>.”</a:t>
            </a:r>
            <a:endParaRPr lang="en-US" i="1" dirty="0"/>
          </a:p>
        </p:txBody>
      </p:sp>
      <p:sp>
        <p:nvSpPr>
          <p:cNvPr id="4" name="Slide Number Placeholder 3"/>
          <p:cNvSpPr>
            <a:spLocks noGrp="1"/>
          </p:cNvSpPr>
          <p:nvPr>
            <p:ph type="sldNum" sz="quarter" idx="10"/>
          </p:nvPr>
        </p:nvSpPr>
        <p:spPr/>
        <p:txBody>
          <a:bodyPr/>
          <a:lstStyle/>
          <a:p>
            <a:fld id="{63A5BB66-7CC5-4FDB-8CEF-E23DD76118EE}" type="slidenum">
              <a:rPr lang="en-US" smtClean="0"/>
              <a:t>6</a:t>
            </a:fld>
            <a:endParaRPr lang="en-US"/>
          </a:p>
        </p:txBody>
      </p:sp>
    </p:spTree>
    <p:extLst>
      <p:ext uri="{BB962C8B-B14F-4D97-AF65-F5344CB8AC3E}">
        <p14:creationId xmlns:p14="http://schemas.microsoft.com/office/powerpoint/2010/main" val="2337064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eventual outcome of not growing is apostasy.  They don’t grow because they are already DEAD!</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(Hebrews 6:4-8),</a:t>
            </a:r>
            <a:r>
              <a:rPr lang="en-US" b="1" i="1" dirty="0" smtClean="0"/>
              <a:t> </a:t>
            </a:r>
            <a:r>
              <a:rPr lang="en-US" i="1" dirty="0" smtClean="0"/>
              <a:t>“For it is impossible for those who were once enlightened, and have tasted the heavenly gift, and have become partakers of the Holy Spirit, 5 and have tasted the good word of God and the powers of the age to come, 6 if they fall away, to renew them again to repentance, since they crucify again for themselves the Son of God, and put Him to an open shame.  7 For the earth which drinks in the rain that often comes upon it, and bears herbs useful for those by whom it is cultivated, receives blessing from God; 8 but if it bears thorns and briers, it is rejected and near to being cursed, whose end is to be burned.”</a:t>
            </a:r>
          </a:p>
          <a:p>
            <a:r>
              <a:rPr lang="en-US" dirty="0" smtClean="0"/>
              <a:t> </a:t>
            </a:r>
          </a:p>
          <a:p>
            <a:r>
              <a:rPr lang="en-US" b="1" dirty="0" smtClean="0"/>
              <a:t>(Hebrews 3:12-13), </a:t>
            </a:r>
            <a:r>
              <a:rPr lang="en-US" i="1" dirty="0" smtClean="0"/>
              <a:t>“</a:t>
            </a:r>
            <a:r>
              <a:rPr lang="en-US" i="1" u="sng" dirty="0" smtClean="0"/>
              <a:t>Beware, brethren</a:t>
            </a:r>
            <a:r>
              <a:rPr lang="en-US" i="1" dirty="0" smtClean="0"/>
              <a:t>, lest there be in any of you an evil heart of unbelief in departing from the living God; 13 but exhort one another daily, while it is called "Today," lest any of you be hardened through the deceitfulness of sin.”</a:t>
            </a:r>
            <a:endParaRPr lang="en-US" i="1" dirty="0"/>
          </a:p>
        </p:txBody>
      </p:sp>
      <p:sp>
        <p:nvSpPr>
          <p:cNvPr id="4" name="Slide Number Placeholder 3"/>
          <p:cNvSpPr>
            <a:spLocks noGrp="1"/>
          </p:cNvSpPr>
          <p:nvPr>
            <p:ph type="sldNum" sz="quarter" idx="10"/>
          </p:nvPr>
        </p:nvSpPr>
        <p:spPr/>
        <p:txBody>
          <a:bodyPr/>
          <a:lstStyle/>
          <a:p>
            <a:fld id="{63A5BB66-7CC5-4FDB-8CEF-E23DD76118EE}" type="slidenum">
              <a:rPr lang="en-US" smtClean="0"/>
              <a:t>7</a:t>
            </a:fld>
            <a:endParaRPr lang="en-US"/>
          </a:p>
        </p:txBody>
      </p:sp>
    </p:spTree>
    <p:extLst>
      <p:ext uri="{BB962C8B-B14F-4D97-AF65-F5344CB8AC3E}">
        <p14:creationId xmlns:p14="http://schemas.microsoft.com/office/powerpoint/2010/main" val="4136084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a:t>
            </a:r>
            <a:r>
              <a:rPr lang="en-US" b="1" baseline="0" dirty="0" smtClean="0"/>
              <a:t> 6:9-10), </a:t>
            </a:r>
            <a:r>
              <a:rPr lang="en-US" baseline="0" dirty="0" smtClean="0"/>
              <a:t>“</a:t>
            </a:r>
            <a:r>
              <a:rPr lang="en-US" dirty="0" smtClean="0"/>
              <a:t>But, beloved, we are confident of better things concerning you, yes, things that accompany salvation, though we speak in this manner. 10 For God is not unjust to forget your work and labor of love which you have shown toward His name, in that you have ministered to the saints, and do minister.”</a:t>
            </a:r>
            <a:endParaRPr lang="en-US" b="1" dirty="0"/>
          </a:p>
        </p:txBody>
      </p:sp>
      <p:sp>
        <p:nvSpPr>
          <p:cNvPr id="4" name="Slide Number Placeholder 3"/>
          <p:cNvSpPr>
            <a:spLocks noGrp="1"/>
          </p:cNvSpPr>
          <p:nvPr>
            <p:ph type="sldNum" sz="quarter" idx="10"/>
          </p:nvPr>
        </p:nvSpPr>
        <p:spPr/>
        <p:txBody>
          <a:bodyPr/>
          <a:lstStyle/>
          <a:p>
            <a:fld id="{63A5BB66-7CC5-4FDB-8CEF-E23DD76118EE}" type="slidenum">
              <a:rPr lang="en-US" smtClean="0"/>
              <a:t>8</a:t>
            </a:fld>
            <a:endParaRPr lang="en-US"/>
          </a:p>
        </p:txBody>
      </p:sp>
    </p:spTree>
    <p:extLst>
      <p:ext uri="{BB962C8B-B14F-4D97-AF65-F5344CB8AC3E}">
        <p14:creationId xmlns:p14="http://schemas.microsoft.com/office/powerpoint/2010/main" val="1086639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C2BF037-DBE8-41A3-BA96-5EF037BF7717}"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76513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BF037-DBE8-41A3-BA96-5EF037BF7717}"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128428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BF037-DBE8-41A3-BA96-5EF037BF7717}"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287167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C2BF037-DBE8-41A3-BA96-5EF037BF7717}"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2537101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2BF037-DBE8-41A3-BA96-5EF037BF7717}" type="datetimeFigureOut">
              <a:rPr lang="en-US" smtClean="0"/>
              <a:t>4/10/2016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2596203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C2BF037-DBE8-41A3-BA96-5EF037BF7717}"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2145366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C2BF037-DBE8-41A3-BA96-5EF037BF7717}" type="datetimeFigureOut">
              <a:rPr lang="en-US" smtClean="0"/>
              <a:t>4/10/2016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3461213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C2BF037-DBE8-41A3-BA96-5EF037BF7717}" type="datetimeFigureOut">
              <a:rPr lang="en-US" smtClean="0"/>
              <a:t>4/10/2016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226000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BF037-DBE8-41A3-BA96-5EF037BF7717}" type="datetimeFigureOut">
              <a:rPr lang="en-US" smtClean="0"/>
              <a:t>4/10/2016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153678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BF037-DBE8-41A3-BA96-5EF037BF7717}"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391806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2BF037-DBE8-41A3-BA96-5EF037BF7717}" type="datetimeFigureOut">
              <a:rPr lang="en-US" smtClean="0"/>
              <a:t>4/10/2016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2612F-693A-412E-B28E-446FB91E88B2}" type="slidenum">
              <a:rPr lang="en-US" smtClean="0"/>
              <a:t>‹#›</a:t>
            </a:fld>
            <a:endParaRPr lang="en-US"/>
          </a:p>
        </p:txBody>
      </p:sp>
    </p:spTree>
    <p:extLst>
      <p:ext uri="{BB962C8B-B14F-4D97-AF65-F5344CB8AC3E}">
        <p14:creationId xmlns:p14="http://schemas.microsoft.com/office/powerpoint/2010/main" val="470566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2BF037-DBE8-41A3-BA96-5EF037BF7717}" type="datetimeFigureOut">
              <a:rPr lang="en-US" smtClean="0"/>
              <a:t>4/10/2016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2612F-693A-412E-B28E-446FB91E88B2}" type="slidenum">
              <a:rPr lang="en-US" smtClean="0"/>
              <a:t>‹#›</a:t>
            </a:fld>
            <a:endParaRPr lang="en-US"/>
          </a:p>
        </p:txBody>
      </p:sp>
    </p:spTree>
    <p:extLst>
      <p:ext uri="{BB962C8B-B14F-4D97-AF65-F5344CB8AC3E}">
        <p14:creationId xmlns:p14="http://schemas.microsoft.com/office/powerpoint/2010/main" val="2656176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9930" y="645458"/>
            <a:ext cx="7772400" cy="1829081"/>
          </a:xfrm>
        </p:spPr>
        <p:txBody>
          <a:bodyPr/>
          <a:lstStyle/>
          <a:p>
            <a:r>
              <a:rPr lang="en-US" dirty="0" smtClean="0">
                <a:latin typeface="Berlin Sans FB Demi" panose="020E0802020502020306" pitchFamily="34" charset="0"/>
              </a:rPr>
              <a:t>Why Don’t Some Christians Grow?</a:t>
            </a:r>
            <a:endParaRPr lang="en-US" dirty="0">
              <a:latin typeface="Berlin Sans FB Demi" panose="020E0802020502020306" pitchFamily="34" charset="0"/>
            </a:endParaRPr>
          </a:p>
        </p:txBody>
      </p:sp>
      <p:sp>
        <p:nvSpPr>
          <p:cNvPr id="3" name="Subtitle 2"/>
          <p:cNvSpPr>
            <a:spLocks noGrp="1"/>
          </p:cNvSpPr>
          <p:nvPr>
            <p:ph type="subTitle" idx="1"/>
          </p:nvPr>
        </p:nvSpPr>
        <p:spPr>
          <a:xfrm>
            <a:off x="1734670" y="3536576"/>
            <a:ext cx="2783541" cy="1653988"/>
          </a:xfrm>
        </p:spPr>
        <p:txBody>
          <a:bodyPr>
            <a:normAutofit/>
          </a:bodyPr>
          <a:lstStyle/>
          <a:p>
            <a:r>
              <a:rPr lang="en-US" sz="5400" b="1" dirty="0" smtClean="0"/>
              <a:t>Hebrews</a:t>
            </a:r>
          </a:p>
          <a:p>
            <a:r>
              <a:rPr lang="en-US" sz="4000" dirty="0" smtClean="0"/>
              <a:t>5:11 – 6:3</a:t>
            </a:r>
            <a:endParaRPr lang="en-US" sz="4000" dirty="0"/>
          </a:p>
        </p:txBody>
      </p:sp>
      <p:pic>
        <p:nvPicPr>
          <p:cNvPr id="4" name="Picture 3"/>
          <p:cNvPicPr>
            <a:picLocks noChangeAspect="1"/>
          </p:cNvPicPr>
          <p:nvPr/>
        </p:nvPicPr>
        <p:blipFill>
          <a:blip r:embed="rId3"/>
          <a:stretch>
            <a:fillRect/>
          </a:stretch>
        </p:blipFill>
        <p:spPr>
          <a:xfrm>
            <a:off x="5755294" y="2696696"/>
            <a:ext cx="2176230" cy="4161304"/>
          </a:xfrm>
          <a:prstGeom prst="rect">
            <a:avLst/>
          </a:prstGeom>
        </p:spPr>
      </p:pic>
    </p:spTree>
    <p:extLst>
      <p:ext uri="{BB962C8B-B14F-4D97-AF65-F5344CB8AC3E}">
        <p14:creationId xmlns:p14="http://schemas.microsoft.com/office/powerpoint/2010/main" val="292950632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1615509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anim calcmode="lin" valueType="num">
                                      <p:cBhvr>
                                        <p:cTn id="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a:p>
            <a:pPr marL="342900" indent="-342900"/>
            <a:r>
              <a:rPr lang="en-US" sz="3400" b="1" dirty="0" smtClean="0"/>
              <a:t>They think they have grown enough (12)</a:t>
            </a:r>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3449864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anim calcmode="lin" valueType="num">
                                      <p:cBhvr>
                                        <p:cTn id="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a:p>
            <a:pPr marL="342900" indent="-342900"/>
            <a:r>
              <a:rPr lang="en-US" sz="3400" b="1" dirty="0" smtClean="0"/>
              <a:t>They think they have grown enough (12)</a:t>
            </a:r>
          </a:p>
          <a:p>
            <a:pPr marL="342900" indent="-342900"/>
            <a:r>
              <a:rPr lang="en-US" sz="3400" b="1" dirty="0" smtClean="0"/>
              <a:t>They will not allow the word to change them (13-14)</a:t>
            </a:r>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198892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anim calcmode="lin" valueType="num">
                                      <p:cBhvr>
                                        <p:cTn id="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a:p>
            <a:pPr marL="342900" indent="-342900"/>
            <a:r>
              <a:rPr lang="en-US" sz="3400" b="1" dirty="0" smtClean="0"/>
              <a:t>They think they have grown enough (12)</a:t>
            </a:r>
          </a:p>
          <a:p>
            <a:pPr marL="342900" indent="-342900"/>
            <a:r>
              <a:rPr lang="en-US" sz="3400" b="1" dirty="0" smtClean="0"/>
              <a:t>They will not allow the word to change them (13-14)</a:t>
            </a:r>
          </a:p>
          <a:p>
            <a:pPr marL="342900" indent="-342900"/>
            <a:r>
              <a:rPr lang="en-US" sz="3400" b="1" dirty="0" smtClean="0"/>
              <a:t>They are accustomed only to                       “milk” (12; 6:1-3)</a:t>
            </a:r>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81427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anim calcmode="lin" valueType="num">
                                      <p:cBhvr>
                                        <p:cTn id="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a:p>
            <a:pPr marL="342900" indent="-342900"/>
            <a:r>
              <a:rPr lang="en-US" sz="3400" b="1" dirty="0" smtClean="0"/>
              <a:t>They think they have grown enough (12)</a:t>
            </a:r>
          </a:p>
          <a:p>
            <a:pPr marL="342900" indent="-342900"/>
            <a:r>
              <a:rPr lang="en-US" sz="3400" b="1" dirty="0" smtClean="0"/>
              <a:t>They will not allow the word to change them (13-14)</a:t>
            </a:r>
          </a:p>
          <a:p>
            <a:pPr marL="342900" indent="-342900"/>
            <a:r>
              <a:rPr lang="en-US" sz="3400" b="1" dirty="0" smtClean="0"/>
              <a:t>They are accustomed only to                       “milk” (12; 6:1-3)</a:t>
            </a:r>
          </a:p>
          <a:p>
            <a:pPr marL="342900" indent="-342900"/>
            <a:r>
              <a:rPr lang="en-US" sz="3400" b="1" dirty="0" smtClean="0"/>
              <a:t>They fail to “press on” to maturity                (6:1)</a:t>
            </a:r>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3984813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anim calcmode="lin" valueType="num">
                                      <p:cBhvr>
                                        <p:cTn id="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0040" y="182880"/>
            <a:ext cx="8195310" cy="754381"/>
          </a:xfrm>
        </p:spPr>
        <p:txBody>
          <a:bodyPr>
            <a:normAutofit/>
          </a:bodyPr>
          <a:lstStyle/>
          <a:p>
            <a:pPr algn="ctr"/>
            <a:r>
              <a:rPr lang="en-US" sz="4000" dirty="0" smtClean="0">
                <a:latin typeface="Berlin Sans FB Demi" panose="020E0802020502020306" pitchFamily="34" charset="0"/>
              </a:rPr>
              <a:t>Why a lack of Spiritual Growth?</a:t>
            </a:r>
            <a:endParaRPr lang="en-US" sz="4000" dirty="0">
              <a:latin typeface="Berlin Sans FB Demi" panose="020E0802020502020306" pitchFamily="34" charset="0"/>
            </a:endParaRPr>
          </a:p>
        </p:txBody>
      </p:sp>
      <p:sp>
        <p:nvSpPr>
          <p:cNvPr id="3" name="Content Placeholder 2"/>
          <p:cNvSpPr>
            <a:spLocks noGrp="1"/>
          </p:cNvSpPr>
          <p:nvPr>
            <p:ph idx="1"/>
          </p:nvPr>
        </p:nvSpPr>
        <p:spPr>
          <a:xfrm>
            <a:off x="320040" y="1143000"/>
            <a:ext cx="8435340" cy="5429250"/>
          </a:xfrm>
        </p:spPr>
        <p:txBody>
          <a:bodyPr>
            <a:normAutofit/>
          </a:bodyPr>
          <a:lstStyle/>
          <a:p>
            <a:pPr marL="342900" indent="-342900"/>
            <a:r>
              <a:rPr lang="en-US" sz="3400" b="1" dirty="0" smtClean="0"/>
              <a:t>They have become dull of hearing (11)</a:t>
            </a:r>
          </a:p>
          <a:p>
            <a:pPr marL="342900" indent="-342900"/>
            <a:r>
              <a:rPr lang="en-US" sz="3400" b="1" dirty="0" smtClean="0"/>
              <a:t>They think they have grown enough (12)</a:t>
            </a:r>
          </a:p>
          <a:p>
            <a:pPr marL="342900" indent="-342900"/>
            <a:r>
              <a:rPr lang="en-US" sz="3400" b="1" dirty="0" smtClean="0"/>
              <a:t>They will not allow the word to change them (13-14)</a:t>
            </a:r>
          </a:p>
          <a:p>
            <a:pPr marL="342900" indent="-342900"/>
            <a:r>
              <a:rPr lang="en-US" sz="3400" b="1" dirty="0" smtClean="0"/>
              <a:t>They are accustomed only to                       “milk” (12; 6:1-3)</a:t>
            </a:r>
          </a:p>
          <a:p>
            <a:pPr marL="342900" indent="-342900"/>
            <a:r>
              <a:rPr lang="en-US" sz="3400" b="1" dirty="0" smtClean="0"/>
              <a:t>They fail to “press on” to maturity                (6:1)</a:t>
            </a:r>
          </a:p>
          <a:p>
            <a:pPr marL="342900" indent="-342900"/>
            <a:r>
              <a:rPr lang="en-US" sz="3400" b="1" dirty="0" smtClean="0"/>
              <a:t>They have already fallen away                  (6:4-8</a:t>
            </a:r>
            <a:r>
              <a:rPr lang="en-US" sz="3600" b="1" dirty="0" smtClean="0"/>
              <a:t>)</a:t>
            </a:r>
            <a:endParaRPr lang="en-US" sz="3600" b="1" dirty="0"/>
          </a:p>
        </p:txBody>
      </p:sp>
      <p:pic>
        <p:nvPicPr>
          <p:cNvPr id="4" name="Picture 3"/>
          <p:cNvPicPr>
            <a:picLocks noChangeAspect="1"/>
          </p:cNvPicPr>
          <p:nvPr/>
        </p:nvPicPr>
        <p:blipFill>
          <a:blip r:embed="rId3"/>
          <a:stretch>
            <a:fillRect/>
          </a:stretch>
        </p:blipFill>
        <p:spPr>
          <a:xfrm>
            <a:off x="6915150" y="2903775"/>
            <a:ext cx="2067934" cy="3954225"/>
          </a:xfrm>
          <a:prstGeom prst="rect">
            <a:avLst/>
          </a:prstGeom>
        </p:spPr>
      </p:pic>
    </p:spTree>
    <p:extLst>
      <p:ext uri="{BB962C8B-B14F-4D97-AF65-F5344CB8AC3E}">
        <p14:creationId xmlns:p14="http://schemas.microsoft.com/office/powerpoint/2010/main" val="971572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anim calcmode="lin" valueType="num">
                                      <p:cBhvr>
                                        <p:cTn id="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9" dur="5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438150"/>
            <a:ext cx="8133230" cy="5437094"/>
          </a:xfrm>
        </p:spPr>
        <p:txBody>
          <a:bodyPr anchor="t">
            <a:normAutofit/>
          </a:bodyPr>
          <a:lstStyle/>
          <a:p>
            <a:pPr marL="571500" indent="-571500" algn="l"/>
            <a:r>
              <a:rPr lang="en-US" dirty="0" smtClean="0">
                <a:latin typeface="Berlin Sans FB Demi" panose="020E0802020502020306" pitchFamily="34" charset="0"/>
              </a:rPr>
              <a:t>Conclusion:</a:t>
            </a:r>
            <a:br>
              <a:rPr lang="en-US" dirty="0" smtClean="0">
                <a:latin typeface="Berlin Sans FB Demi" panose="020E0802020502020306" pitchFamily="34" charset="0"/>
              </a:rPr>
            </a:br>
            <a:r>
              <a:rPr lang="en-US" sz="5400" dirty="0" smtClean="0">
                <a:latin typeface="Berlin Sans FB" panose="020E0602020502020306" pitchFamily="34" charset="0"/>
              </a:rPr>
              <a:t>God sees our efforts to grow and mature,            and He is sure                 to reward us for            our efforts!</a:t>
            </a:r>
            <a:endParaRPr lang="en-US" sz="5400" dirty="0">
              <a:latin typeface="Berlin Sans FB Demi" panose="020E0802020502020306" pitchFamily="34" charset="0"/>
            </a:endParaRPr>
          </a:p>
        </p:txBody>
      </p:sp>
      <p:sp>
        <p:nvSpPr>
          <p:cNvPr id="3" name="Subtitle 2"/>
          <p:cNvSpPr>
            <a:spLocks noGrp="1"/>
          </p:cNvSpPr>
          <p:nvPr>
            <p:ph type="subTitle" idx="1"/>
          </p:nvPr>
        </p:nvSpPr>
        <p:spPr>
          <a:xfrm>
            <a:off x="1201270" y="5638800"/>
            <a:ext cx="4113680" cy="742950"/>
          </a:xfrm>
        </p:spPr>
        <p:txBody>
          <a:bodyPr>
            <a:normAutofit/>
          </a:bodyPr>
          <a:lstStyle/>
          <a:p>
            <a:r>
              <a:rPr lang="en-US" sz="4000" b="1" dirty="0" smtClean="0"/>
              <a:t>Hebrews 6:9-10</a:t>
            </a:r>
            <a:endParaRPr lang="en-US" sz="4000" b="1" dirty="0"/>
          </a:p>
        </p:txBody>
      </p:sp>
      <p:pic>
        <p:nvPicPr>
          <p:cNvPr id="4" name="Picture 3"/>
          <p:cNvPicPr>
            <a:picLocks noChangeAspect="1"/>
          </p:cNvPicPr>
          <p:nvPr/>
        </p:nvPicPr>
        <p:blipFill>
          <a:blip r:embed="rId3"/>
          <a:stretch>
            <a:fillRect/>
          </a:stretch>
        </p:blipFill>
        <p:spPr>
          <a:xfrm>
            <a:off x="6376100" y="2696696"/>
            <a:ext cx="2176230" cy="4161304"/>
          </a:xfrm>
          <a:prstGeom prst="rect">
            <a:avLst/>
          </a:prstGeom>
        </p:spPr>
      </p:pic>
    </p:spTree>
    <p:extLst>
      <p:ext uri="{BB962C8B-B14F-4D97-AF65-F5344CB8AC3E}">
        <p14:creationId xmlns:p14="http://schemas.microsoft.com/office/powerpoint/2010/main" val="190351586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TotalTime>
  <Words>1177</Words>
  <Application>Microsoft Office PowerPoint</Application>
  <PresentationFormat>On-screen Show (4:3)</PresentationFormat>
  <Paragraphs>76</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Berlin Sans FB</vt:lpstr>
      <vt:lpstr>Berlin Sans FB Demi</vt:lpstr>
      <vt:lpstr>Calibri</vt:lpstr>
      <vt:lpstr>Calibri Light</vt:lpstr>
      <vt:lpstr>Office Theme</vt:lpstr>
      <vt:lpstr>Why Don’t Some Christians Grow?</vt:lpstr>
      <vt:lpstr>Why a lack of Spiritual Growth?</vt:lpstr>
      <vt:lpstr>Why a lack of Spiritual Growth?</vt:lpstr>
      <vt:lpstr>Why a lack of Spiritual Growth?</vt:lpstr>
      <vt:lpstr>Why a lack of Spiritual Growth?</vt:lpstr>
      <vt:lpstr>Why a lack of Spiritual Growth?</vt:lpstr>
      <vt:lpstr>Why a lack of Spiritual Growth?</vt:lpstr>
      <vt:lpstr>Conclusion: God sees our efforts to grow and mature,            and He is sure                 to reward us for            our efforts!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Don’t Some Christians Grow?</dc:title>
  <dc:creator>Stan Cox</dc:creator>
  <cp:lastModifiedBy>Stan Cox</cp:lastModifiedBy>
  <cp:revision>9</cp:revision>
  <dcterms:created xsi:type="dcterms:W3CDTF">2016-04-10T21:04:43Z</dcterms:created>
  <dcterms:modified xsi:type="dcterms:W3CDTF">2016-04-10T22:05:28Z</dcterms:modified>
</cp:coreProperties>
</file>