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2192000" cy="6858000"/>
  <p:notesSz cx="6858000" cy="9144000"/>
  <p:embeddedFontLst>
    <p:embeddedFont>
      <p:font typeface="Berlin Sans FB Demi" panose="020E0802020502020306" pitchFamily="34" charset="0"/>
      <p:bold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Diogenes" panose="02000605040000020004" pitchFamily="2" charset="0"/>
      <p:regular r:id="rId16"/>
    </p:embeddedFont>
    <p:embeddedFont>
      <p:font typeface="Oh Now!" pitchFamily="2" charset="0"/>
      <p:regular r:id="rId17"/>
    </p:embeddedFont>
    <p:embeddedFont>
      <p:font typeface="The Saxibrush"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43311" autoAdjust="0"/>
  </p:normalViewPr>
  <p:slideViewPr>
    <p:cSldViewPr snapToGrid="0">
      <p:cViewPr varScale="1">
        <p:scale>
          <a:sx n="32" d="100"/>
          <a:sy n="32" d="100"/>
        </p:scale>
        <p:origin x="734"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2B192-4E5B-4937-A984-71BF59A8C78D}"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311DD-E79F-4161-9565-6598A8A12F16}" type="slidenum">
              <a:rPr lang="en-US" smtClean="0"/>
              <a:t>‹#›</a:t>
            </a:fld>
            <a:endParaRPr lang="en-US"/>
          </a:p>
        </p:txBody>
      </p:sp>
    </p:spTree>
    <p:extLst>
      <p:ext uri="{BB962C8B-B14F-4D97-AF65-F5344CB8AC3E}">
        <p14:creationId xmlns:p14="http://schemas.microsoft.com/office/powerpoint/2010/main" val="3951772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It is hard to repent.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 surprisingly, repentance does not get a great deal of attention from many religious leaders today.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Many are more concerned with numbers or with scratching itching ears than with the conversion of souls.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Repentance is coupled with the “s” word – sin. That turns off many folks.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Sin is being stricken from our vocabulary in this age of self-absorption and personal satisfaction.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But, Jesus spoke of sin and of repentance,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(Luke 13:5), [Jesus noted that the fate of some executed Galileans who were perceived to have received their fate because of their evil deeds], </a:t>
            </a:r>
            <a:r>
              <a:rPr lang="en-US" sz="1200" b="0" i="1" kern="1200" dirty="0">
                <a:solidFill>
                  <a:schemeClr val="tx1"/>
                </a:solidFill>
                <a:effectLst/>
                <a:latin typeface="+mn-lt"/>
                <a:ea typeface="+mn-ea"/>
                <a:cs typeface="+mn-cs"/>
              </a:rPr>
              <a:t>“</a:t>
            </a:r>
            <a:r>
              <a:rPr lang="en-US" i="1" dirty="0"/>
              <a:t>And Jesus answered and said to them, “Do you suppose that these Galileans were worse sinners than all other Galileans, because they suffered such things?</a:t>
            </a:r>
            <a:r>
              <a:rPr lang="en-US" i="1" baseline="30000" dirty="0"/>
              <a:t> 3</a:t>
            </a:r>
            <a:r>
              <a:rPr lang="en-US" i="1" dirty="0"/>
              <a:t> I tell you, no; but unless you repent you will all likewise perish.</a:t>
            </a:r>
            <a:r>
              <a:rPr lang="en-US" sz="1200" b="0" i="1"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is fundamental to the gospel that sinners who do not repent will remain lost in their sin.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So, it is to our benefit to know what repentance is as well as why it can be so difficult.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Repent – (</a:t>
            </a:r>
            <a:r>
              <a:rPr lang="en-US" sz="1200" b="0" i="1" kern="1200" dirty="0" err="1">
                <a:solidFill>
                  <a:schemeClr val="tx1"/>
                </a:solidFill>
                <a:effectLst/>
                <a:latin typeface="+mn-lt"/>
                <a:ea typeface="+mn-ea"/>
                <a:cs typeface="+mn-cs"/>
              </a:rPr>
              <a:t>metanoeo</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derived from </a:t>
            </a:r>
            <a:r>
              <a:rPr lang="en-US" sz="1200" b="0" i="1" kern="1200" dirty="0">
                <a:solidFill>
                  <a:schemeClr val="tx1"/>
                </a:solidFill>
                <a:effectLst/>
                <a:latin typeface="+mn-lt"/>
                <a:ea typeface="+mn-ea"/>
                <a:cs typeface="+mn-cs"/>
              </a:rPr>
              <a:t>meta </a:t>
            </a:r>
            <a:r>
              <a:rPr lang="en-US" sz="1200" b="0" i="0" kern="1200" dirty="0">
                <a:solidFill>
                  <a:schemeClr val="tx1"/>
                </a:solidFill>
                <a:effectLst/>
                <a:latin typeface="+mn-lt"/>
                <a:ea typeface="+mn-ea"/>
                <a:cs typeface="+mn-cs"/>
              </a:rPr>
              <a:t>(“with”, a preposition of accompaniment, </a:t>
            </a:r>
            <a:r>
              <a:rPr lang="en-US" sz="1200" b="0" i="0" u="sng" kern="1200" dirty="0">
                <a:solidFill>
                  <a:schemeClr val="tx1"/>
                </a:solidFill>
                <a:effectLst/>
                <a:latin typeface="+mn-lt"/>
                <a:ea typeface="+mn-ea"/>
                <a:cs typeface="+mn-cs"/>
              </a:rPr>
              <a:t>Strong</a:t>
            </a:r>
            <a:r>
              <a:rPr lang="en-US" sz="1200" b="0" i="0" kern="1200" dirty="0">
                <a:solidFill>
                  <a:schemeClr val="tx1"/>
                </a:solidFill>
                <a:effectLst/>
                <a:latin typeface="+mn-lt"/>
                <a:ea typeface="+mn-ea"/>
                <a:cs typeface="+mn-cs"/>
              </a:rPr>
              <a:t>) and </a:t>
            </a:r>
            <a:r>
              <a:rPr lang="en-US" sz="1200" b="0" i="1" kern="1200" dirty="0" err="1">
                <a:solidFill>
                  <a:schemeClr val="tx1"/>
                </a:solidFill>
                <a:effectLst/>
                <a:latin typeface="+mn-lt"/>
                <a:ea typeface="+mn-ea"/>
                <a:cs typeface="+mn-cs"/>
              </a:rPr>
              <a:t>noieo</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exercise the mind, observe, consider, perceive, think, understand”, </a:t>
            </a:r>
            <a:r>
              <a:rPr lang="en-US" sz="1200" b="0" i="0" u="sng" kern="1200" dirty="0">
                <a:solidFill>
                  <a:schemeClr val="tx1"/>
                </a:solidFill>
                <a:effectLst/>
                <a:latin typeface="+mn-lt"/>
                <a:ea typeface="+mn-ea"/>
                <a:cs typeface="+mn-cs"/>
              </a:rPr>
              <a:t>Thayer</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repent means to change one’s mind, hence, to think differently.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change of thinking results in changed conduct. </a:t>
            </a:r>
          </a:p>
          <a:p>
            <a:pPr marL="0" indent="0">
              <a:buFont typeface="Arial" panose="020B0604020202020204" pitchFamily="34" charset="0"/>
              <a:buNone/>
            </a:pPr>
            <a:r>
              <a:rPr lang="en-US" sz="1200" b="1" i="0" kern="1200" dirty="0">
                <a:solidFill>
                  <a:schemeClr val="tx1"/>
                </a:solidFill>
                <a:effectLst/>
                <a:latin typeface="+mn-lt"/>
                <a:ea typeface="+mn-ea"/>
                <a:cs typeface="+mn-cs"/>
              </a:rPr>
              <a:t>(Luke 3:8-14), [This truth illustrated by John the Baptists preaching on repentance], </a:t>
            </a:r>
            <a:r>
              <a:rPr lang="en-US" sz="1200" b="0" i="1" kern="1200" dirty="0">
                <a:solidFill>
                  <a:schemeClr val="tx1"/>
                </a:solidFill>
                <a:effectLst/>
                <a:latin typeface="+mn-lt"/>
                <a:ea typeface="+mn-ea"/>
                <a:cs typeface="+mn-cs"/>
              </a:rPr>
              <a:t>“</a:t>
            </a:r>
            <a:r>
              <a:rPr lang="en-US" i="1" dirty="0"/>
              <a:t>Therefore bear fruits worthy of repentance, and do not begin to say to yourselves, ‘We have Abraham as our father.’ For I say to you that God is able to raise up children to Abraham from these stones.</a:t>
            </a:r>
            <a:r>
              <a:rPr lang="en-US" i="1" baseline="30000" dirty="0"/>
              <a:t> 9</a:t>
            </a:r>
            <a:r>
              <a:rPr lang="en-US" i="1" dirty="0"/>
              <a:t> And even now the ax is laid to the root of the trees. Therefore every tree which does not bear good fruit is cut down and thrown into the fire.” </a:t>
            </a:r>
            <a:r>
              <a:rPr lang="en-US" i="1" baseline="30000" dirty="0"/>
              <a:t>10</a:t>
            </a:r>
            <a:r>
              <a:rPr lang="en-US" i="1" dirty="0"/>
              <a:t> So the people asked him, saying, “</a:t>
            </a:r>
            <a:r>
              <a:rPr lang="en-US" b="1" i="1" dirty="0"/>
              <a:t>What shall we do then</a:t>
            </a:r>
            <a:r>
              <a:rPr lang="en-US" i="1" dirty="0"/>
              <a:t>?”</a:t>
            </a:r>
            <a:br>
              <a:rPr lang="en-US" i="1" dirty="0"/>
            </a:br>
            <a:r>
              <a:rPr lang="en-US" i="1" baseline="30000" dirty="0"/>
              <a:t>11</a:t>
            </a:r>
            <a:r>
              <a:rPr lang="en-US" i="1" dirty="0"/>
              <a:t> He answered and said to them, “He who has two tunics, let him give to him who has none; and he who has food, let him do likewise.” </a:t>
            </a:r>
            <a:r>
              <a:rPr lang="en-US" i="1" baseline="30000" dirty="0"/>
              <a:t>12</a:t>
            </a:r>
            <a:r>
              <a:rPr lang="en-US" i="1" dirty="0"/>
              <a:t> Then tax collectors also came to be baptized, and said to him, “</a:t>
            </a:r>
            <a:r>
              <a:rPr lang="en-US" b="1" i="1" dirty="0"/>
              <a:t>Teacher, what shall we do</a:t>
            </a:r>
            <a:r>
              <a:rPr lang="en-US" i="1" dirty="0"/>
              <a:t>?” </a:t>
            </a:r>
            <a:r>
              <a:rPr lang="en-US" i="1" baseline="30000" dirty="0"/>
              <a:t>13</a:t>
            </a:r>
            <a:r>
              <a:rPr lang="en-US" i="1" dirty="0"/>
              <a:t> And he said to them, “Collect no more than what is appointed for you.” </a:t>
            </a:r>
            <a:r>
              <a:rPr lang="en-US" i="1" baseline="30000" dirty="0"/>
              <a:t>14</a:t>
            </a:r>
            <a:r>
              <a:rPr lang="en-US" i="1" dirty="0"/>
              <a:t> Likewise the soldiers asked him, saying, “</a:t>
            </a:r>
            <a:r>
              <a:rPr lang="en-US" b="1" i="1" dirty="0"/>
              <a:t>And what shall we do?”</a:t>
            </a:r>
            <a:br>
              <a:rPr lang="en-US" i="1" dirty="0"/>
            </a:br>
            <a:r>
              <a:rPr lang="en-US" i="1" dirty="0"/>
              <a:t>So he said to them, “Do not intimidate anyone or accuse falsely, and be content with your wages.”</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True repentance is a changing of mind which leads to a ceasing of sin &amp; a turn to obey God.  (Hence the sign on the PPTX).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Why is it so difficult to repent? Here are some reasons we learn from God’s word: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Based on an article by Joe R. Price, The Difficulty of Repentance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Spirit’s Sword: Volume XII, Number 42 October 25, 2009</a:t>
            </a:r>
          </a:p>
        </p:txBody>
      </p:sp>
      <p:sp>
        <p:nvSpPr>
          <p:cNvPr id="4" name="Slide Number Placeholder 3"/>
          <p:cNvSpPr>
            <a:spLocks noGrp="1"/>
          </p:cNvSpPr>
          <p:nvPr>
            <p:ph type="sldNum" sz="quarter" idx="5"/>
          </p:nvPr>
        </p:nvSpPr>
        <p:spPr/>
        <p:txBody>
          <a:bodyPr/>
          <a:lstStyle/>
          <a:p>
            <a:fld id="{EB4311DD-E79F-4161-9565-6598A8A12F16}" type="slidenum">
              <a:rPr lang="en-US" smtClean="0"/>
              <a:t>2</a:t>
            </a:fld>
            <a:endParaRPr lang="en-US"/>
          </a:p>
        </p:txBody>
      </p:sp>
    </p:spTree>
    <p:extLst>
      <p:ext uri="{BB962C8B-B14F-4D97-AF65-F5344CB8AC3E}">
        <p14:creationId xmlns:p14="http://schemas.microsoft.com/office/powerpoint/2010/main" val="2244063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Repentance is difficult because it requires humility of heart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Sin creates a hard heart, arrogance…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(Hebrews 3:13), </a:t>
            </a:r>
            <a:r>
              <a:rPr lang="en-US" sz="1200" b="0" i="1" kern="1200" dirty="0">
                <a:solidFill>
                  <a:schemeClr val="tx1"/>
                </a:solidFill>
                <a:effectLst/>
                <a:latin typeface="+mn-lt"/>
                <a:ea typeface="+mn-ea"/>
                <a:cs typeface="+mn-cs"/>
              </a:rPr>
              <a:t>“</a:t>
            </a:r>
            <a:r>
              <a:rPr lang="en-US" i="1" dirty="0"/>
              <a:t>but exhort one another daily, while it is called “Today,” lest any of you be hardened through the deceitfulness of sin.”</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Pride hinders acknowledging our sins to ourselves, to those we sin against and to God.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Pride prevents us from accepting that we have sinned against God – even when God’s word clearly reveals our sin</a:t>
            </a:r>
          </a:p>
          <a:p>
            <a:pPr marL="0" lvl="0" indent="0">
              <a:buFont typeface="Arial" panose="020B0604020202020204" pitchFamily="34" charset="0"/>
              <a:buNone/>
            </a:pPr>
            <a:r>
              <a:rPr lang="en-US" sz="1200" b="1" i="0" kern="1200" dirty="0">
                <a:solidFill>
                  <a:schemeClr val="tx1"/>
                </a:solidFill>
                <a:effectLst/>
                <a:latin typeface="+mn-lt"/>
                <a:ea typeface="+mn-ea"/>
                <a:cs typeface="+mn-cs"/>
              </a:rPr>
              <a:t>(Romans 3:23), [Paul makes this statement to Jews who thought themselves BETTER than Gentiles, “What then?  Are we better than they?  Not at all. (vs. 9)  WHY?], </a:t>
            </a:r>
            <a:r>
              <a:rPr lang="en-US" sz="1200" b="0" i="1" kern="1200" dirty="0">
                <a:solidFill>
                  <a:schemeClr val="tx1"/>
                </a:solidFill>
                <a:effectLst/>
                <a:latin typeface="+mn-lt"/>
                <a:ea typeface="+mn-ea"/>
                <a:cs typeface="+mn-cs"/>
              </a:rPr>
              <a:t>“</a:t>
            </a:r>
            <a:r>
              <a:rPr lang="en-US" i="1" dirty="0"/>
              <a:t>for all have sinned and fall short of the glory of God.”</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was pride that prevented many from repenting when they heard John preach the word of God. He warned them of their pride which said “We have Abraham as our father” (Lk 3:8)</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They were confident in spite of refusing to repent.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Until the heart is humble before God one will not repent of his sins.</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King David’s arrogance in seeking to hide his sin led to even more sin!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Adultery led to deceit, deceit led to </a:t>
            </a:r>
            <a:r>
              <a:rPr lang="en-US" sz="1200" b="0" i="0" kern="1200" dirty="0" err="1">
                <a:solidFill>
                  <a:schemeClr val="tx1"/>
                </a:solidFill>
                <a:effectLst/>
                <a:latin typeface="+mn-lt"/>
                <a:ea typeface="+mn-ea"/>
                <a:cs typeface="+mn-cs"/>
              </a:rPr>
              <a:t>conspiracty</a:t>
            </a:r>
            <a:r>
              <a:rPr lang="en-US" sz="1200" b="0" i="0" kern="1200" dirty="0">
                <a:solidFill>
                  <a:schemeClr val="tx1"/>
                </a:solidFill>
                <a:effectLst/>
                <a:latin typeface="+mn-lt"/>
                <a:ea typeface="+mn-ea"/>
                <a:cs typeface="+mn-cs"/>
              </a:rPr>
              <a:t> and conspiracy led to the murder of a faithful man, and OTHERS.</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Samuel 11:14-17), </a:t>
            </a:r>
            <a:r>
              <a:rPr lang="en-US" sz="1200" b="0" i="1" kern="1200" dirty="0">
                <a:solidFill>
                  <a:schemeClr val="tx1"/>
                </a:solidFill>
                <a:effectLst/>
                <a:latin typeface="+mn-lt"/>
                <a:ea typeface="+mn-ea"/>
                <a:cs typeface="+mn-cs"/>
              </a:rPr>
              <a:t>“</a:t>
            </a:r>
            <a:r>
              <a:rPr lang="en-US" i="1" dirty="0"/>
              <a:t>In the morning it happened that David wrote a letter to Joab and sent it by the hand of Uriah.</a:t>
            </a:r>
            <a:r>
              <a:rPr lang="en-US" i="1" baseline="30000" dirty="0"/>
              <a:t> 15</a:t>
            </a:r>
            <a:r>
              <a:rPr lang="en-US" i="1" dirty="0"/>
              <a:t> And he wrote in the letter, saying, “Set Uriah in the forefront of the hottest battle, and retreat from him, that he may be struck down and die.”</a:t>
            </a:r>
            <a:r>
              <a:rPr lang="en-US" i="1" baseline="30000" dirty="0"/>
              <a:t> 16</a:t>
            </a:r>
            <a:r>
              <a:rPr lang="en-US" i="1" dirty="0"/>
              <a:t> So it was, while Joab besieged the city, that he assigned Uriah to a place where he knew there were valiant men.</a:t>
            </a:r>
            <a:r>
              <a:rPr lang="en-US" i="1" baseline="30000" dirty="0"/>
              <a:t> 17</a:t>
            </a:r>
            <a:r>
              <a:rPr lang="en-US" i="1" dirty="0"/>
              <a:t> Then the men of the city came out and fought with Joab. </a:t>
            </a:r>
            <a:r>
              <a:rPr lang="en-US" b="1" i="1" dirty="0"/>
              <a:t>And some of the people of the servants of David fell</a:t>
            </a:r>
            <a:r>
              <a:rPr lang="en-US" i="1" dirty="0"/>
              <a:t>; and Uriah the Hittite died also.”</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Repentance involves a change of heart from pride to humility – a change that willingly confesses the presence of sin in one’s life.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David obtained God’s forgiveness when his mind changed from pride to humility – when he repented</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(Psalm 32:5), </a:t>
            </a:r>
            <a:r>
              <a:rPr lang="en-US" sz="1200" b="0" i="1" kern="1200" dirty="0">
                <a:solidFill>
                  <a:schemeClr val="tx1"/>
                </a:solidFill>
                <a:effectLst/>
                <a:latin typeface="+mn-lt"/>
                <a:ea typeface="+mn-ea"/>
                <a:cs typeface="+mn-cs"/>
              </a:rPr>
              <a:t>“</a:t>
            </a:r>
            <a:r>
              <a:rPr lang="en-US" i="1" dirty="0"/>
              <a:t>I acknowledged my sin to You, and my iniquity I have not hidden. I said, “I will confess my transgressions to the Lord,” and You forgave the iniquity of my sin.”</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Learn from David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(Psalm 32:9)</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Do not be like the horse or like the mule, which have no understanding, which must be harnessed with bit and bridle, else they will not come near you.”</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must humble ourselves in order to truly repent.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4311DD-E79F-4161-9565-6598A8A12F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67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Repentance is difficult because it requires a radical change in our thinking and behavior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unrepentant are content to continue committing sin. They like sin!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Consequently, they do not repent, even when God brings judgment upon the nations.</a:t>
            </a:r>
          </a:p>
          <a:p>
            <a:pPr marL="0" indent="0">
              <a:buFont typeface="Arial" panose="020B0604020202020204" pitchFamily="34" charset="0"/>
              <a:buNone/>
            </a:pPr>
            <a:r>
              <a:rPr lang="en-US" sz="1200" b="1" i="0" kern="1200" dirty="0">
                <a:solidFill>
                  <a:schemeClr val="tx1"/>
                </a:solidFill>
                <a:effectLst/>
                <a:latin typeface="+mn-lt"/>
                <a:ea typeface="+mn-ea"/>
                <a:cs typeface="+mn-cs"/>
              </a:rPr>
              <a:t>(Revelation 9:20-21), [Consider the image from John, God’s judgment thru the sounding of the Sixth trumpet], </a:t>
            </a:r>
            <a:r>
              <a:rPr lang="en-US" sz="1200" b="0" i="1" kern="1200" dirty="0">
                <a:solidFill>
                  <a:schemeClr val="tx1"/>
                </a:solidFill>
                <a:effectLst/>
                <a:latin typeface="+mn-lt"/>
                <a:ea typeface="+mn-ea"/>
                <a:cs typeface="+mn-cs"/>
              </a:rPr>
              <a:t>“</a:t>
            </a:r>
            <a:r>
              <a:rPr lang="en-US" i="1" dirty="0"/>
              <a:t>But the rest of mankind, who were not killed by these plagues, did not repent of the works of their hands, that they should not worship demons, and idols of gold, silver, brass, stone, and wood, which can neither see nor hear nor walk.</a:t>
            </a:r>
            <a:r>
              <a:rPr lang="en-US" i="1" baseline="30000" dirty="0"/>
              <a:t> 21</a:t>
            </a:r>
            <a:r>
              <a:rPr lang="en-US" i="1" dirty="0"/>
              <a:t> And they did not repent of their murders or their sorceries or their sexual immorality or their thefts.”</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gospel exposes sin, and calls us to change the way we think about sin in general and our sin specifically. </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6:8-12), </a:t>
            </a:r>
            <a:r>
              <a:rPr lang="en-US" sz="1200" b="0" i="1" kern="1200" dirty="0">
                <a:solidFill>
                  <a:schemeClr val="tx1"/>
                </a:solidFill>
                <a:effectLst/>
                <a:latin typeface="+mn-lt"/>
                <a:ea typeface="+mn-ea"/>
                <a:cs typeface="+mn-cs"/>
              </a:rPr>
              <a:t>“</a:t>
            </a:r>
            <a:r>
              <a:rPr lang="en-US" i="1" dirty="0"/>
              <a:t>Now if we died with Christ, we believe that we shall also live with Him,</a:t>
            </a:r>
            <a:r>
              <a:rPr lang="en-US" i="1" baseline="30000" dirty="0"/>
              <a:t> 9</a:t>
            </a:r>
            <a:r>
              <a:rPr lang="en-US" i="1" dirty="0"/>
              <a:t> knowing that Christ, having been raised from the dead, dies no more. Death no longer has dominion over Him.</a:t>
            </a:r>
            <a:r>
              <a:rPr lang="en-US" i="1" baseline="30000" dirty="0"/>
              <a:t> 10</a:t>
            </a:r>
            <a:r>
              <a:rPr lang="en-US" i="1" dirty="0"/>
              <a:t> For the death that He died, He died to sin once for all; but the life that He lives, He lives to God.</a:t>
            </a:r>
            <a:r>
              <a:rPr lang="en-US" i="1" baseline="30000" dirty="0"/>
              <a:t> 11</a:t>
            </a:r>
            <a:r>
              <a:rPr lang="en-US" i="1" dirty="0"/>
              <a:t> Likewise you also, reckon yourselves to be dead indeed to sin, but alive to God in Christ Jesus our Lord. </a:t>
            </a:r>
            <a:r>
              <a:rPr lang="en-US" i="1" baseline="30000" dirty="0"/>
              <a:t>12</a:t>
            </a:r>
            <a:r>
              <a:rPr lang="en-US" i="1" dirty="0"/>
              <a:t> Therefore do not let sin reign in your mortal body, that you should obey it in its lusts.”</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Notice the importance of changing your mind in order to change your actions!</a:t>
            </a:r>
          </a:p>
          <a:p>
            <a:pPr marL="0" indent="0">
              <a:buFont typeface="Arial" panose="020B0604020202020204" pitchFamily="34" charset="0"/>
              <a:buNone/>
            </a:pPr>
            <a:r>
              <a:rPr lang="en-US" sz="1200" b="1" i="0" kern="1200" dirty="0">
                <a:solidFill>
                  <a:schemeClr val="tx1"/>
                </a:solidFill>
                <a:effectLst/>
                <a:latin typeface="+mn-lt"/>
                <a:ea typeface="+mn-ea"/>
                <a:cs typeface="+mn-cs"/>
              </a:rPr>
              <a:t>(1 Peter 4:1-3), </a:t>
            </a:r>
            <a:r>
              <a:rPr lang="en-US" sz="1200" b="0" i="1" kern="1200" dirty="0">
                <a:solidFill>
                  <a:schemeClr val="tx1"/>
                </a:solidFill>
                <a:effectLst/>
                <a:latin typeface="+mn-lt"/>
                <a:ea typeface="+mn-ea"/>
                <a:cs typeface="+mn-cs"/>
              </a:rPr>
              <a:t>“</a:t>
            </a:r>
            <a:r>
              <a:rPr lang="en-US" i="1" dirty="0"/>
              <a:t>Therefore, since Christ suffered for us in the flesh, </a:t>
            </a:r>
            <a:r>
              <a:rPr lang="en-US" b="1" i="1" dirty="0"/>
              <a:t>arm yourselves also with the same mind</a:t>
            </a:r>
            <a:r>
              <a:rPr lang="en-US" i="1" dirty="0"/>
              <a:t>, for he who has suffered in the flesh has ceased from sin,</a:t>
            </a:r>
            <a:r>
              <a:rPr lang="en-US" i="1" baseline="30000" dirty="0"/>
              <a:t> 2</a:t>
            </a:r>
            <a:r>
              <a:rPr lang="en-US" i="1" dirty="0"/>
              <a:t> that he no longer should live the rest of his time in the flesh for the lusts of men, but for the will of God.</a:t>
            </a:r>
            <a:r>
              <a:rPr lang="en-US" i="1" baseline="30000" dirty="0"/>
              <a:t> 3</a:t>
            </a:r>
            <a:r>
              <a:rPr lang="en-US" i="1" dirty="0"/>
              <a:t> For </a:t>
            </a:r>
            <a:r>
              <a:rPr lang="en-US" b="1" i="1" dirty="0"/>
              <a:t>we have spent enough of our past lifetime in doing the will of the Gentiles</a:t>
            </a:r>
            <a:r>
              <a:rPr lang="en-US" i="1" dirty="0"/>
              <a:t>—when we walked in lewdness, lusts, drunkenness, revelries, drinking parties, and abominable idolatries.”</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difficulty in repentance is not only in ceasing such sinful activities, but especially in changing the mind </a:t>
            </a:r>
            <a:r>
              <a:rPr lang="en-US" sz="1200" b="1" i="0" kern="1200" dirty="0">
                <a:solidFill>
                  <a:schemeClr val="tx1"/>
                </a:solidFill>
                <a:effectLst/>
                <a:latin typeface="+mn-lt"/>
                <a:ea typeface="+mn-ea"/>
                <a:cs typeface="+mn-cs"/>
              </a:rPr>
              <a:t>so we no longer desire the sinful conduct</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4311DD-E79F-4161-9565-6598A8A12F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902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Repentance is difficult because it requires sacrifice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Most believe that giving up their sin is too great a price to pay,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So they pay for their transgressions with their souls </a:t>
            </a:r>
          </a:p>
          <a:p>
            <a:r>
              <a:rPr lang="en-US" sz="1200" b="1" i="0" kern="1200" dirty="0">
                <a:solidFill>
                  <a:schemeClr val="tx1"/>
                </a:solidFill>
                <a:effectLst/>
                <a:latin typeface="+mn-lt"/>
                <a:ea typeface="+mn-ea"/>
                <a:cs typeface="+mn-cs"/>
              </a:rPr>
              <a:t>(Matthew 16:24-26), </a:t>
            </a:r>
            <a:r>
              <a:rPr lang="en-US" sz="1200" b="0" i="1" kern="1200" dirty="0">
                <a:solidFill>
                  <a:schemeClr val="tx1"/>
                </a:solidFill>
                <a:effectLst/>
                <a:latin typeface="+mn-lt"/>
                <a:ea typeface="+mn-ea"/>
                <a:cs typeface="+mn-cs"/>
              </a:rPr>
              <a:t>“</a:t>
            </a:r>
            <a:r>
              <a:rPr lang="en-US" i="1" dirty="0"/>
              <a:t>Then Jesus said to His disciples, “If anyone desires to come after Me, let him deny himself, and take up his cross, and follow Me.</a:t>
            </a:r>
            <a:r>
              <a:rPr lang="en-US" i="1" baseline="30000" dirty="0"/>
              <a:t> 25</a:t>
            </a:r>
            <a:r>
              <a:rPr lang="en-US" i="1" dirty="0"/>
              <a:t> For whoever desires to save his life will lose it, but whoever loses his life for My sake will find it.</a:t>
            </a:r>
            <a:r>
              <a:rPr lang="en-US" i="1" baseline="30000" dirty="0"/>
              <a:t> 26</a:t>
            </a:r>
            <a:r>
              <a:rPr lang="en-US" i="1" dirty="0"/>
              <a:t> For what profit is it to a man if he gains the whole world, and loses his own soul? Or what will a man give in exchange for his soul?”</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is hard to believe that so many make that choice, but they do!</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Consider again that one person’s sin may be different from another’s</a:t>
            </a:r>
          </a:p>
          <a:p>
            <a:pPr marL="0" indent="0">
              <a:buFont typeface="Arial" panose="020B0604020202020204" pitchFamily="34" charset="0"/>
              <a:buNone/>
            </a:pPr>
            <a:r>
              <a:rPr lang="en-US" sz="1200" b="1" i="0" kern="1200" dirty="0">
                <a:solidFill>
                  <a:schemeClr val="tx1"/>
                </a:solidFill>
                <a:effectLst/>
                <a:latin typeface="+mn-lt"/>
                <a:ea typeface="+mn-ea"/>
                <a:cs typeface="+mn-cs"/>
              </a:rPr>
              <a:t>(Luke 3:10-14), </a:t>
            </a:r>
            <a:r>
              <a:rPr lang="en-US" sz="1200" b="0" i="1" kern="1200" dirty="0">
                <a:solidFill>
                  <a:schemeClr val="tx1"/>
                </a:solidFill>
                <a:effectLst/>
                <a:latin typeface="+mn-lt"/>
                <a:ea typeface="+mn-ea"/>
                <a:cs typeface="+mn-cs"/>
              </a:rPr>
              <a:t>“</a:t>
            </a:r>
            <a:r>
              <a:rPr lang="en-US" i="1" dirty="0"/>
              <a:t>So the people asked him, saying, “What shall we do then?” </a:t>
            </a:r>
            <a:r>
              <a:rPr lang="en-US" i="1" baseline="30000" dirty="0"/>
              <a:t>11</a:t>
            </a:r>
            <a:r>
              <a:rPr lang="en-US" i="1" dirty="0"/>
              <a:t> He answered and said to them, “He who has two tunics, let him give to him who has none; and he who has food, let him do likewise.” </a:t>
            </a:r>
            <a:r>
              <a:rPr lang="en-US" i="1" baseline="30000" dirty="0"/>
              <a:t>12</a:t>
            </a:r>
            <a:r>
              <a:rPr lang="en-US" i="1" dirty="0"/>
              <a:t> Then tax collectors also came to be baptized, and said to him, “Teacher, what shall we do?” </a:t>
            </a:r>
            <a:r>
              <a:rPr lang="en-US" i="1" baseline="30000" dirty="0"/>
              <a:t>13</a:t>
            </a:r>
            <a:r>
              <a:rPr lang="en-US" i="1" dirty="0"/>
              <a:t> And he said to them, “Collect no more than what is appointed for you.” </a:t>
            </a:r>
            <a:r>
              <a:rPr lang="en-US" i="1" baseline="30000" dirty="0"/>
              <a:t>14</a:t>
            </a:r>
            <a:r>
              <a:rPr lang="en-US" i="1" dirty="0"/>
              <a:t> Likewise the soldiers asked him, saying, “And what shall we do? So he said to them, “Do not intimidate anyone or accuse falsely, and be content with your wages.”</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unloving must give up their selfishness, the greedy must give up their lack of contentment, and the violent must give up their intimidation of the innocent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rich young ruler was called to give up his riches, because his love of them was idolatrous.  He was unwilling to give them up, and “went away sorrowful.” (cf. Matthew 19).</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Whatever sin is ruling us, whatever sinful lust is driving us, it must be completely abandoned in order to do the will of God.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4311DD-E79F-4161-9565-6598A8A12F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07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God commands all people to repent because He will judge us </a:t>
            </a:r>
          </a:p>
          <a:p>
            <a:r>
              <a:rPr lang="en-US" sz="1200" b="1" i="0" kern="1200" dirty="0">
                <a:solidFill>
                  <a:schemeClr val="tx1"/>
                </a:solidFill>
                <a:effectLst/>
                <a:latin typeface="+mn-lt"/>
                <a:ea typeface="+mn-ea"/>
                <a:cs typeface="+mn-cs"/>
              </a:rPr>
              <a:t>(Acts 17:30-31), </a:t>
            </a:r>
            <a:r>
              <a:rPr lang="en-US" sz="1200" b="0" i="1" kern="1200" dirty="0">
                <a:solidFill>
                  <a:schemeClr val="tx1"/>
                </a:solidFill>
                <a:effectLst/>
                <a:latin typeface="+mn-lt"/>
                <a:ea typeface="+mn-ea"/>
                <a:cs typeface="+mn-cs"/>
              </a:rPr>
              <a:t>“</a:t>
            </a:r>
            <a:r>
              <a:rPr lang="en-US" i="1" dirty="0"/>
              <a:t>Truly, these times of ignorance God overlooked, but now commands all men everywhere to repent,</a:t>
            </a:r>
            <a:r>
              <a:rPr lang="en-US" i="1" baseline="30000" dirty="0"/>
              <a:t> 31</a:t>
            </a:r>
            <a:r>
              <a:rPr lang="en-US" i="1" dirty="0"/>
              <a:t> because He has appointed a day on which He will judge the world in righteousness by the Man whom He has ordained. He has given assurance of this to all by raising Him from the dead.”</a:t>
            </a:r>
            <a:r>
              <a:rPr lang="en-US" sz="1200" b="0" i="1"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God wants you to be saved. Therefore REPENT!</a:t>
            </a:r>
          </a:p>
          <a:p>
            <a:r>
              <a:rPr lang="en-US" sz="1200" b="1" i="0" kern="1200" dirty="0">
                <a:solidFill>
                  <a:schemeClr val="tx1"/>
                </a:solidFill>
                <a:effectLst/>
                <a:latin typeface="+mn-lt"/>
                <a:ea typeface="+mn-ea"/>
                <a:cs typeface="+mn-cs"/>
              </a:rPr>
              <a:t>(Ezekiel 18:30-32), </a:t>
            </a:r>
            <a:r>
              <a:rPr lang="en-US" i="1" dirty="0"/>
              <a:t>“Therefore I will judge you, O house of Israel, every one according to his ways,” says the Lord God. “Repent, and turn from all your transgressions, so that iniquity will not be your ruin.</a:t>
            </a:r>
            <a:r>
              <a:rPr lang="en-US" i="1" baseline="30000" dirty="0"/>
              <a:t> 31</a:t>
            </a:r>
            <a:r>
              <a:rPr lang="en-US" i="1" dirty="0"/>
              <a:t> Cast away from you all the transgressions which you have committed, and get yourselves a new heart and a new spirit. For why should you die, O house of Israel?</a:t>
            </a:r>
            <a:r>
              <a:rPr lang="en-US" i="1" baseline="30000" dirty="0"/>
              <a:t> 32</a:t>
            </a:r>
            <a:r>
              <a:rPr lang="en-US" i="1" dirty="0"/>
              <a:t> For I have no pleasure in the death of one who dies,” says the Lord God. “Therefore turn and live!”</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4311DD-E79F-4161-9565-6598A8A12F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950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2D21-A202-4AF2-9587-CA3CA5CDC0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A5C296-091E-421E-BA00-1B8B15DBF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840F35-9600-4742-BEC4-F1F661E67857}"/>
              </a:ext>
            </a:extLst>
          </p:cNvPr>
          <p:cNvSpPr>
            <a:spLocks noGrp="1"/>
          </p:cNvSpPr>
          <p:nvPr>
            <p:ph type="dt" sz="half" idx="10"/>
          </p:nvPr>
        </p:nvSpPr>
        <p:spPr/>
        <p:txBody>
          <a:bodyPr/>
          <a:lstStyle/>
          <a:p>
            <a:fld id="{765A4AD5-A85B-4109-A361-C3D71E2524E9}" type="datetimeFigureOut">
              <a:rPr lang="en-US" smtClean="0"/>
              <a:t>9/12/2019</a:t>
            </a:fld>
            <a:endParaRPr lang="en-US"/>
          </a:p>
        </p:txBody>
      </p:sp>
      <p:sp>
        <p:nvSpPr>
          <p:cNvPr id="5" name="Footer Placeholder 4">
            <a:extLst>
              <a:ext uri="{FF2B5EF4-FFF2-40B4-BE49-F238E27FC236}">
                <a16:creationId xmlns:a16="http://schemas.microsoft.com/office/drawing/2014/main" id="{8EAE09BA-5A3A-465F-9871-266DA0BB6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9A786-DCBD-4E47-B825-1186D74749D5}"/>
              </a:ext>
            </a:extLst>
          </p:cNvPr>
          <p:cNvSpPr>
            <a:spLocks noGrp="1"/>
          </p:cNvSpPr>
          <p:nvPr>
            <p:ph type="sldNum" sz="quarter" idx="12"/>
          </p:nvPr>
        </p:nvSpPr>
        <p:spPr/>
        <p:txBody>
          <a:bodyPr/>
          <a:lstStyle/>
          <a:p>
            <a:fld id="{1E6EF318-EF5C-46FE-87E5-D50B05F97B0F}" type="slidenum">
              <a:rPr lang="en-US" smtClean="0"/>
              <a:t>‹#›</a:t>
            </a:fld>
            <a:endParaRPr lang="en-US"/>
          </a:p>
        </p:txBody>
      </p:sp>
    </p:spTree>
    <p:extLst>
      <p:ext uri="{BB962C8B-B14F-4D97-AF65-F5344CB8AC3E}">
        <p14:creationId xmlns:p14="http://schemas.microsoft.com/office/powerpoint/2010/main" val="257222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63050-7E22-4B7C-9F84-258A728C7D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F2BEB7-C641-4234-8352-EB3B3A08F5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6ABE9-21F2-43A8-BA0C-8E95A14C4FF3}"/>
              </a:ext>
            </a:extLst>
          </p:cNvPr>
          <p:cNvSpPr>
            <a:spLocks noGrp="1"/>
          </p:cNvSpPr>
          <p:nvPr>
            <p:ph type="dt" sz="half" idx="10"/>
          </p:nvPr>
        </p:nvSpPr>
        <p:spPr/>
        <p:txBody>
          <a:bodyPr/>
          <a:lstStyle/>
          <a:p>
            <a:fld id="{765A4AD5-A85B-4109-A361-C3D71E2524E9}" type="datetimeFigureOut">
              <a:rPr lang="en-US" smtClean="0"/>
              <a:t>9/12/2019</a:t>
            </a:fld>
            <a:endParaRPr lang="en-US"/>
          </a:p>
        </p:txBody>
      </p:sp>
      <p:sp>
        <p:nvSpPr>
          <p:cNvPr id="5" name="Footer Placeholder 4">
            <a:extLst>
              <a:ext uri="{FF2B5EF4-FFF2-40B4-BE49-F238E27FC236}">
                <a16:creationId xmlns:a16="http://schemas.microsoft.com/office/drawing/2014/main" id="{9B10FB2F-0864-436A-8BA7-BDC5FD2C8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3A3F8-3CD7-4CA3-A364-7687B7C8A376}"/>
              </a:ext>
            </a:extLst>
          </p:cNvPr>
          <p:cNvSpPr>
            <a:spLocks noGrp="1"/>
          </p:cNvSpPr>
          <p:nvPr>
            <p:ph type="sldNum" sz="quarter" idx="12"/>
          </p:nvPr>
        </p:nvSpPr>
        <p:spPr/>
        <p:txBody>
          <a:bodyPr/>
          <a:lstStyle/>
          <a:p>
            <a:fld id="{1E6EF318-EF5C-46FE-87E5-D50B05F97B0F}" type="slidenum">
              <a:rPr lang="en-US" smtClean="0"/>
              <a:t>‹#›</a:t>
            </a:fld>
            <a:endParaRPr lang="en-US"/>
          </a:p>
        </p:txBody>
      </p:sp>
    </p:spTree>
    <p:extLst>
      <p:ext uri="{BB962C8B-B14F-4D97-AF65-F5344CB8AC3E}">
        <p14:creationId xmlns:p14="http://schemas.microsoft.com/office/powerpoint/2010/main" val="271106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6151CB-81CB-423B-9EE9-A633525F4A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B2FE3F-00E2-42B9-B51A-B8D36FCA19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3F696-E37A-47F7-A393-2D7E60883130}"/>
              </a:ext>
            </a:extLst>
          </p:cNvPr>
          <p:cNvSpPr>
            <a:spLocks noGrp="1"/>
          </p:cNvSpPr>
          <p:nvPr>
            <p:ph type="dt" sz="half" idx="10"/>
          </p:nvPr>
        </p:nvSpPr>
        <p:spPr/>
        <p:txBody>
          <a:bodyPr/>
          <a:lstStyle/>
          <a:p>
            <a:fld id="{765A4AD5-A85B-4109-A361-C3D71E2524E9}" type="datetimeFigureOut">
              <a:rPr lang="en-US" smtClean="0"/>
              <a:t>9/12/2019</a:t>
            </a:fld>
            <a:endParaRPr lang="en-US"/>
          </a:p>
        </p:txBody>
      </p:sp>
      <p:sp>
        <p:nvSpPr>
          <p:cNvPr id="5" name="Footer Placeholder 4">
            <a:extLst>
              <a:ext uri="{FF2B5EF4-FFF2-40B4-BE49-F238E27FC236}">
                <a16:creationId xmlns:a16="http://schemas.microsoft.com/office/drawing/2014/main" id="{35C0714F-D76D-4A50-A395-B95C3284F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BF729-F8FC-41B9-8A17-D8B442B79864}"/>
              </a:ext>
            </a:extLst>
          </p:cNvPr>
          <p:cNvSpPr>
            <a:spLocks noGrp="1"/>
          </p:cNvSpPr>
          <p:nvPr>
            <p:ph type="sldNum" sz="quarter" idx="12"/>
          </p:nvPr>
        </p:nvSpPr>
        <p:spPr/>
        <p:txBody>
          <a:bodyPr/>
          <a:lstStyle/>
          <a:p>
            <a:fld id="{1E6EF318-EF5C-46FE-87E5-D50B05F97B0F}" type="slidenum">
              <a:rPr lang="en-US" smtClean="0"/>
              <a:t>‹#›</a:t>
            </a:fld>
            <a:endParaRPr lang="en-US"/>
          </a:p>
        </p:txBody>
      </p:sp>
    </p:spTree>
    <p:extLst>
      <p:ext uri="{BB962C8B-B14F-4D97-AF65-F5344CB8AC3E}">
        <p14:creationId xmlns:p14="http://schemas.microsoft.com/office/powerpoint/2010/main" val="366252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27BA-2796-48EA-9979-6E48EE563E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0E46E6-7223-467C-A6B6-62FEE422A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C2964-C150-4BB9-A857-68CFFB22009E}"/>
              </a:ext>
            </a:extLst>
          </p:cNvPr>
          <p:cNvSpPr>
            <a:spLocks noGrp="1"/>
          </p:cNvSpPr>
          <p:nvPr>
            <p:ph type="dt" sz="half" idx="10"/>
          </p:nvPr>
        </p:nvSpPr>
        <p:spPr/>
        <p:txBody>
          <a:bodyPr/>
          <a:lstStyle/>
          <a:p>
            <a:fld id="{765A4AD5-A85B-4109-A361-C3D71E2524E9}" type="datetimeFigureOut">
              <a:rPr lang="en-US" smtClean="0"/>
              <a:t>9/12/2019</a:t>
            </a:fld>
            <a:endParaRPr lang="en-US"/>
          </a:p>
        </p:txBody>
      </p:sp>
      <p:sp>
        <p:nvSpPr>
          <p:cNvPr id="5" name="Footer Placeholder 4">
            <a:extLst>
              <a:ext uri="{FF2B5EF4-FFF2-40B4-BE49-F238E27FC236}">
                <a16:creationId xmlns:a16="http://schemas.microsoft.com/office/drawing/2014/main" id="{041AB797-6BAC-42AA-B888-D7A09B582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E7650-7964-4B7A-813E-4C9ED5D7CB8C}"/>
              </a:ext>
            </a:extLst>
          </p:cNvPr>
          <p:cNvSpPr>
            <a:spLocks noGrp="1"/>
          </p:cNvSpPr>
          <p:nvPr>
            <p:ph type="sldNum" sz="quarter" idx="12"/>
          </p:nvPr>
        </p:nvSpPr>
        <p:spPr/>
        <p:txBody>
          <a:bodyPr/>
          <a:lstStyle/>
          <a:p>
            <a:fld id="{1E6EF318-EF5C-46FE-87E5-D50B05F97B0F}" type="slidenum">
              <a:rPr lang="en-US" smtClean="0"/>
              <a:t>‹#›</a:t>
            </a:fld>
            <a:endParaRPr lang="en-US"/>
          </a:p>
        </p:txBody>
      </p:sp>
    </p:spTree>
    <p:extLst>
      <p:ext uri="{BB962C8B-B14F-4D97-AF65-F5344CB8AC3E}">
        <p14:creationId xmlns:p14="http://schemas.microsoft.com/office/powerpoint/2010/main" val="23427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91D4-EA4C-46B8-9E10-03B41E462A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AB1058-81FC-43E2-8917-3ABBFD036A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B2F677-E007-4267-A3CE-B35D59401DB9}"/>
              </a:ext>
            </a:extLst>
          </p:cNvPr>
          <p:cNvSpPr>
            <a:spLocks noGrp="1"/>
          </p:cNvSpPr>
          <p:nvPr>
            <p:ph type="dt" sz="half" idx="10"/>
          </p:nvPr>
        </p:nvSpPr>
        <p:spPr/>
        <p:txBody>
          <a:bodyPr/>
          <a:lstStyle/>
          <a:p>
            <a:fld id="{765A4AD5-A85B-4109-A361-C3D71E2524E9}" type="datetimeFigureOut">
              <a:rPr lang="en-US" smtClean="0"/>
              <a:t>9/12/2019</a:t>
            </a:fld>
            <a:endParaRPr lang="en-US"/>
          </a:p>
        </p:txBody>
      </p:sp>
      <p:sp>
        <p:nvSpPr>
          <p:cNvPr id="5" name="Footer Placeholder 4">
            <a:extLst>
              <a:ext uri="{FF2B5EF4-FFF2-40B4-BE49-F238E27FC236}">
                <a16:creationId xmlns:a16="http://schemas.microsoft.com/office/drawing/2014/main" id="{19F0A623-76B8-4078-A90F-7037E3AD3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8D9F9-FF6C-4DAD-87AB-02356E049C89}"/>
              </a:ext>
            </a:extLst>
          </p:cNvPr>
          <p:cNvSpPr>
            <a:spLocks noGrp="1"/>
          </p:cNvSpPr>
          <p:nvPr>
            <p:ph type="sldNum" sz="quarter" idx="12"/>
          </p:nvPr>
        </p:nvSpPr>
        <p:spPr/>
        <p:txBody>
          <a:bodyPr/>
          <a:lstStyle/>
          <a:p>
            <a:fld id="{1E6EF318-EF5C-46FE-87E5-D50B05F97B0F}" type="slidenum">
              <a:rPr lang="en-US" smtClean="0"/>
              <a:t>‹#›</a:t>
            </a:fld>
            <a:endParaRPr lang="en-US"/>
          </a:p>
        </p:txBody>
      </p:sp>
    </p:spTree>
    <p:extLst>
      <p:ext uri="{BB962C8B-B14F-4D97-AF65-F5344CB8AC3E}">
        <p14:creationId xmlns:p14="http://schemas.microsoft.com/office/powerpoint/2010/main" val="116685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BE32-0826-416C-AB80-7711298969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F15F61-CB35-4ADA-94A6-3EA01ECF78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01908D-9085-422B-9EBA-6ECD5F0BE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BE1C88-6CF4-48F1-85F3-087F14B72AB0}"/>
              </a:ext>
            </a:extLst>
          </p:cNvPr>
          <p:cNvSpPr>
            <a:spLocks noGrp="1"/>
          </p:cNvSpPr>
          <p:nvPr>
            <p:ph type="dt" sz="half" idx="10"/>
          </p:nvPr>
        </p:nvSpPr>
        <p:spPr/>
        <p:txBody>
          <a:bodyPr/>
          <a:lstStyle/>
          <a:p>
            <a:fld id="{765A4AD5-A85B-4109-A361-C3D71E2524E9}" type="datetimeFigureOut">
              <a:rPr lang="en-US" smtClean="0"/>
              <a:t>9/12/2019</a:t>
            </a:fld>
            <a:endParaRPr lang="en-US"/>
          </a:p>
        </p:txBody>
      </p:sp>
      <p:sp>
        <p:nvSpPr>
          <p:cNvPr id="6" name="Footer Placeholder 5">
            <a:extLst>
              <a:ext uri="{FF2B5EF4-FFF2-40B4-BE49-F238E27FC236}">
                <a16:creationId xmlns:a16="http://schemas.microsoft.com/office/drawing/2014/main" id="{1E07B21C-9322-4E7D-B206-81332156FD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9C616-9D46-4434-AA68-6F4940DA0498}"/>
              </a:ext>
            </a:extLst>
          </p:cNvPr>
          <p:cNvSpPr>
            <a:spLocks noGrp="1"/>
          </p:cNvSpPr>
          <p:nvPr>
            <p:ph type="sldNum" sz="quarter" idx="12"/>
          </p:nvPr>
        </p:nvSpPr>
        <p:spPr/>
        <p:txBody>
          <a:bodyPr/>
          <a:lstStyle/>
          <a:p>
            <a:fld id="{1E6EF318-EF5C-46FE-87E5-D50B05F97B0F}" type="slidenum">
              <a:rPr lang="en-US" smtClean="0"/>
              <a:t>‹#›</a:t>
            </a:fld>
            <a:endParaRPr lang="en-US"/>
          </a:p>
        </p:txBody>
      </p:sp>
    </p:spTree>
    <p:extLst>
      <p:ext uri="{BB962C8B-B14F-4D97-AF65-F5344CB8AC3E}">
        <p14:creationId xmlns:p14="http://schemas.microsoft.com/office/powerpoint/2010/main" val="1396154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9772-0CE3-4A2D-B279-12AE71036A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326350-AF60-4B3E-8BAF-661577E8C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94BAC-AF1B-46FF-88EF-006F6541B9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4B1D14-E1CA-4783-9A58-74CB3D5C8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6DB5D3-81C4-4996-9239-7C457B570A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7BB238-F4B4-4A42-8D14-8DF1794BBCEC}"/>
              </a:ext>
            </a:extLst>
          </p:cNvPr>
          <p:cNvSpPr>
            <a:spLocks noGrp="1"/>
          </p:cNvSpPr>
          <p:nvPr>
            <p:ph type="dt" sz="half" idx="10"/>
          </p:nvPr>
        </p:nvSpPr>
        <p:spPr/>
        <p:txBody>
          <a:bodyPr/>
          <a:lstStyle/>
          <a:p>
            <a:fld id="{765A4AD5-A85B-4109-A361-C3D71E2524E9}" type="datetimeFigureOut">
              <a:rPr lang="en-US" smtClean="0"/>
              <a:t>9/12/2019</a:t>
            </a:fld>
            <a:endParaRPr lang="en-US"/>
          </a:p>
        </p:txBody>
      </p:sp>
      <p:sp>
        <p:nvSpPr>
          <p:cNvPr id="8" name="Footer Placeholder 7">
            <a:extLst>
              <a:ext uri="{FF2B5EF4-FFF2-40B4-BE49-F238E27FC236}">
                <a16:creationId xmlns:a16="http://schemas.microsoft.com/office/drawing/2014/main" id="{FE53E453-5D7E-4F03-9548-0671666CD5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E2348E-F5C1-4C7A-9DE4-03BF45B9F31F}"/>
              </a:ext>
            </a:extLst>
          </p:cNvPr>
          <p:cNvSpPr>
            <a:spLocks noGrp="1"/>
          </p:cNvSpPr>
          <p:nvPr>
            <p:ph type="sldNum" sz="quarter" idx="12"/>
          </p:nvPr>
        </p:nvSpPr>
        <p:spPr/>
        <p:txBody>
          <a:bodyPr/>
          <a:lstStyle/>
          <a:p>
            <a:fld id="{1E6EF318-EF5C-46FE-87E5-D50B05F97B0F}" type="slidenum">
              <a:rPr lang="en-US" smtClean="0"/>
              <a:t>‹#›</a:t>
            </a:fld>
            <a:endParaRPr lang="en-US"/>
          </a:p>
        </p:txBody>
      </p:sp>
    </p:spTree>
    <p:extLst>
      <p:ext uri="{BB962C8B-B14F-4D97-AF65-F5344CB8AC3E}">
        <p14:creationId xmlns:p14="http://schemas.microsoft.com/office/powerpoint/2010/main" val="65185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7366D-26C1-4A21-B466-3226EAA5F4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AB78A1-8CE0-4D25-B955-233A9A0921C4}"/>
              </a:ext>
            </a:extLst>
          </p:cNvPr>
          <p:cNvSpPr>
            <a:spLocks noGrp="1"/>
          </p:cNvSpPr>
          <p:nvPr>
            <p:ph type="dt" sz="half" idx="10"/>
          </p:nvPr>
        </p:nvSpPr>
        <p:spPr/>
        <p:txBody>
          <a:bodyPr/>
          <a:lstStyle/>
          <a:p>
            <a:fld id="{765A4AD5-A85B-4109-A361-C3D71E2524E9}" type="datetimeFigureOut">
              <a:rPr lang="en-US" smtClean="0"/>
              <a:t>9/12/2019</a:t>
            </a:fld>
            <a:endParaRPr lang="en-US"/>
          </a:p>
        </p:txBody>
      </p:sp>
      <p:sp>
        <p:nvSpPr>
          <p:cNvPr id="4" name="Footer Placeholder 3">
            <a:extLst>
              <a:ext uri="{FF2B5EF4-FFF2-40B4-BE49-F238E27FC236}">
                <a16:creationId xmlns:a16="http://schemas.microsoft.com/office/drawing/2014/main" id="{3E21AA85-BBA6-4450-8A74-AC392691DA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0E2E08-7305-4E93-AC50-87408708ABF7}"/>
              </a:ext>
            </a:extLst>
          </p:cNvPr>
          <p:cNvSpPr>
            <a:spLocks noGrp="1"/>
          </p:cNvSpPr>
          <p:nvPr>
            <p:ph type="sldNum" sz="quarter" idx="12"/>
          </p:nvPr>
        </p:nvSpPr>
        <p:spPr/>
        <p:txBody>
          <a:bodyPr/>
          <a:lstStyle/>
          <a:p>
            <a:fld id="{1E6EF318-EF5C-46FE-87E5-D50B05F97B0F}" type="slidenum">
              <a:rPr lang="en-US" smtClean="0"/>
              <a:t>‹#›</a:t>
            </a:fld>
            <a:endParaRPr lang="en-US"/>
          </a:p>
        </p:txBody>
      </p:sp>
    </p:spTree>
    <p:extLst>
      <p:ext uri="{BB962C8B-B14F-4D97-AF65-F5344CB8AC3E}">
        <p14:creationId xmlns:p14="http://schemas.microsoft.com/office/powerpoint/2010/main" val="38150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9DFF1-0181-4DA4-87CE-7797E483CFFF}"/>
              </a:ext>
            </a:extLst>
          </p:cNvPr>
          <p:cNvSpPr>
            <a:spLocks noGrp="1"/>
          </p:cNvSpPr>
          <p:nvPr>
            <p:ph type="dt" sz="half" idx="10"/>
          </p:nvPr>
        </p:nvSpPr>
        <p:spPr/>
        <p:txBody>
          <a:bodyPr/>
          <a:lstStyle/>
          <a:p>
            <a:fld id="{765A4AD5-A85B-4109-A361-C3D71E2524E9}" type="datetimeFigureOut">
              <a:rPr lang="en-US" smtClean="0"/>
              <a:t>9/12/2019</a:t>
            </a:fld>
            <a:endParaRPr lang="en-US"/>
          </a:p>
        </p:txBody>
      </p:sp>
      <p:sp>
        <p:nvSpPr>
          <p:cNvPr id="3" name="Footer Placeholder 2">
            <a:extLst>
              <a:ext uri="{FF2B5EF4-FFF2-40B4-BE49-F238E27FC236}">
                <a16:creationId xmlns:a16="http://schemas.microsoft.com/office/drawing/2014/main" id="{461878E6-B085-4911-A9E4-33F14738EF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E571BB-113E-4A95-B89A-BA693146119D}"/>
              </a:ext>
            </a:extLst>
          </p:cNvPr>
          <p:cNvSpPr>
            <a:spLocks noGrp="1"/>
          </p:cNvSpPr>
          <p:nvPr>
            <p:ph type="sldNum" sz="quarter" idx="12"/>
          </p:nvPr>
        </p:nvSpPr>
        <p:spPr/>
        <p:txBody>
          <a:bodyPr/>
          <a:lstStyle/>
          <a:p>
            <a:fld id="{1E6EF318-EF5C-46FE-87E5-D50B05F97B0F}" type="slidenum">
              <a:rPr lang="en-US" smtClean="0"/>
              <a:t>‹#›</a:t>
            </a:fld>
            <a:endParaRPr lang="en-US"/>
          </a:p>
        </p:txBody>
      </p:sp>
    </p:spTree>
    <p:extLst>
      <p:ext uri="{BB962C8B-B14F-4D97-AF65-F5344CB8AC3E}">
        <p14:creationId xmlns:p14="http://schemas.microsoft.com/office/powerpoint/2010/main" val="48938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21BD-7FB4-426E-A66C-3CD1D91C9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337F37-D7CC-4C49-B166-C67CCE4B5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BAEC96-BF40-4587-8A84-CF65E5355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65F4D7-B6D2-42C7-9BB6-58A9F9303B05}"/>
              </a:ext>
            </a:extLst>
          </p:cNvPr>
          <p:cNvSpPr>
            <a:spLocks noGrp="1"/>
          </p:cNvSpPr>
          <p:nvPr>
            <p:ph type="dt" sz="half" idx="10"/>
          </p:nvPr>
        </p:nvSpPr>
        <p:spPr/>
        <p:txBody>
          <a:bodyPr/>
          <a:lstStyle/>
          <a:p>
            <a:fld id="{765A4AD5-A85B-4109-A361-C3D71E2524E9}" type="datetimeFigureOut">
              <a:rPr lang="en-US" smtClean="0"/>
              <a:t>9/12/2019</a:t>
            </a:fld>
            <a:endParaRPr lang="en-US"/>
          </a:p>
        </p:txBody>
      </p:sp>
      <p:sp>
        <p:nvSpPr>
          <p:cNvPr id="6" name="Footer Placeholder 5">
            <a:extLst>
              <a:ext uri="{FF2B5EF4-FFF2-40B4-BE49-F238E27FC236}">
                <a16:creationId xmlns:a16="http://schemas.microsoft.com/office/drawing/2014/main" id="{5C3EFC85-F585-4294-BE44-27335FD3F5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DBB35-805B-46D8-9CCC-74377BC2CD0D}"/>
              </a:ext>
            </a:extLst>
          </p:cNvPr>
          <p:cNvSpPr>
            <a:spLocks noGrp="1"/>
          </p:cNvSpPr>
          <p:nvPr>
            <p:ph type="sldNum" sz="quarter" idx="12"/>
          </p:nvPr>
        </p:nvSpPr>
        <p:spPr/>
        <p:txBody>
          <a:bodyPr/>
          <a:lstStyle/>
          <a:p>
            <a:fld id="{1E6EF318-EF5C-46FE-87E5-D50B05F97B0F}" type="slidenum">
              <a:rPr lang="en-US" smtClean="0"/>
              <a:t>‹#›</a:t>
            </a:fld>
            <a:endParaRPr lang="en-US"/>
          </a:p>
        </p:txBody>
      </p:sp>
    </p:spTree>
    <p:extLst>
      <p:ext uri="{BB962C8B-B14F-4D97-AF65-F5344CB8AC3E}">
        <p14:creationId xmlns:p14="http://schemas.microsoft.com/office/powerpoint/2010/main" val="386518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3EF70-6FE2-464D-88B9-BE6089E11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6298E-AAB6-4A6E-B0F1-6277A17EC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CA606B-5185-4942-BB02-D122EB7DC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E2FC6-BBB4-4749-9899-CF198D8379CF}"/>
              </a:ext>
            </a:extLst>
          </p:cNvPr>
          <p:cNvSpPr>
            <a:spLocks noGrp="1"/>
          </p:cNvSpPr>
          <p:nvPr>
            <p:ph type="dt" sz="half" idx="10"/>
          </p:nvPr>
        </p:nvSpPr>
        <p:spPr/>
        <p:txBody>
          <a:bodyPr/>
          <a:lstStyle/>
          <a:p>
            <a:fld id="{765A4AD5-A85B-4109-A361-C3D71E2524E9}" type="datetimeFigureOut">
              <a:rPr lang="en-US" smtClean="0"/>
              <a:t>9/12/2019</a:t>
            </a:fld>
            <a:endParaRPr lang="en-US"/>
          </a:p>
        </p:txBody>
      </p:sp>
      <p:sp>
        <p:nvSpPr>
          <p:cNvPr id="6" name="Footer Placeholder 5">
            <a:extLst>
              <a:ext uri="{FF2B5EF4-FFF2-40B4-BE49-F238E27FC236}">
                <a16:creationId xmlns:a16="http://schemas.microsoft.com/office/drawing/2014/main" id="{56CB72F1-C00D-43B6-8C37-60721BCF0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5C9256-3AF8-44ED-B279-EC7C5F19F0F0}"/>
              </a:ext>
            </a:extLst>
          </p:cNvPr>
          <p:cNvSpPr>
            <a:spLocks noGrp="1"/>
          </p:cNvSpPr>
          <p:nvPr>
            <p:ph type="sldNum" sz="quarter" idx="12"/>
          </p:nvPr>
        </p:nvSpPr>
        <p:spPr/>
        <p:txBody>
          <a:bodyPr/>
          <a:lstStyle/>
          <a:p>
            <a:fld id="{1E6EF318-EF5C-46FE-87E5-D50B05F97B0F}" type="slidenum">
              <a:rPr lang="en-US" smtClean="0"/>
              <a:t>‹#›</a:t>
            </a:fld>
            <a:endParaRPr lang="en-US"/>
          </a:p>
        </p:txBody>
      </p:sp>
    </p:spTree>
    <p:extLst>
      <p:ext uri="{BB962C8B-B14F-4D97-AF65-F5344CB8AC3E}">
        <p14:creationId xmlns:p14="http://schemas.microsoft.com/office/powerpoint/2010/main" val="100017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713721-1589-4FEB-9F8F-0CE7FC7D7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2E6703-8834-47FC-8EF0-F52347266A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60505-2568-44A8-B47D-58835EDFE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A4AD5-A85B-4109-A361-C3D71E2524E9}" type="datetimeFigureOut">
              <a:rPr lang="en-US" smtClean="0"/>
              <a:t>9/12/2019</a:t>
            </a:fld>
            <a:endParaRPr lang="en-US"/>
          </a:p>
        </p:txBody>
      </p:sp>
      <p:sp>
        <p:nvSpPr>
          <p:cNvPr id="5" name="Footer Placeholder 4">
            <a:extLst>
              <a:ext uri="{FF2B5EF4-FFF2-40B4-BE49-F238E27FC236}">
                <a16:creationId xmlns:a16="http://schemas.microsoft.com/office/drawing/2014/main" id="{79988FB9-A632-4C97-AD0E-2894F2C665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399FF-67E0-40CB-BF31-C7EB3E5119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EF318-EF5C-46FE-87E5-D50B05F97B0F}" type="slidenum">
              <a:rPr lang="en-US" smtClean="0"/>
              <a:t>‹#›</a:t>
            </a:fld>
            <a:endParaRPr lang="en-US"/>
          </a:p>
        </p:txBody>
      </p:sp>
    </p:spTree>
    <p:extLst>
      <p:ext uri="{BB962C8B-B14F-4D97-AF65-F5344CB8AC3E}">
        <p14:creationId xmlns:p14="http://schemas.microsoft.com/office/powerpoint/2010/main" val="3897416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62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D9E1-BC48-4358-8739-05BE9EA197FD}"/>
              </a:ext>
            </a:extLst>
          </p:cNvPr>
          <p:cNvSpPr>
            <a:spLocks noGrp="1"/>
          </p:cNvSpPr>
          <p:nvPr>
            <p:ph type="ctrTitle"/>
          </p:nvPr>
        </p:nvSpPr>
        <p:spPr>
          <a:xfrm>
            <a:off x="986971" y="420234"/>
            <a:ext cx="4488543" cy="5733827"/>
          </a:xfrm>
        </p:spPr>
        <p:txBody>
          <a:bodyPr>
            <a:noAutofit/>
          </a:bodyPr>
          <a:lstStyle/>
          <a:p>
            <a:pPr>
              <a:lnSpc>
                <a:spcPct val="80000"/>
              </a:lnSpc>
            </a:pPr>
            <a:r>
              <a:rPr lang="en-US" sz="11000" spc="300" dirty="0">
                <a:solidFill>
                  <a:schemeClr val="accent2">
                    <a:lumMod val="40000"/>
                    <a:lumOff val="60000"/>
                  </a:schemeClr>
                </a:solidFill>
                <a:effectLst>
                  <a:outerShdw blurRad="38100" dist="38100" dir="2700000" algn="tl">
                    <a:srgbClr val="000000">
                      <a:alpha val="43137"/>
                    </a:srgbClr>
                  </a:outerShdw>
                </a:effectLst>
                <a:latin typeface="Oh Now!" pitchFamily="2" charset="0"/>
              </a:rPr>
              <a:t>Why</a:t>
            </a:r>
            <a:br>
              <a:rPr lang="en-US" sz="11000" spc="300" dirty="0">
                <a:solidFill>
                  <a:schemeClr val="accent2">
                    <a:lumMod val="40000"/>
                    <a:lumOff val="60000"/>
                  </a:schemeClr>
                </a:solidFill>
                <a:effectLst>
                  <a:outerShdw blurRad="38100" dist="38100" dir="2700000" algn="tl">
                    <a:srgbClr val="000000">
                      <a:alpha val="43137"/>
                    </a:srgbClr>
                  </a:outerShdw>
                </a:effectLst>
                <a:latin typeface="Oh Now!" pitchFamily="2" charset="0"/>
              </a:rPr>
            </a:br>
            <a:r>
              <a:rPr lang="en-US" sz="11000" spc="300" dirty="0">
                <a:solidFill>
                  <a:schemeClr val="accent2">
                    <a:lumMod val="40000"/>
                    <a:lumOff val="60000"/>
                  </a:schemeClr>
                </a:solidFill>
                <a:effectLst>
                  <a:outerShdw blurRad="38100" dist="38100" dir="2700000" algn="tl">
                    <a:srgbClr val="000000">
                      <a:alpha val="43137"/>
                    </a:srgbClr>
                  </a:outerShdw>
                </a:effectLst>
                <a:latin typeface="Oh Now!" pitchFamily="2" charset="0"/>
              </a:rPr>
              <a:t>is it</a:t>
            </a:r>
            <a:br>
              <a:rPr lang="en-US" sz="11000" spc="300" dirty="0">
                <a:solidFill>
                  <a:schemeClr val="accent2">
                    <a:lumMod val="40000"/>
                    <a:lumOff val="60000"/>
                  </a:schemeClr>
                </a:solidFill>
                <a:effectLst>
                  <a:outerShdw blurRad="38100" dist="38100" dir="2700000" algn="tl">
                    <a:srgbClr val="000000">
                      <a:alpha val="43137"/>
                    </a:srgbClr>
                  </a:outerShdw>
                </a:effectLst>
                <a:latin typeface="Oh Now!" pitchFamily="2" charset="0"/>
              </a:rPr>
            </a:br>
            <a:r>
              <a:rPr lang="en-US" sz="11000" spc="300" dirty="0">
                <a:solidFill>
                  <a:schemeClr val="accent2">
                    <a:lumMod val="40000"/>
                    <a:lumOff val="60000"/>
                  </a:schemeClr>
                </a:solidFill>
                <a:effectLst>
                  <a:outerShdw blurRad="38100" dist="38100" dir="2700000" algn="tl">
                    <a:srgbClr val="000000">
                      <a:alpha val="43137"/>
                    </a:srgbClr>
                  </a:outerShdw>
                </a:effectLst>
                <a:latin typeface="Oh Now!" pitchFamily="2" charset="0"/>
              </a:rPr>
              <a:t>so</a:t>
            </a:r>
            <a:br>
              <a:rPr lang="en-US" sz="11000" spc="300" dirty="0">
                <a:solidFill>
                  <a:schemeClr val="accent2">
                    <a:lumMod val="40000"/>
                    <a:lumOff val="60000"/>
                  </a:schemeClr>
                </a:solidFill>
                <a:effectLst>
                  <a:outerShdw blurRad="38100" dist="38100" dir="2700000" algn="tl">
                    <a:srgbClr val="000000">
                      <a:alpha val="43137"/>
                    </a:srgbClr>
                  </a:outerShdw>
                </a:effectLst>
                <a:latin typeface="Oh Now!" pitchFamily="2" charset="0"/>
              </a:rPr>
            </a:br>
            <a:r>
              <a:rPr lang="en-US" sz="11000" spc="300" dirty="0">
                <a:solidFill>
                  <a:schemeClr val="accent2">
                    <a:lumMod val="40000"/>
                    <a:lumOff val="60000"/>
                  </a:schemeClr>
                </a:solidFill>
                <a:effectLst>
                  <a:outerShdw blurRad="38100" dist="38100" dir="2700000" algn="tl">
                    <a:srgbClr val="000000">
                      <a:alpha val="43137"/>
                    </a:srgbClr>
                  </a:outerShdw>
                </a:effectLst>
                <a:latin typeface="Oh Now!" pitchFamily="2" charset="0"/>
              </a:rPr>
              <a:t>Hard?</a:t>
            </a:r>
          </a:p>
        </p:txBody>
      </p:sp>
      <p:pic>
        <p:nvPicPr>
          <p:cNvPr id="5" name="Picture 4" descr="A close up of a sign&#10;&#10;Description automatically generated">
            <a:extLst>
              <a:ext uri="{FF2B5EF4-FFF2-40B4-BE49-F238E27FC236}">
                <a16:creationId xmlns:a16="http://schemas.microsoft.com/office/drawing/2014/main" id="{2F554AAB-9A92-4E7D-BD3B-9B0C708F3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488" y="681491"/>
            <a:ext cx="5058225" cy="5058225"/>
          </a:xfrm>
          <a:prstGeom prst="rect">
            <a:avLst/>
          </a:prstGeom>
        </p:spPr>
      </p:pic>
      <p:sp>
        <p:nvSpPr>
          <p:cNvPr id="3" name="Subtitle 2">
            <a:extLst>
              <a:ext uri="{FF2B5EF4-FFF2-40B4-BE49-F238E27FC236}">
                <a16:creationId xmlns:a16="http://schemas.microsoft.com/office/drawing/2014/main" id="{96C83CB5-A6C8-4226-8AC5-6E21502EACFF}"/>
              </a:ext>
            </a:extLst>
          </p:cNvPr>
          <p:cNvSpPr>
            <a:spLocks noGrp="1"/>
          </p:cNvSpPr>
          <p:nvPr>
            <p:ph type="subTitle" idx="1"/>
          </p:nvPr>
        </p:nvSpPr>
        <p:spPr>
          <a:xfrm rot="21005342">
            <a:off x="6328404" y="4035269"/>
            <a:ext cx="5784798" cy="1655762"/>
          </a:xfrm>
          <a:effectLst>
            <a:glow rad="127000">
              <a:schemeClr val="accent1"/>
            </a:glow>
          </a:effectLst>
        </p:spPr>
        <p:txBody>
          <a:bodyPr>
            <a:normAutofit/>
          </a:bodyPr>
          <a:lstStyle/>
          <a:p>
            <a:r>
              <a:rPr lang="en-US" sz="8800" dirty="0">
                <a:solidFill>
                  <a:srgbClr val="FFFF00"/>
                </a:solidFill>
                <a:effectLst>
                  <a:glow rad="139700">
                    <a:schemeClr val="tx1">
                      <a:alpha val="75000"/>
                    </a:schemeClr>
                  </a:glow>
                </a:effectLst>
                <a:latin typeface="The Saxibrush" pitchFamily="2" charset="0"/>
              </a:rPr>
              <a:t>Repentance</a:t>
            </a:r>
          </a:p>
        </p:txBody>
      </p:sp>
    </p:spTree>
    <p:extLst>
      <p:ext uri="{BB962C8B-B14F-4D97-AF65-F5344CB8AC3E}">
        <p14:creationId xmlns:p14="http://schemas.microsoft.com/office/powerpoint/2010/main" val="192139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D9E1-BC48-4358-8739-05BE9EA197FD}"/>
              </a:ext>
            </a:extLst>
          </p:cNvPr>
          <p:cNvSpPr>
            <a:spLocks noGrp="1"/>
          </p:cNvSpPr>
          <p:nvPr>
            <p:ph type="ctrTitle"/>
          </p:nvPr>
        </p:nvSpPr>
        <p:spPr>
          <a:xfrm>
            <a:off x="377371" y="434747"/>
            <a:ext cx="8646217" cy="1233718"/>
          </a:xfrm>
        </p:spPr>
        <p:txBody>
          <a:bodyPr>
            <a:noAutofit/>
          </a:bodyPr>
          <a:lstStyle/>
          <a:p>
            <a:pPr>
              <a:lnSpc>
                <a:spcPct val="80000"/>
              </a:lnSpc>
            </a:pPr>
            <a:r>
              <a:rPr lang="en-US" sz="8800" spc="300" dirty="0">
                <a:solidFill>
                  <a:schemeClr val="accent2">
                    <a:lumMod val="40000"/>
                    <a:lumOff val="60000"/>
                  </a:schemeClr>
                </a:solidFill>
                <a:effectLst>
                  <a:outerShdw blurRad="38100" dist="38100" dir="2700000" algn="tl">
                    <a:srgbClr val="000000">
                      <a:alpha val="43137"/>
                    </a:srgbClr>
                  </a:outerShdw>
                </a:effectLst>
                <a:latin typeface="Oh Now!" pitchFamily="2" charset="0"/>
              </a:rPr>
              <a:t>Why is it so Hard?</a:t>
            </a:r>
          </a:p>
        </p:txBody>
      </p:sp>
      <p:pic>
        <p:nvPicPr>
          <p:cNvPr id="5" name="Picture 4" descr="A close up of a sign&#10;&#10;Description automatically generated">
            <a:extLst>
              <a:ext uri="{FF2B5EF4-FFF2-40B4-BE49-F238E27FC236}">
                <a16:creationId xmlns:a16="http://schemas.microsoft.com/office/drawing/2014/main" id="{2F554AAB-9A92-4E7D-BD3B-9B0C708F3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9089" y="246062"/>
            <a:ext cx="1803399" cy="1803399"/>
          </a:xfrm>
          <a:prstGeom prst="rect">
            <a:avLst/>
          </a:prstGeom>
        </p:spPr>
      </p:pic>
      <p:sp>
        <p:nvSpPr>
          <p:cNvPr id="3" name="Subtitle 2">
            <a:extLst>
              <a:ext uri="{FF2B5EF4-FFF2-40B4-BE49-F238E27FC236}">
                <a16:creationId xmlns:a16="http://schemas.microsoft.com/office/drawing/2014/main" id="{96C83CB5-A6C8-4226-8AC5-6E21502EACFF}"/>
              </a:ext>
            </a:extLst>
          </p:cNvPr>
          <p:cNvSpPr>
            <a:spLocks noGrp="1"/>
          </p:cNvSpPr>
          <p:nvPr>
            <p:ph type="subTitle" idx="1"/>
          </p:nvPr>
        </p:nvSpPr>
        <p:spPr>
          <a:xfrm rot="21005342">
            <a:off x="9253038" y="1277953"/>
            <a:ext cx="2812547" cy="869524"/>
          </a:xfrm>
          <a:effectLst>
            <a:glow rad="127000">
              <a:schemeClr val="accent1"/>
            </a:glow>
          </a:effectLst>
        </p:spPr>
        <p:txBody>
          <a:bodyPr>
            <a:normAutofit/>
          </a:bodyPr>
          <a:lstStyle/>
          <a:p>
            <a:r>
              <a:rPr lang="en-US" sz="4400" dirty="0">
                <a:solidFill>
                  <a:srgbClr val="FFFF00"/>
                </a:solidFill>
                <a:effectLst>
                  <a:glow rad="139700">
                    <a:schemeClr val="tx1">
                      <a:alpha val="75000"/>
                    </a:schemeClr>
                  </a:glow>
                </a:effectLst>
                <a:latin typeface="The Saxibrush" pitchFamily="2" charset="0"/>
              </a:rPr>
              <a:t>Repentance</a:t>
            </a:r>
          </a:p>
        </p:txBody>
      </p:sp>
      <p:sp>
        <p:nvSpPr>
          <p:cNvPr id="4" name="TextBox 3">
            <a:extLst>
              <a:ext uri="{FF2B5EF4-FFF2-40B4-BE49-F238E27FC236}">
                <a16:creationId xmlns:a16="http://schemas.microsoft.com/office/drawing/2014/main" id="{FFC6E179-AFB0-4D4B-B697-6FC0B0B44111}"/>
              </a:ext>
            </a:extLst>
          </p:cNvPr>
          <p:cNvSpPr txBox="1"/>
          <p:nvPr/>
        </p:nvSpPr>
        <p:spPr>
          <a:xfrm>
            <a:off x="406400" y="2586490"/>
            <a:ext cx="11310256" cy="3539430"/>
          </a:xfrm>
          <a:prstGeom prst="rect">
            <a:avLst/>
          </a:prstGeom>
          <a:noFill/>
        </p:spPr>
        <p:txBody>
          <a:bodyPr wrap="square" rtlCol="0">
            <a:spAutoFit/>
          </a:bodyPr>
          <a:lstStyle/>
          <a:p>
            <a:pPr algn="ctr"/>
            <a:r>
              <a:rPr lang="en-US" sz="6000" dirty="0">
                <a:solidFill>
                  <a:schemeClr val="accent2">
                    <a:lumMod val="20000"/>
                    <a:lumOff val="80000"/>
                  </a:schemeClr>
                </a:solidFill>
                <a:effectLst>
                  <a:outerShdw blurRad="38100" dist="38100" dir="2700000" algn="tl">
                    <a:srgbClr val="000000">
                      <a:alpha val="43137"/>
                    </a:srgbClr>
                  </a:outerShdw>
                </a:effectLst>
                <a:latin typeface="Berlin Sans FB Demi" panose="020E0802020502020306" pitchFamily="34" charset="0"/>
              </a:rPr>
              <a:t>It Requires Humility of Heart</a:t>
            </a:r>
          </a:p>
          <a:p>
            <a:pPr algn="ctr"/>
            <a:endParaRPr lang="en-US" sz="400" dirty="0">
              <a:solidFill>
                <a:schemeClr val="bg1"/>
              </a:solidFill>
              <a:latin typeface="Diogenes" panose="02000605040000020004" pitchFamily="2" charset="0"/>
            </a:endParaRPr>
          </a:p>
          <a:p>
            <a:pPr algn="ctr"/>
            <a:endParaRPr lang="en-US" sz="400" dirty="0">
              <a:solidFill>
                <a:schemeClr val="bg1"/>
              </a:solidFill>
              <a:latin typeface="Diogenes" panose="02000605040000020004" pitchFamily="2" charset="0"/>
            </a:endParaRPr>
          </a:p>
          <a:p>
            <a:pPr algn="ctr"/>
            <a:r>
              <a:rPr lang="en-US" sz="4000" dirty="0">
                <a:solidFill>
                  <a:schemeClr val="bg1"/>
                </a:solidFill>
              </a:rPr>
              <a:t>Hebrews 3:13; Romans 3:23; 2 Samuel 11:14-17</a:t>
            </a:r>
          </a:p>
          <a:p>
            <a:pPr algn="ctr"/>
            <a:endParaRPr lang="en-US" sz="3600" dirty="0">
              <a:solidFill>
                <a:schemeClr val="bg1"/>
              </a:solidFill>
            </a:endParaRPr>
          </a:p>
          <a:p>
            <a:pPr algn="ctr"/>
            <a:r>
              <a:rPr lang="en-US" sz="4000" b="1" dirty="0">
                <a:solidFill>
                  <a:schemeClr val="accent2">
                    <a:lumMod val="20000"/>
                    <a:lumOff val="80000"/>
                  </a:schemeClr>
                </a:solidFill>
              </a:rPr>
              <a:t>Until the heart is humble before God,</a:t>
            </a:r>
            <a:br>
              <a:rPr lang="en-US" sz="4000" b="1" dirty="0">
                <a:solidFill>
                  <a:schemeClr val="accent2">
                    <a:lumMod val="20000"/>
                    <a:lumOff val="80000"/>
                  </a:schemeClr>
                </a:solidFill>
              </a:rPr>
            </a:br>
            <a:r>
              <a:rPr lang="en-US" sz="4000" b="1" dirty="0">
                <a:solidFill>
                  <a:schemeClr val="accent2">
                    <a:lumMod val="20000"/>
                    <a:lumOff val="80000"/>
                  </a:schemeClr>
                </a:solidFill>
              </a:rPr>
              <a:t>repentance will not come!</a:t>
            </a:r>
          </a:p>
        </p:txBody>
      </p:sp>
    </p:spTree>
    <p:extLst>
      <p:ext uri="{BB962C8B-B14F-4D97-AF65-F5344CB8AC3E}">
        <p14:creationId xmlns:p14="http://schemas.microsoft.com/office/powerpoint/2010/main" val="2277629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D9E1-BC48-4358-8739-05BE9EA197FD}"/>
              </a:ext>
            </a:extLst>
          </p:cNvPr>
          <p:cNvSpPr>
            <a:spLocks noGrp="1"/>
          </p:cNvSpPr>
          <p:nvPr>
            <p:ph type="ctrTitle"/>
          </p:nvPr>
        </p:nvSpPr>
        <p:spPr>
          <a:xfrm>
            <a:off x="377371" y="434747"/>
            <a:ext cx="8646217" cy="1233718"/>
          </a:xfrm>
        </p:spPr>
        <p:txBody>
          <a:bodyPr>
            <a:noAutofit/>
          </a:bodyPr>
          <a:lstStyle/>
          <a:p>
            <a:pPr>
              <a:lnSpc>
                <a:spcPct val="80000"/>
              </a:lnSpc>
            </a:pPr>
            <a:r>
              <a:rPr lang="en-US" sz="8800" spc="300" dirty="0">
                <a:solidFill>
                  <a:schemeClr val="accent2">
                    <a:lumMod val="40000"/>
                    <a:lumOff val="60000"/>
                  </a:schemeClr>
                </a:solidFill>
                <a:effectLst>
                  <a:outerShdw blurRad="38100" dist="38100" dir="2700000" algn="tl">
                    <a:srgbClr val="000000">
                      <a:alpha val="43137"/>
                    </a:srgbClr>
                  </a:outerShdw>
                </a:effectLst>
                <a:latin typeface="Oh Now!" pitchFamily="2" charset="0"/>
              </a:rPr>
              <a:t>Why is it so Hard?</a:t>
            </a:r>
          </a:p>
        </p:txBody>
      </p:sp>
      <p:pic>
        <p:nvPicPr>
          <p:cNvPr id="5" name="Picture 4" descr="A close up of a sign&#10;&#10;Description automatically generated">
            <a:extLst>
              <a:ext uri="{FF2B5EF4-FFF2-40B4-BE49-F238E27FC236}">
                <a16:creationId xmlns:a16="http://schemas.microsoft.com/office/drawing/2014/main" id="{2F554AAB-9A92-4E7D-BD3B-9B0C708F3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9089" y="246062"/>
            <a:ext cx="1803399" cy="1803399"/>
          </a:xfrm>
          <a:prstGeom prst="rect">
            <a:avLst/>
          </a:prstGeom>
        </p:spPr>
      </p:pic>
      <p:sp>
        <p:nvSpPr>
          <p:cNvPr id="3" name="Subtitle 2">
            <a:extLst>
              <a:ext uri="{FF2B5EF4-FFF2-40B4-BE49-F238E27FC236}">
                <a16:creationId xmlns:a16="http://schemas.microsoft.com/office/drawing/2014/main" id="{96C83CB5-A6C8-4226-8AC5-6E21502EACFF}"/>
              </a:ext>
            </a:extLst>
          </p:cNvPr>
          <p:cNvSpPr>
            <a:spLocks noGrp="1"/>
          </p:cNvSpPr>
          <p:nvPr>
            <p:ph type="subTitle" idx="1"/>
          </p:nvPr>
        </p:nvSpPr>
        <p:spPr>
          <a:xfrm rot="21005342">
            <a:off x="9253038" y="1277953"/>
            <a:ext cx="2812547" cy="869524"/>
          </a:xfrm>
          <a:effectLst>
            <a:glow rad="127000">
              <a:schemeClr val="accent1"/>
            </a:glow>
          </a:effectLst>
        </p:spPr>
        <p:txBody>
          <a:bodyPr>
            <a:normAutofit/>
          </a:bodyPr>
          <a:lstStyle/>
          <a:p>
            <a:r>
              <a:rPr lang="en-US" sz="4400" dirty="0">
                <a:solidFill>
                  <a:srgbClr val="FFFF00"/>
                </a:solidFill>
                <a:effectLst>
                  <a:glow rad="139700">
                    <a:schemeClr val="tx1">
                      <a:alpha val="75000"/>
                    </a:schemeClr>
                  </a:glow>
                </a:effectLst>
                <a:latin typeface="The Saxibrush" pitchFamily="2" charset="0"/>
              </a:rPr>
              <a:t>Repentance</a:t>
            </a:r>
          </a:p>
        </p:txBody>
      </p:sp>
      <p:sp>
        <p:nvSpPr>
          <p:cNvPr id="4" name="TextBox 3">
            <a:extLst>
              <a:ext uri="{FF2B5EF4-FFF2-40B4-BE49-F238E27FC236}">
                <a16:creationId xmlns:a16="http://schemas.microsoft.com/office/drawing/2014/main" id="{FFC6E179-AFB0-4D4B-B697-6FC0B0B44111}"/>
              </a:ext>
            </a:extLst>
          </p:cNvPr>
          <p:cNvSpPr txBox="1"/>
          <p:nvPr/>
        </p:nvSpPr>
        <p:spPr>
          <a:xfrm>
            <a:off x="406400" y="2586490"/>
            <a:ext cx="11310256"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Berlin Sans FB Demi" panose="020E0802020502020306" pitchFamily="34" charset="0"/>
                <a:ea typeface="+mn-ea"/>
                <a:cs typeface="+mn-cs"/>
              </a:rPr>
              <a:t>It Requires Radical Change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white"/>
              </a:solidFill>
              <a:effectLst/>
              <a:uLnTx/>
              <a:uFillTx/>
              <a:latin typeface="Diogenes" panose="0200060504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white"/>
              </a:solidFill>
              <a:effectLst/>
              <a:uLnTx/>
              <a:uFillTx/>
              <a:latin typeface="Diogenes" panose="0200060504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Revelation 9:20-21; Romans 6:8-12; 1 Peter 4:1-3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7D31">
                    <a:lumMod val="20000"/>
                    <a:lumOff val="80000"/>
                  </a:srgbClr>
                </a:solidFill>
                <a:effectLst/>
                <a:uLnTx/>
                <a:uFillTx/>
                <a:latin typeface="Calibri" panose="020F0502020204030204"/>
                <a:ea typeface="+mn-ea"/>
                <a:cs typeface="+mn-cs"/>
              </a:rPr>
              <a:t>Significant changes in thinking and behavior,</a:t>
            </a:r>
            <a:br>
              <a:rPr kumimoji="0" lang="en-US" sz="4000" b="1" i="0" u="none" strike="noStrike" kern="1200" cap="none" spc="0" normalizeH="0" baseline="0" noProof="0" dirty="0">
                <a:ln>
                  <a:noFill/>
                </a:ln>
                <a:solidFill>
                  <a:srgbClr val="ED7D31">
                    <a:lumMod val="20000"/>
                    <a:lumOff val="80000"/>
                  </a:srgbClr>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srgbClr val="ED7D31">
                    <a:lumMod val="20000"/>
                    <a:lumOff val="80000"/>
                  </a:srgbClr>
                </a:solidFill>
                <a:effectLst/>
                <a:uLnTx/>
                <a:uFillTx/>
                <a:latin typeface="Calibri" panose="020F0502020204030204"/>
                <a:ea typeface="+mn-ea"/>
                <a:cs typeface="+mn-cs"/>
              </a:rPr>
              <a:t>are required by God!</a:t>
            </a:r>
          </a:p>
        </p:txBody>
      </p:sp>
    </p:spTree>
    <p:extLst>
      <p:ext uri="{BB962C8B-B14F-4D97-AF65-F5344CB8AC3E}">
        <p14:creationId xmlns:p14="http://schemas.microsoft.com/office/powerpoint/2010/main" val="355274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D9E1-BC48-4358-8739-05BE9EA197FD}"/>
              </a:ext>
            </a:extLst>
          </p:cNvPr>
          <p:cNvSpPr>
            <a:spLocks noGrp="1"/>
          </p:cNvSpPr>
          <p:nvPr>
            <p:ph type="ctrTitle"/>
          </p:nvPr>
        </p:nvSpPr>
        <p:spPr>
          <a:xfrm>
            <a:off x="377371" y="434747"/>
            <a:ext cx="8646217" cy="1233718"/>
          </a:xfrm>
        </p:spPr>
        <p:txBody>
          <a:bodyPr>
            <a:noAutofit/>
          </a:bodyPr>
          <a:lstStyle/>
          <a:p>
            <a:pPr>
              <a:lnSpc>
                <a:spcPct val="80000"/>
              </a:lnSpc>
            </a:pPr>
            <a:r>
              <a:rPr lang="en-US" sz="8800" spc="300" dirty="0">
                <a:solidFill>
                  <a:schemeClr val="accent2">
                    <a:lumMod val="40000"/>
                    <a:lumOff val="60000"/>
                  </a:schemeClr>
                </a:solidFill>
                <a:effectLst>
                  <a:outerShdw blurRad="38100" dist="38100" dir="2700000" algn="tl">
                    <a:srgbClr val="000000">
                      <a:alpha val="43137"/>
                    </a:srgbClr>
                  </a:outerShdw>
                </a:effectLst>
                <a:latin typeface="Oh Now!" pitchFamily="2" charset="0"/>
              </a:rPr>
              <a:t>Why is it so Hard?</a:t>
            </a:r>
          </a:p>
        </p:txBody>
      </p:sp>
      <p:pic>
        <p:nvPicPr>
          <p:cNvPr id="5" name="Picture 4" descr="A close up of a sign&#10;&#10;Description automatically generated">
            <a:extLst>
              <a:ext uri="{FF2B5EF4-FFF2-40B4-BE49-F238E27FC236}">
                <a16:creationId xmlns:a16="http://schemas.microsoft.com/office/drawing/2014/main" id="{2F554AAB-9A92-4E7D-BD3B-9B0C708F3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9089" y="246062"/>
            <a:ext cx="1803399" cy="1803399"/>
          </a:xfrm>
          <a:prstGeom prst="rect">
            <a:avLst/>
          </a:prstGeom>
        </p:spPr>
      </p:pic>
      <p:sp>
        <p:nvSpPr>
          <p:cNvPr id="3" name="Subtitle 2">
            <a:extLst>
              <a:ext uri="{FF2B5EF4-FFF2-40B4-BE49-F238E27FC236}">
                <a16:creationId xmlns:a16="http://schemas.microsoft.com/office/drawing/2014/main" id="{96C83CB5-A6C8-4226-8AC5-6E21502EACFF}"/>
              </a:ext>
            </a:extLst>
          </p:cNvPr>
          <p:cNvSpPr>
            <a:spLocks noGrp="1"/>
          </p:cNvSpPr>
          <p:nvPr>
            <p:ph type="subTitle" idx="1"/>
          </p:nvPr>
        </p:nvSpPr>
        <p:spPr>
          <a:xfrm rot="21005342">
            <a:off x="9253038" y="1277953"/>
            <a:ext cx="2812547" cy="869524"/>
          </a:xfrm>
          <a:effectLst>
            <a:glow rad="127000">
              <a:schemeClr val="accent1"/>
            </a:glow>
          </a:effectLst>
        </p:spPr>
        <p:txBody>
          <a:bodyPr>
            <a:normAutofit/>
          </a:bodyPr>
          <a:lstStyle/>
          <a:p>
            <a:r>
              <a:rPr lang="en-US" sz="4400" dirty="0">
                <a:solidFill>
                  <a:srgbClr val="FFFF00"/>
                </a:solidFill>
                <a:effectLst>
                  <a:glow rad="139700">
                    <a:schemeClr val="tx1">
                      <a:alpha val="75000"/>
                    </a:schemeClr>
                  </a:glow>
                </a:effectLst>
                <a:latin typeface="The Saxibrush" pitchFamily="2" charset="0"/>
              </a:rPr>
              <a:t>Repentance</a:t>
            </a:r>
          </a:p>
        </p:txBody>
      </p:sp>
      <p:sp>
        <p:nvSpPr>
          <p:cNvPr id="4" name="TextBox 3">
            <a:extLst>
              <a:ext uri="{FF2B5EF4-FFF2-40B4-BE49-F238E27FC236}">
                <a16:creationId xmlns:a16="http://schemas.microsoft.com/office/drawing/2014/main" id="{FFC6E179-AFB0-4D4B-B697-6FC0B0B44111}"/>
              </a:ext>
            </a:extLst>
          </p:cNvPr>
          <p:cNvSpPr txBox="1"/>
          <p:nvPr/>
        </p:nvSpPr>
        <p:spPr>
          <a:xfrm>
            <a:off x="406400" y="2586490"/>
            <a:ext cx="11310256"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Berlin Sans FB Demi" panose="020E0802020502020306" pitchFamily="34" charset="0"/>
                <a:ea typeface="+mn-ea"/>
                <a:cs typeface="+mn-cs"/>
              </a:rPr>
              <a:t>It Requires Sacrifice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white"/>
              </a:solidFill>
              <a:effectLst/>
              <a:uLnTx/>
              <a:uFillTx/>
              <a:latin typeface="Diogenes" panose="0200060504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white"/>
              </a:solidFill>
              <a:effectLst/>
              <a:uLnTx/>
              <a:uFillTx/>
              <a:latin typeface="Diogenes" panose="0200060504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Matthew 16:24-26; Luke 3:10-14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7D31">
                    <a:lumMod val="20000"/>
                    <a:lumOff val="80000"/>
                  </a:srgbClr>
                </a:solidFill>
                <a:effectLst/>
                <a:uLnTx/>
                <a:uFillTx/>
                <a:latin typeface="Calibri" panose="020F0502020204030204"/>
                <a:ea typeface="+mn-ea"/>
                <a:cs typeface="+mn-cs"/>
              </a:rPr>
              <a:t>Whatever sin is ruling us, whatever lust is driving us, must be given up!</a:t>
            </a:r>
          </a:p>
        </p:txBody>
      </p:sp>
    </p:spTree>
    <p:extLst>
      <p:ext uri="{BB962C8B-B14F-4D97-AF65-F5344CB8AC3E}">
        <p14:creationId xmlns:p14="http://schemas.microsoft.com/office/powerpoint/2010/main" val="342823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D9E1-BC48-4358-8739-05BE9EA197FD}"/>
              </a:ext>
            </a:extLst>
          </p:cNvPr>
          <p:cNvSpPr>
            <a:spLocks noGrp="1"/>
          </p:cNvSpPr>
          <p:nvPr>
            <p:ph type="ctrTitle"/>
          </p:nvPr>
        </p:nvSpPr>
        <p:spPr>
          <a:xfrm>
            <a:off x="986971" y="420234"/>
            <a:ext cx="4488543" cy="1120699"/>
          </a:xfrm>
        </p:spPr>
        <p:txBody>
          <a:bodyPr>
            <a:noAutofit/>
          </a:bodyPr>
          <a:lstStyle/>
          <a:p>
            <a:pPr>
              <a:lnSpc>
                <a:spcPct val="80000"/>
              </a:lnSpc>
            </a:pPr>
            <a:r>
              <a:rPr lang="en-US" sz="8000" spc="300" dirty="0">
                <a:solidFill>
                  <a:schemeClr val="accent2">
                    <a:lumMod val="40000"/>
                    <a:lumOff val="60000"/>
                  </a:schemeClr>
                </a:solidFill>
                <a:effectLst>
                  <a:outerShdw blurRad="38100" dist="38100" dir="2700000" algn="tl">
                    <a:srgbClr val="000000">
                      <a:alpha val="43137"/>
                    </a:srgbClr>
                  </a:outerShdw>
                </a:effectLst>
                <a:latin typeface="Oh Now!" pitchFamily="2" charset="0"/>
              </a:rPr>
              <a:t>Conclusion</a:t>
            </a:r>
          </a:p>
        </p:txBody>
      </p:sp>
      <p:pic>
        <p:nvPicPr>
          <p:cNvPr id="5" name="Picture 4" descr="A close up of a sign&#10;&#10;Description automatically generated">
            <a:extLst>
              <a:ext uri="{FF2B5EF4-FFF2-40B4-BE49-F238E27FC236}">
                <a16:creationId xmlns:a16="http://schemas.microsoft.com/office/drawing/2014/main" id="{2F554AAB-9A92-4E7D-BD3B-9B0C708F3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200" y="681491"/>
            <a:ext cx="4205513" cy="4205513"/>
          </a:xfrm>
          <a:prstGeom prst="rect">
            <a:avLst/>
          </a:prstGeom>
        </p:spPr>
      </p:pic>
      <p:sp>
        <p:nvSpPr>
          <p:cNvPr id="3" name="Subtitle 2">
            <a:extLst>
              <a:ext uri="{FF2B5EF4-FFF2-40B4-BE49-F238E27FC236}">
                <a16:creationId xmlns:a16="http://schemas.microsoft.com/office/drawing/2014/main" id="{96C83CB5-A6C8-4226-8AC5-6E21502EACFF}"/>
              </a:ext>
            </a:extLst>
          </p:cNvPr>
          <p:cNvSpPr>
            <a:spLocks noGrp="1"/>
          </p:cNvSpPr>
          <p:nvPr>
            <p:ph type="subTitle" idx="1"/>
          </p:nvPr>
        </p:nvSpPr>
        <p:spPr>
          <a:xfrm rot="21005342">
            <a:off x="7428619" y="3607828"/>
            <a:ext cx="4486673" cy="1292435"/>
          </a:xfrm>
          <a:effectLst>
            <a:glow rad="127000">
              <a:schemeClr val="accent1"/>
            </a:glow>
          </a:effectLst>
        </p:spPr>
        <p:txBody>
          <a:bodyPr>
            <a:normAutofit/>
          </a:bodyPr>
          <a:lstStyle/>
          <a:p>
            <a:r>
              <a:rPr lang="en-US" sz="7200" dirty="0">
                <a:solidFill>
                  <a:srgbClr val="FFFF00"/>
                </a:solidFill>
                <a:effectLst>
                  <a:glow rad="139700">
                    <a:schemeClr val="tx1">
                      <a:alpha val="75000"/>
                    </a:schemeClr>
                  </a:glow>
                </a:effectLst>
                <a:latin typeface="The Saxibrush" pitchFamily="2" charset="0"/>
              </a:rPr>
              <a:t>Repentance</a:t>
            </a:r>
          </a:p>
        </p:txBody>
      </p:sp>
      <p:sp>
        <p:nvSpPr>
          <p:cNvPr id="4" name="TextBox 3">
            <a:extLst>
              <a:ext uri="{FF2B5EF4-FFF2-40B4-BE49-F238E27FC236}">
                <a16:creationId xmlns:a16="http://schemas.microsoft.com/office/drawing/2014/main" id="{991B0639-CE86-4EC5-9EAD-8A32906B4811}"/>
              </a:ext>
            </a:extLst>
          </p:cNvPr>
          <p:cNvSpPr txBox="1"/>
          <p:nvPr/>
        </p:nvSpPr>
        <p:spPr>
          <a:xfrm>
            <a:off x="863600" y="2336800"/>
            <a:ext cx="5232400" cy="3785652"/>
          </a:xfrm>
          <a:prstGeom prst="rect">
            <a:avLst/>
          </a:prstGeom>
          <a:noFill/>
        </p:spPr>
        <p:txBody>
          <a:bodyPr wrap="square" rtlCol="0">
            <a:spAutoFit/>
          </a:bodyPr>
          <a:lstStyle/>
          <a:p>
            <a:pPr algn="ctr"/>
            <a:r>
              <a:rPr lang="en-US" sz="4800" dirty="0">
                <a:solidFill>
                  <a:schemeClr val="accent2">
                    <a:lumMod val="20000"/>
                    <a:lumOff val="80000"/>
                  </a:schemeClr>
                </a:solidFill>
              </a:rPr>
              <a:t>We must repent because one day we all will be judged!</a:t>
            </a:r>
          </a:p>
          <a:p>
            <a:pPr algn="ctr"/>
            <a:endParaRPr lang="en-US" sz="4800" dirty="0">
              <a:solidFill>
                <a:schemeClr val="accent2">
                  <a:lumMod val="20000"/>
                  <a:lumOff val="80000"/>
                </a:schemeClr>
              </a:solidFill>
            </a:endParaRPr>
          </a:p>
          <a:p>
            <a:pPr algn="ctr"/>
            <a:r>
              <a:rPr lang="en-US" sz="4800" b="1" dirty="0">
                <a:solidFill>
                  <a:schemeClr val="accent2">
                    <a:lumMod val="20000"/>
                    <a:lumOff val="80000"/>
                  </a:schemeClr>
                </a:solidFill>
              </a:rPr>
              <a:t>Ezekiel 18:30-32</a:t>
            </a:r>
          </a:p>
        </p:txBody>
      </p:sp>
    </p:spTree>
    <p:extLst>
      <p:ext uri="{BB962C8B-B14F-4D97-AF65-F5344CB8AC3E}">
        <p14:creationId xmlns:p14="http://schemas.microsoft.com/office/powerpoint/2010/main" val="42085483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1810</Words>
  <Application>Microsoft Office PowerPoint</Application>
  <PresentationFormat>Widescreen</PresentationFormat>
  <Paragraphs>97</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Diogenes</vt:lpstr>
      <vt:lpstr>The Saxibrush</vt:lpstr>
      <vt:lpstr>Arial</vt:lpstr>
      <vt:lpstr>Oh Now!</vt:lpstr>
      <vt:lpstr>Calibri Light</vt:lpstr>
      <vt:lpstr>Berlin Sans FB Demi</vt:lpstr>
      <vt:lpstr>Calibri</vt:lpstr>
      <vt:lpstr>Office Theme</vt:lpstr>
      <vt:lpstr>PowerPoint Presentation</vt:lpstr>
      <vt:lpstr>Why is it so Hard?</vt:lpstr>
      <vt:lpstr>Why is it so Hard?</vt:lpstr>
      <vt:lpstr>Why is it so Hard?</vt:lpstr>
      <vt:lpstr>Why is it so Hard?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13</cp:revision>
  <dcterms:created xsi:type="dcterms:W3CDTF">2019-09-11T20:45:52Z</dcterms:created>
  <dcterms:modified xsi:type="dcterms:W3CDTF">2019-09-12T17:26:20Z</dcterms:modified>
</cp:coreProperties>
</file>