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embeddedFontLst>
    <p:embeddedFont>
      <p:font typeface="Century Gothic" panose="020B0502020202020204" pitchFamily="34" charset="0"/>
      <p:regular r:id="rId8"/>
      <p:bold r:id="rId9"/>
      <p:italic r:id="rId10"/>
      <p:boldItalic r:id="rId11"/>
    </p:embeddedFont>
    <p:embeddedFont>
      <p:font typeface="Wingdings 3" panose="05040102010807070707" pitchFamily="18" charset="2"/>
      <p:regular r:id="rId12"/>
    </p:embeddedFont>
    <p:embeddedFont>
      <p:font typeface="Gill Sans Ultra Bold Condensed" panose="020B0A06020104020203" pitchFamily="34" charset="0"/>
      <p:regular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7380" autoAdjust="0"/>
  </p:normalViewPr>
  <p:slideViewPr>
    <p:cSldViewPr snapToGrid="0">
      <p:cViewPr varScale="1">
        <p:scale>
          <a:sx n="38" d="100"/>
          <a:sy n="38" d="100"/>
        </p:scale>
        <p:origin x="189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DEFCB-1FDF-47EE-BF7E-534F98327D56}" type="datetimeFigureOut">
              <a:rPr lang="en-US" smtClean="0"/>
              <a:t>6/12/2016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2D592-299A-4973-8625-1EAE945A8D68}" type="slidenum">
              <a:rPr lang="en-US" smtClean="0"/>
              <a:t>‹#›</a:t>
            </a:fld>
            <a:endParaRPr lang="en-US"/>
          </a:p>
        </p:txBody>
      </p:sp>
    </p:spTree>
    <p:extLst>
      <p:ext uri="{BB962C8B-B14F-4D97-AF65-F5344CB8AC3E}">
        <p14:creationId xmlns:p14="http://schemas.microsoft.com/office/powerpoint/2010/main" val="696192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We sing the familiar song: “Why did my Savior come to earth?”</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2. There were real reasons why Jesus came to earth.</a:t>
            </a:r>
            <a:endParaRPr lang="en-US" dirty="0"/>
          </a:p>
          <a:p>
            <a:endParaRPr lang="en-US" dirty="0"/>
          </a:p>
          <a:p>
            <a:pPr marL="628650" lvl="1" indent="-171450">
              <a:buFont typeface="Arial" panose="020B0604020202020204" pitchFamily="34" charset="0"/>
              <a:buChar char="•"/>
            </a:pPr>
            <a:r>
              <a:rPr lang="en-US" dirty="0"/>
              <a:t>Note Jesus’ willingness to dine</a:t>
            </a:r>
            <a:r>
              <a:rPr lang="en-US" baseline="0" dirty="0"/>
              <a:t> and associate with the common people.  “Publicans and sinners.”</a:t>
            </a:r>
          </a:p>
          <a:p>
            <a:pPr marL="628650" lvl="1" indent="-171450">
              <a:buFont typeface="Arial" panose="020B0604020202020204" pitchFamily="34" charset="0"/>
              <a:buChar char="•"/>
            </a:pPr>
            <a:r>
              <a:rPr lang="en-US" baseline="0" dirty="0"/>
              <a:t>This far different than the religious leaders of His day.</a:t>
            </a:r>
          </a:p>
          <a:p>
            <a:endParaRPr lang="en-US" baseline="0" dirty="0"/>
          </a:p>
          <a:p>
            <a:r>
              <a:rPr lang="en-US" baseline="0" dirty="0"/>
              <a:t>Special consideration for our lesson: </a:t>
            </a:r>
            <a:r>
              <a:rPr lang="en-US" b="1" baseline="0" dirty="0"/>
              <a:t> Verse 10</a:t>
            </a:r>
            <a:endParaRPr lang="en-US" b="1" dirty="0"/>
          </a:p>
        </p:txBody>
      </p:sp>
      <p:sp>
        <p:nvSpPr>
          <p:cNvPr id="4" name="Slide Number Placeholder 3"/>
          <p:cNvSpPr>
            <a:spLocks noGrp="1"/>
          </p:cNvSpPr>
          <p:nvPr>
            <p:ph type="sldNum" sz="quarter" idx="10"/>
          </p:nvPr>
        </p:nvSpPr>
        <p:spPr/>
        <p:txBody>
          <a:bodyPr/>
          <a:lstStyle/>
          <a:p>
            <a:fld id="{7F42D592-299A-4973-8625-1EAE945A8D68}" type="slidenum">
              <a:rPr lang="en-US" smtClean="0"/>
              <a:t>1</a:t>
            </a:fld>
            <a:endParaRPr lang="en-US"/>
          </a:p>
        </p:txBody>
      </p:sp>
    </p:spTree>
    <p:extLst>
      <p:ext uri="{BB962C8B-B14F-4D97-AF65-F5344CB8AC3E}">
        <p14:creationId xmlns:p14="http://schemas.microsoft.com/office/powerpoint/2010/main" val="354383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(Luke 15:1-14),</a:t>
            </a:r>
            <a:r>
              <a:rPr lang="en-US" sz="1200" b="1" kern="1200" baseline="0" dirty="0">
                <a:solidFill>
                  <a:schemeClr val="tx1"/>
                </a:solidFill>
                <a:effectLst/>
                <a:latin typeface="+mn-lt"/>
                <a:ea typeface="+mn-ea"/>
                <a:cs typeface="+mn-cs"/>
              </a:rPr>
              <a:t> </a:t>
            </a:r>
            <a:r>
              <a:rPr lang="en-US" sz="1200" b="0" i="1" kern="1200" baseline="0" dirty="0">
                <a:solidFill>
                  <a:schemeClr val="tx1"/>
                </a:solidFill>
                <a:effectLst/>
                <a:latin typeface="+mn-lt"/>
                <a:ea typeface="+mn-ea"/>
                <a:cs typeface="+mn-cs"/>
              </a:rPr>
              <a:t>“Then all the tax collectors and the sinners drew near to Him to hear Him. 2 And the Pharisees and scribes complained, saying, "This Man receives sinners and eats with them." 3 So He spoke this parable to them, saying:4 " What man of you, having a hundred sheep, if he loses one of them, does not leave the ninety- nine in the wilderness, and go after the one which is lost until he finds it?</a:t>
            </a:r>
            <a:endParaRPr lang="en-US" sz="1200" b="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Jesus Came to Earth to Find the Lost Sheep of the House of Israel</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(Matthew 15:24), [Response</a:t>
            </a:r>
            <a:r>
              <a:rPr lang="en-US" sz="1200" b="1" kern="1200" baseline="0" dirty="0">
                <a:solidFill>
                  <a:schemeClr val="tx1"/>
                </a:solidFill>
                <a:effectLst/>
                <a:latin typeface="+mn-lt"/>
                <a:ea typeface="+mn-ea"/>
                <a:cs typeface="+mn-cs"/>
              </a:rPr>
              <a:t> to woman of Canaan, whose daughter was demon possessed</a:t>
            </a:r>
            <a:r>
              <a:rPr lang="en-US" sz="1200" b="1" i="0" kern="1200" baseline="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“But He answered and said, " I was not sent except to the lost sheep of the house of Israel.“</a:t>
            </a:r>
            <a:r>
              <a:rPr lang="en-US" sz="1200" kern="1200" dirty="0">
                <a:solidFill>
                  <a:schemeClr val="tx1"/>
                </a:solidFill>
                <a:effectLst/>
                <a:latin typeface="+mn-lt"/>
                <a:ea typeface="+mn-ea"/>
                <a:cs typeface="+mn-cs"/>
              </a:rPr>
              <a:t>  (Note:  Because of her faith, Christ healed her child).</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Jesus Came to Earth to Find the Lost Sheep not of this Fold</a:t>
            </a:r>
          </a:p>
          <a:p>
            <a:pPr marL="0" indent="0">
              <a:buFont typeface="Arial" panose="020B0604020202020204" pitchFamily="34" charset="0"/>
              <a:buNone/>
            </a:pPr>
            <a:r>
              <a:rPr lang="en-US" sz="1200" b="1" kern="1200" dirty="0">
                <a:solidFill>
                  <a:schemeClr val="tx1"/>
                </a:solidFill>
                <a:effectLst/>
                <a:latin typeface="+mn-lt"/>
                <a:ea typeface="+mn-ea"/>
                <a:cs typeface="+mn-cs"/>
              </a:rPr>
              <a:t>(John 10:16), </a:t>
            </a:r>
            <a:r>
              <a:rPr lang="en-US" sz="1200" i="1" kern="1200" dirty="0">
                <a:solidFill>
                  <a:schemeClr val="tx1"/>
                </a:solidFill>
                <a:effectLst/>
                <a:latin typeface="+mn-lt"/>
                <a:ea typeface="+mn-ea"/>
                <a:cs typeface="+mn-cs"/>
              </a:rPr>
              <a:t>“And other sheep I have which are not of this fold; them also I must bring, and they will hear My voice; and there will be one flock and one shepherd.”</a:t>
            </a:r>
            <a:endParaRPr lang="en-US" i="1" dirty="0"/>
          </a:p>
        </p:txBody>
      </p:sp>
      <p:sp>
        <p:nvSpPr>
          <p:cNvPr id="4" name="Slide Number Placeholder 3"/>
          <p:cNvSpPr>
            <a:spLocks noGrp="1"/>
          </p:cNvSpPr>
          <p:nvPr>
            <p:ph type="sldNum" sz="quarter" idx="10"/>
          </p:nvPr>
        </p:nvSpPr>
        <p:spPr/>
        <p:txBody>
          <a:bodyPr/>
          <a:lstStyle/>
          <a:p>
            <a:fld id="{7F42D592-299A-4973-8625-1EAE945A8D68}" type="slidenum">
              <a:rPr lang="en-US" smtClean="0"/>
              <a:t>2</a:t>
            </a:fld>
            <a:endParaRPr lang="en-US"/>
          </a:p>
        </p:txBody>
      </p:sp>
    </p:spTree>
    <p:extLst>
      <p:ext uri="{BB962C8B-B14F-4D97-AF65-F5344CB8AC3E}">
        <p14:creationId xmlns:p14="http://schemas.microsoft.com/office/powerpoint/2010/main" val="138391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Ezekiel 34:27</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(verses 11-16), Imagery begins regarding God being a shepherd to His</a:t>
            </a:r>
            <a:r>
              <a:rPr lang="en-US" sz="1200" kern="1200" baseline="0" dirty="0">
                <a:solidFill>
                  <a:schemeClr val="tx1"/>
                </a:solidFill>
                <a:effectLst/>
                <a:latin typeface="+mn-lt"/>
                <a:ea typeface="+mn-ea"/>
                <a:cs typeface="+mn-cs"/>
              </a:rPr>
              <a:t> sheep (Israel) / contrasted with the irresponsible shepherds or leaders of Israel at that time…</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(verses 23-31), David a type – a Shepherd protecting the sheep (Israel) (Christ/spiritual Israel)</a:t>
            </a:r>
          </a:p>
          <a:p>
            <a:pPr marL="0" lvl="0" indent="0">
              <a:buFont typeface="Arial" panose="020B0604020202020204" pitchFamily="34" charset="0"/>
              <a:buNone/>
            </a:pPr>
            <a:r>
              <a:rPr lang="en-US" sz="1200" b="1" kern="1200" baseline="0" dirty="0">
                <a:solidFill>
                  <a:schemeClr val="tx1"/>
                </a:solidFill>
                <a:effectLst/>
                <a:latin typeface="+mn-lt"/>
                <a:ea typeface="+mn-ea"/>
                <a:cs typeface="+mn-cs"/>
              </a:rPr>
              <a:t>(27), </a:t>
            </a:r>
            <a:r>
              <a:rPr lang="en-US" sz="1200" i="1" kern="1200" baseline="0" dirty="0">
                <a:solidFill>
                  <a:schemeClr val="tx1"/>
                </a:solidFill>
                <a:effectLst/>
                <a:latin typeface="+mn-lt"/>
                <a:ea typeface="+mn-ea"/>
                <a:cs typeface="+mn-cs"/>
              </a:rPr>
              <a:t>“Then the trees of the field shall yield their fruit, and the earth shall yield her increase. They shall be safe in their land; and </a:t>
            </a:r>
            <a:r>
              <a:rPr lang="en-US" sz="1200" i="1" u="sng" kern="1200" baseline="0" dirty="0">
                <a:solidFill>
                  <a:schemeClr val="tx1"/>
                </a:solidFill>
                <a:effectLst/>
                <a:latin typeface="+mn-lt"/>
                <a:ea typeface="+mn-ea"/>
                <a:cs typeface="+mn-cs"/>
              </a:rPr>
              <a:t>they shall know that I am the Lord, when I have broken the bands of their yoke and delivered them from the hand of those who enslaved them</a:t>
            </a:r>
            <a:r>
              <a:rPr lang="en-US" sz="1200" i="1" kern="1200" baseline="0" dirty="0">
                <a:solidFill>
                  <a:schemeClr val="tx1"/>
                </a:solidFill>
                <a:effectLst/>
                <a:latin typeface="+mn-lt"/>
                <a:ea typeface="+mn-ea"/>
                <a:cs typeface="+mn-cs"/>
              </a:rPr>
              <a:t>.”</a:t>
            </a:r>
            <a:endParaRPr lang="en-US"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(30-31), </a:t>
            </a:r>
            <a:r>
              <a:rPr lang="en-US" sz="1200" i="1" kern="1200" dirty="0">
                <a:solidFill>
                  <a:schemeClr val="tx1"/>
                </a:solidFill>
                <a:effectLst/>
                <a:latin typeface="+mn-lt"/>
                <a:ea typeface="+mn-ea"/>
                <a:cs typeface="+mn-cs"/>
              </a:rPr>
              <a:t>“Thus they shall know that I, the Lord their God, am with them, and they, the house of Israel, are My people," says the Lord God. '"31 "You are My flock, the flock of My pasture; you are men, and I am your God," says the Lord God.”</a:t>
            </a:r>
          </a:p>
          <a:p>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latin typeface="+mn-lt"/>
                <a:ea typeface="+mn-ea"/>
                <a:cs typeface="+mn-cs"/>
              </a:rPr>
              <a:t>Must become obedient to the gospel (Believe, Confess faith, Repent, be Baptized)</a:t>
            </a:r>
          </a:p>
          <a:p>
            <a:pPr marL="628650" lvl="1" indent="-171450">
              <a:buFont typeface="Arial" panose="020B0604020202020204" pitchFamily="34" charset="0"/>
              <a:buChar char="•"/>
            </a:pPr>
            <a:r>
              <a:rPr lang="en-US" sz="1200" kern="1200" dirty="0">
                <a:solidFill>
                  <a:schemeClr val="tx1"/>
                </a:solidFill>
                <a:latin typeface="+mn-lt"/>
                <a:ea typeface="+mn-ea"/>
                <a:cs typeface="+mn-cs"/>
              </a:rPr>
              <a:t>God saves the obedient!</a:t>
            </a:r>
          </a:p>
          <a:p>
            <a:pPr marL="0" lvl="0" indent="0">
              <a:buFont typeface="Arial" panose="020B0604020202020204" pitchFamily="34" charset="0"/>
              <a:buNone/>
            </a:pPr>
            <a:r>
              <a:rPr lang="en-US" sz="1200" b="1" kern="1200" dirty="0">
                <a:solidFill>
                  <a:schemeClr val="tx1"/>
                </a:solidFill>
                <a:latin typeface="+mn-lt"/>
                <a:ea typeface="+mn-ea"/>
                <a:cs typeface="+mn-cs"/>
              </a:rPr>
              <a:t>(Hebrews 5:8-9),</a:t>
            </a:r>
            <a:r>
              <a:rPr lang="en-US" sz="1200" b="1" kern="1200" baseline="0" dirty="0">
                <a:solidFill>
                  <a:schemeClr val="tx1"/>
                </a:solidFill>
                <a:latin typeface="+mn-lt"/>
                <a:ea typeface="+mn-ea"/>
                <a:cs typeface="+mn-cs"/>
              </a:rPr>
              <a:t> </a:t>
            </a:r>
            <a:r>
              <a:rPr lang="en-US" sz="1200" i="1" kern="1200" baseline="0" dirty="0">
                <a:solidFill>
                  <a:schemeClr val="tx1"/>
                </a:solidFill>
                <a:latin typeface="+mn-lt"/>
                <a:ea typeface="+mn-ea"/>
                <a:cs typeface="+mn-cs"/>
              </a:rPr>
              <a:t>“though He was a Son, yet He learned obedience by the things which He suffered. 9 And having been perfected, He became the author of eternal salvation to all who obey Him.”</a:t>
            </a:r>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42D592-299A-4973-8625-1EAE945A8D68}" type="slidenum">
              <a:rPr lang="en-US" smtClean="0"/>
              <a:t>3</a:t>
            </a:fld>
            <a:endParaRPr lang="en-US"/>
          </a:p>
        </p:txBody>
      </p:sp>
    </p:spTree>
    <p:extLst>
      <p:ext uri="{BB962C8B-B14F-4D97-AF65-F5344CB8AC3E}">
        <p14:creationId xmlns:p14="http://schemas.microsoft.com/office/powerpoint/2010/main" val="1939557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From Sin’s Bondage and Death</a:t>
            </a:r>
          </a:p>
          <a:p>
            <a:pPr marL="0" indent="0">
              <a:buFont typeface="Arial" panose="020B0604020202020204" pitchFamily="34" charset="0"/>
              <a:buNone/>
            </a:pPr>
            <a:r>
              <a:rPr lang="en-US" sz="1200" b="1" kern="1200" dirty="0">
                <a:solidFill>
                  <a:schemeClr val="tx1"/>
                </a:solidFill>
                <a:effectLst/>
                <a:latin typeface="+mn-lt"/>
                <a:ea typeface="+mn-ea"/>
                <a:cs typeface="+mn-cs"/>
              </a:rPr>
              <a:t>(Romans 6:17-18),</a:t>
            </a:r>
            <a:r>
              <a:rPr lang="en-US" sz="1200" b="1"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“But God be thanked that though you were slaves of sin, yet you obeyed from the heart that form of doctrine to which you were delivered. 18 And </a:t>
            </a:r>
            <a:r>
              <a:rPr lang="en-US" sz="1200" i="1" u="sng" kern="1200" baseline="0" dirty="0">
                <a:solidFill>
                  <a:schemeClr val="tx1"/>
                </a:solidFill>
                <a:effectLst/>
                <a:latin typeface="+mn-lt"/>
                <a:ea typeface="+mn-ea"/>
                <a:cs typeface="+mn-cs"/>
              </a:rPr>
              <a:t>having been set free from sin, you became slaves of righteousness</a:t>
            </a:r>
            <a:r>
              <a:rPr lang="en-US" sz="1200" i="1" kern="1200" baseline="0" dirty="0">
                <a:solidFill>
                  <a:schemeClr val="tx1"/>
                </a:solidFill>
                <a:effectLst/>
                <a:latin typeface="+mn-lt"/>
                <a:ea typeface="+mn-ea"/>
                <a:cs typeface="+mn-cs"/>
              </a:rPr>
              <a:t>.”</a:t>
            </a:r>
          </a:p>
          <a:p>
            <a:pPr marL="0" indent="0">
              <a:buFont typeface="Arial" panose="020B0604020202020204" pitchFamily="34" charset="0"/>
              <a:buNone/>
            </a:pPr>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From the Fear of Death</a:t>
            </a:r>
          </a:p>
          <a:p>
            <a:pPr marL="0" indent="0">
              <a:buFont typeface="Arial" panose="020B0604020202020204" pitchFamily="34" charset="0"/>
              <a:buNone/>
            </a:pPr>
            <a:r>
              <a:rPr lang="en-US" sz="1200" b="1" kern="1200" dirty="0">
                <a:solidFill>
                  <a:schemeClr val="tx1"/>
                </a:solidFill>
                <a:effectLst/>
                <a:latin typeface="+mn-lt"/>
                <a:ea typeface="+mn-ea"/>
                <a:cs typeface="+mn-cs"/>
              </a:rPr>
              <a:t>(Hebrews 2:14-15), </a:t>
            </a:r>
            <a:r>
              <a:rPr lang="en-US" sz="1200" i="1" kern="1200" dirty="0">
                <a:solidFill>
                  <a:schemeClr val="tx1"/>
                </a:solidFill>
                <a:effectLst/>
                <a:latin typeface="+mn-lt"/>
                <a:ea typeface="+mn-ea"/>
                <a:cs typeface="+mn-cs"/>
              </a:rPr>
              <a:t>“Inasmuch then as the children have partaken of flesh and blood, He Himself likewise shared in the same, that through death He might destroy him who had the power of death, that is, the devil, 15 and </a:t>
            </a:r>
            <a:r>
              <a:rPr lang="en-US" sz="1200" i="1" u="sng" kern="1200" dirty="0">
                <a:solidFill>
                  <a:schemeClr val="tx1"/>
                </a:solidFill>
                <a:effectLst/>
                <a:latin typeface="+mn-lt"/>
                <a:ea typeface="+mn-ea"/>
                <a:cs typeface="+mn-cs"/>
              </a:rPr>
              <a:t>release those who through fear of death were all their lifetime subject to bondage</a:t>
            </a:r>
            <a:r>
              <a:rPr lang="en-US" sz="1200" i="1" kern="1200" dirty="0">
                <a:solidFill>
                  <a:schemeClr val="tx1"/>
                </a:solidFill>
                <a:effectLst/>
                <a:latin typeface="+mn-lt"/>
                <a:ea typeface="+mn-ea"/>
                <a:cs typeface="+mn-cs"/>
              </a:rPr>
              <a:t>.”</a:t>
            </a:r>
          </a:p>
          <a:p>
            <a:pPr marL="0" indent="0">
              <a:buFont typeface="Arial" panose="020B0604020202020204" pitchFamily="34" charset="0"/>
              <a:buNone/>
            </a:pPr>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From Satan’s Deception</a:t>
            </a:r>
          </a:p>
          <a:p>
            <a:pPr marL="0" indent="0">
              <a:buFont typeface="Arial" panose="020B0604020202020204" pitchFamily="34" charset="0"/>
              <a:buNone/>
            </a:pPr>
            <a:r>
              <a:rPr lang="en-US" b="1" dirty="0"/>
              <a:t>(1 Peter 5:8-9</a:t>
            </a:r>
            <a:r>
              <a:rPr lang="en-US" b="1" i="1" dirty="0"/>
              <a:t>), </a:t>
            </a:r>
            <a:r>
              <a:rPr lang="en-US" i="1" dirty="0"/>
              <a:t>“</a:t>
            </a:r>
            <a:r>
              <a:rPr lang="en-US" i="1" u="sng" dirty="0"/>
              <a:t>Be sober, be vigilant</a:t>
            </a:r>
            <a:r>
              <a:rPr lang="en-US" i="1" dirty="0"/>
              <a:t>; because your adversary the devil walks about like a roaring lion, seeking whom he may devour. 9 Resist him, steadfast in the faith, knowing that the same sufferings are experienced by your brotherhood in the world.</a:t>
            </a:r>
          </a:p>
        </p:txBody>
      </p:sp>
      <p:sp>
        <p:nvSpPr>
          <p:cNvPr id="4" name="Slide Number Placeholder 3"/>
          <p:cNvSpPr>
            <a:spLocks noGrp="1"/>
          </p:cNvSpPr>
          <p:nvPr>
            <p:ph type="sldNum" sz="quarter" idx="10"/>
          </p:nvPr>
        </p:nvSpPr>
        <p:spPr/>
        <p:txBody>
          <a:bodyPr/>
          <a:lstStyle/>
          <a:p>
            <a:fld id="{7F42D592-299A-4973-8625-1EAE945A8D68}" type="slidenum">
              <a:rPr lang="en-US" smtClean="0"/>
              <a:t>4</a:t>
            </a:fld>
            <a:endParaRPr lang="en-US"/>
          </a:p>
        </p:txBody>
      </p:sp>
    </p:spTree>
    <p:extLst>
      <p:ext uri="{BB962C8B-B14F-4D97-AF65-F5344CB8AC3E}">
        <p14:creationId xmlns:p14="http://schemas.microsoft.com/office/powerpoint/2010/main" val="672486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1" kern="1200" dirty="0">
                <a:solidFill>
                  <a:schemeClr val="tx1"/>
                </a:solidFill>
                <a:effectLst/>
                <a:latin typeface="+mn-lt"/>
                <a:ea typeface="+mn-ea"/>
                <a:cs typeface="+mn-cs"/>
              </a:rPr>
              <a:t>Christ came to save sinners</a:t>
            </a:r>
          </a:p>
          <a:p>
            <a:pPr marL="0" indent="0">
              <a:buNone/>
            </a:pPr>
            <a:r>
              <a:rPr lang="en-US" sz="1200" b="1" kern="1200" dirty="0">
                <a:solidFill>
                  <a:schemeClr val="tx1"/>
                </a:solidFill>
                <a:effectLst/>
                <a:latin typeface="+mn-lt"/>
                <a:ea typeface="+mn-ea"/>
                <a:cs typeface="+mn-cs"/>
              </a:rPr>
              <a:t>(1 Timothy 1:15), </a:t>
            </a:r>
            <a:r>
              <a:rPr lang="en-US" sz="1200" kern="1200" dirty="0">
                <a:solidFill>
                  <a:schemeClr val="tx1"/>
                </a:solidFill>
                <a:effectLst/>
                <a:latin typeface="+mn-lt"/>
                <a:ea typeface="+mn-ea"/>
                <a:cs typeface="+mn-cs"/>
              </a:rPr>
              <a:t>“This is a faithful saying and worthy of all acceptance, that Christ Jesus came into the world to save sinners, of whom I am chief.”</a:t>
            </a:r>
          </a:p>
          <a:p>
            <a:pPr marL="0" indent="0">
              <a:buNone/>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That is why we call His name “Jesus”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"Jehovah is salvation"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"Savior"</a:t>
            </a:r>
            <a:r>
              <a:rPr lang="en-US" sz="1200" kern="1200" dirty="0">
                <a:solidFill>
                  <a:schemeClr val="tx1"/>
                </a:solidFill>
                <a:effectLst/>
                <a:latin typeface="+mn-lt"/>
                <a:ea typeface="+mn-ea"/>
                <a:cs typeface="+mn-cs"/>
              </a:rPr>
              <a:t>)</a:t>
            </a:r>
          </a:p>
          <a:p>
            <a:pPr marL="0" indent="0">
              <a:buNone/>
            </a:pPr>
            <a:r>
              <a:rPr lang="en-US" sz="1200" b="1" kern="1200" dirty="0">
                <a:solidFill>
                  <a:schemeClr val="tx1"/>
                </a:solidFill>
                <a:effectLst/>
                <a:latin typeface="+mn-lt"/>
                <a:ea typeface="+mn-ea"/>
                <a:cs typeface="+mn-cs"/>
              </a:rPr>
              <a:t>(Matthew 1:21),</a:t>
            </a:r>
            <a:r>
              <a:rPr lang="en-US" sz="1200" b="1" kern="1200" baseline="0" dirty="0">
                <a:solidFill>
                  <a:schemeClr val="tx1"/>
                </a:solidFill>
                <a:effectLst/>
                <a:latin typeface="+mn-lt"/>
                <a:ea typeface="+mn-ea"/>
                <a:cs typeface="+mn-cs"/>
              </a:rPr>
              <a:t> [Angel to Joseph] </a:t>
            </a:r>
            <a:r>
              <a:rPr lang="en-US" sz="1200" i="1" kern="1200" baseline="0" dirty="0">
                <a:solidFill>
                  <a:schemeClr val="tx1"/>
                </a:solidFill>
                <a:effectLst/>
                <a:latin typeface="+mn-lt"/>
                <a:ea typeface="+mn-ea"/>
                <a:cs typeface="+mn-cs"/>
              </a:rPr>
              <a:t>“And she will bring forth a Son, and you shall call His name Jesus, for He will save His people from their sins."</a:t>
            </a:r>
            <a:endParaRPr lang="en-US" i="1" dirty="0"/>
          </a:p>
        </p:txBody>
      </p:sp>
      <p:sp>
        <p:nvSpPr>
          <p:cNvPr id="4" name="Slide Number Placeholder 3"/>
          <p:cNvSpPr>
            <a:spLocks noGrp="1"/>
          </p:cNvSpPr>
          <p:nvPr>
            <p:ph type="sldNum" sz="quarter" idx="10"/>
          </p:nvPr>
        </p:nvSpPr>
        <p:spPr/>
        <p:txBody>
          <a:bodyPr/>
          <a:lstStyle/>
          <a:p>
            <a:fld id="{7F42D592-299A-4973-8625-1EAE945A8D68}" type="slidenum">
              <a:rPr lang="en-US" smtClean="0"/>
              <a:t>5</a:t>
            </a:fld>
            <a:endParaRPr lang="en-US"/>
          </a:p>
        </p:txBody>
      </p:sp>
    </p:spTree>
    <p:extLst>
      <p:ext uri="{BB962C8B-B14F-4D97-AF65-F5344CB8AC3E}">
        <p14:creationId xmlns:p14="http://schemas.microsoft.com/office/powerpoint/2010/main" val="152249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6/12/2016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6/12/2016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9485024" cy="2971801"/>
          </a:xfrm>
        </p:spPr>
        <p:txBody>
          <a:bodyPr>
            <a:normAutofit/>
          </a:bodyPr>
          <a:lstStyle/>
          <a:p>
            <a:r>
              <a:rPr lang="en-US" sz="6000" dirty="0">
                <a:ln w="3175" cmpd="sng">
                  <a:solidFill>
                    <a:schemeClr val="bg1"/>
                  </a:solidFill>
                </a:ln>
                <a:latin typeface="Gill Sans Ultra Bold Condensed" panose="020B0A06020104020203" pitchFamily="34" charset="0"/>
              </a:rPr>
              <a:t>Why Jesus Came to Earth</a:t>
            </a:r>
          </a:p>
        </p:txBody>
      </p:sp>
      <p:sp>
        <p:nvSpPr>
          <p:cNvPr id="3" name="Subtitle 2"/>
          <p:cNvSpPr>
            <a:spLocks noGrp="1"/>
          </p:cNvSpPr>
          <p:nvPr>
            <p:ph type="subTitle" idx="1"/>
          </p:nvPr>
        </p:nvSpPr>
        <p:spPr/>
        <p:txBody>
          <a:bodyPr>
            <a:normAutofit/>
          </a:bodyPr>
          <a:lstStyle/>
          <a:p>
            <a:r>
              <a:rPr lang="en-US" sz="4800" dirty="0">
                <a:solidFill>
                  <a:schemeClr val="bg1"/>
                </a:solidFill>
              </a:rPr>
              <a:t>Luke 19:1-10</a:t>
            </a:r>
          </a:p>
        </p:txBody>
      </p:sp>
    </p:spTree>
    <p:extLst>
      <p:ext uri="{BB962C8B-B14F-4D97-AF65-F5344CB8AC3E}">
        <p14:creationId xmlns:p14="http://schemas.microsoft.com/office/powerpoint/2010/main" val="22159504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874" y="474784"/>
            <a:ext cx="9485024" cy="1377463"/>
          </a:xfrm>
        </p:spPr>
        <p:txBody>
          <a:bodyPr>
            <a:normAutofit/>
          </a:bodyPr>
          <a:lstStyle/>
          <a:p>
            <a:r>
              <a:rPr lang="en-US" sz="6000" dirty="0">
                <a:ln w="3175" cmpd="sng">
                  <a:solidFill>
                    <a:schemeClr val="bg1"/>
                  </a:solidFill>
                </a:ln>
                <a:latin typeface="Gill Sans Ultra Bold Condensed" panose="020B0A06020104020203" pitchFamily="34" charset="0"/>
              </a:rPr>
              <a:t>He came to find us</a:t>
            </a:r>
          </a:p>
        </p:txBody>
      </p:sp>
      <p:sp>
        <p:nvSpPr>
          <p:cNvPr id="3" name="Subtitle 2"/>
          <p:cNvSpPr>
            <a:spLocks noGrp="1"/>
          </p:cNvSpPr>
          <p:nvPr>
            <p:ph type="subTitle" idx="1"/>
          </p:nvPr>
        </p:nvSpPr>
        <p:spPr>
          <a:xfrm>
            <a:off x="1246920" y="2061960"/>
            <a:ext cx="9678988" cy="939148"/>
          </a:xfrm>
        </p:spPr>
        <p:txBody>
          <a:bodyPr>
            <a:normAutofit/>
          </a:bodyPr>
          <a:lstStyle/>
          <a:p>
            <a:r>
              <a:rPr lang="en-US" sz="4000" b="1" dirty="0">
                <a:solidFill>
                  <a:schemeClr val="bg1"/>
                </a:solidFill>
              </a:rPr>
              <a:t>“the Son of Man has come to seek…”</a:t>
            </a:r>
          </a:p>
        </p:txBody>
      </p:sp>
      <p:sp>
        <p:nvSpPr>
          <p:cNvPr id="4" name="TextBox 3"/>
          <p:cNvSpPr txBox="1"/>
          <p:nvPr/>
        </p:nvSpPr>
        <p:spPr>
          <a:xfrm>
            <a:off x="3753522" y="3423138"/>
            <a:ext cx="4665784" cy="1846659"/>
          </a:xfrm>
          <a:prstGeom prst="rect">
            <a:avLst/>
          </a:prstGeom>
          <a:noFill/>
        </p:spPr>
        <p:txBody>
          <a:bodyPr wrap="square" rtlCol="0">
            <a:spAutoFit/>
          </a:bodyPr>
          <a:lstStyle/>
          <a:p>
            <a:r>
              <a:rPr lang="en-US" sz="4800" b="1" dirty="0">
                <a:effectLst>
                  <a:glow rad="101600">
                    <a:schemeClr val="bg1">
                      <a:alpha val="80000"/>
                    </a:schemeClr>
                  </a:glow>
                </a:effectLst>
              </a:rPr>
              <a:t>Matthew 15:24</a:t>
            </a:r>
          </a:p>
          <a:p>
            <a:r>
              <a:rPr lang="en-US" sz="4800" b="1" dirty="0">
                <a:effectLst>
                  <a:glow rad="101600">
                    <a:schemeClr val="bg1">
                      <a:alpha val="80000"/>
                    </a:schemeClr>
                  </a:glow>
                </a:effectLst>
              </a:rPr>
              <a:t>John 10:16</a:t>
            </a:r>
          </a:p>
          <a:p>
            <a:endParaRPr lang="en-US" dirty="0"/>
          </a:p>
        </p:txBody>
      </p:sp>
    </p:spTree>
    <p:extLst>
      <p:ext uri="{BB962C8B-B14F-4D97-AF65-F5344CB8AC3E}">
        <p14:creationId xmlns:p14="http://schemas.microsoft.com/office/powerpoint/2010/main" val="35600219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874" y="474784"/>
            <a:ext cx="9485024" cy="1377463"/>
          </a:xfrm>
        </p:spPr>
        <p:txBody>
          <a:bodyPr>
            <a:normAutofit/>
          </a:bodyPr>
          <a:lstStyle/>
          <a:p>
            <a:r>
              <a:rPr lang="en-US" sz="6000" dirty="0">
                <a:ln w="3175" cmpd="sng">
                  <a:solidFill>
                    <a:schemeClr val="bg1"/>
                  </a:solidFill>
                </a:ln>
                <a:latin typeface="Gill Sans Ultra Bold Condensed" panose="020B0A06020104020203" pitchFamily="34" charset="0"/>
              </a:rPr>
              <a:t>He came to forgive us</a:t>
            </a:r>
          </a:p>
        </p:txBody>
      </p:sp>
      <p:sp>
        <p:nvSpPr>
          <p:cNvPr id="3" name="Subtitle 2"/>
          <p:cNvSpPr>
            <a:spLocks noGrp="1"/>
          </p:cNvSpPr>
          <p:nvPr>
            <p:ph type="subTitle" idx="1"/>
          </p:nvPr>
        </p:nvSpPr>
        <p:spPr>
          <a:xfrm>
            <a:off x="1246920" y="2061960"/>
            <a:ext cx="9678988" cy="939148"/>
          </a:xfrm>
        </p:spPr>
        <p:txBody>
          <a:bodyPr>
            <a:normAutofit/>
          </a:bodyPr>
          <a:lstStyle/>
          <a:p>
            <a:r>
              <a:rPr lang="en-US" sz="4000" b="1" dirty="0">
                <a:solidFill>
                  <a:schemeClr val="bg1"/>
                </a:solidFill>
              </a:rPr>
              <a:t>“…and to save…”</a:t>
            </a:r>
          </a:p>
        </p:txBody>
      </p:sp>
      <p:sp>
        <p:nvSpPr>
          <p:cNvPr id="4" name="TextBox 3"/>
          <p:cNvSpPr txBox="1"/>
          <p:nvPr/>
        </p:nvSpPr>
        <p:spPr>
          <a:xfrm>
            <a:off x="3753522" y="3423138"/>
            <a:ext cx="4665784" cy="1846659"/>
          </a:xfrm>
          <a:prstGeom prst="rect">
            <a:avLst/>
          </a:prstGeom>
          <a:noFill/>
        </p:spPr>
        <p:txBody>
          <a:bodyPr wrap="square" rtlCol="0">
            <a:spAutoFit/>
          </a:bodyPr>
          <a:lstStyle/>
          <a:p>
            <a:r>
              <a:rPr lang="en-US" sz="4800" b="1" dirty="0">
                <a:effectLst>
                  <a:glow rad="101600">
                    <a:schemeClr val="bg1">
                      <a:alpha val="80000"/>
                    </a:schemeClr>
                  </a:glow>
                </a:effectLst>
              </a:rPr>
              <a:t>Ezekiel 34:27</a:t>
            </a:r>
          </a:p>
          <a:p>
            <a:r>
              <a:rPr lang="en-US" sz="4800" b="1" dirty="0">
                <a:effectLst>
                  <a:glow rad="101600">
                    <a:schemeClr val="bg1">
                      <a:alpha val="80000"/>
                    </a:schemeClr>
                  </a:glow>
                </a:effectLst>
              </a:rPr>
              <a:t>Hebrews 5:8-9</a:t>
            </a:r>
          </a:p>
          <a:p>
            <a:endParaRPr lang="en-US" dirty="0"/>
          </a:p>
        </p:txBody>
      </p:sp>
    </p:spTree>
    <p:extLst>
      <p:ext uri="{BB962C8B-B14F-4D97-AF65-F5344CB8AC3E}">
        <p14:creationId xmlns:p14="http://schemas.microsoft.com/office/powerpoint/2010/main" val="17509763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874" y="474784"/>
            <a:ext cx="9485024" cy="1377463"/>
          </a:xfrm>
        </p:spPr>
        <p:txBody>
          <a:bodyPr>
            <a:normAutofit/>
          </a:bodyPr>
          <a:lstStyle/>
          <a:p>
            <a:r>
              <a:rPr lang="en-US" sz="6000" dirty="0">
                <a:ln w="3175" cmpd="sng">
                  <a:solidFill>
                    <a:schemeClr val="bg1"/>
                  </a:solidFill>
                </a:ln>
                <a:latin typeface="Gill Sans Ultra Bold Condensed" panose="020B0A06020104020203" pitchFamily="34" charset="0"/>
              </a:rPr>
              <a:t>He came to free us</a:t>
            </a:r>
          </a:p>
        </p:txBody>
      </p:sp>
      <p:sp>
        <p:nvSpPr>
          <p:cNvPr id="3" name="Subtitle 2"/>
          <p:cNvSpPr>
            <a:spLocks noGrp="1"/>
          </p:cNvSpPr>
          <p:nvPr>
            <p:ph type="subTitle" idx="1"/>
          </p:nvPr>
        </p:nvSpPr>
        <p:spPr>
          <a:xfrm>
            <a:off x="1246920" y="2061960"/>
            <a:ext cx="9678988" cy="939148"/>
          </a:xfrm>
        </p:spPr>
        <p:txBody>
          <a:bodyPr>
            <a:normAutofit/>
          </a:bodyPr>
          <a:lstStyle/>
          <a:p>
            <a:r>
              <a:rPr lang="en-US" sz="4000" b="1" dirty="0">
                <a:solidFill>
                  <a:schemeClr val="bg1"/>
                </a:solidFill>
              </a:rPr>
              <a:t>“…that which was lost.”</a:t>
            </a:r>
          </a:p>
        </p:txBody>
      </p:sp>
      <p:sp>
        <p:nvSpPr>
          <p:cNvPr id="4" name="TextBox 3"/>
          <p:cNvSpPr txBox="1"/>
          <p:nvPr/>
        </p:nvSpPr>
        <p:spPr>
          <a:xfrm>
            <a:off x="3460445" y="3423138"/>
            <a:ext cx="5251937" cy="2585323"/>
          </a:xfrm>
          <a:prstGeom prst="rect">
            <a:avLst/>
          </a:prstGeom>
          <a:noFill/>
        </p:spPr>
        <p:txBody>
          <a:bodyPr wrap="square" rtlCol="0">
            <a:spAutoFit/>
          </a:bodyPr>
          <a:lstStyle/>
          <a:p>
            <a:r>
              <a:rPr lang="en-US" sz="4800" b="1" dirty="0">
                <a:effectLst>
                  <a:glow rad="101600">
                    <a:schemeClr val="bg1">
                      <a:alpha val="80000"/>
                    </a:schemeClr>
                  </a:glow>
                </a:effectLst>
              </a:rPr>
              <a:t>Romans 6:17-18</a:t>
            </a:r>
          </a:p>
          <a:p>
            <a:r>
              <a:rPr lang="en-US" sz="4800" b="1" dirty="0">
                <a:effectLst>
                  <a:glow rad="101600">
                    <a:schemeClr val="bg1">
                      <a:alpha val="80000"/>
                    </a:schemeClr>
                  </a:glow>
                </a:effectLst>
              </a:rPr>
              <a:t>Hebrews 2:14-15</a:t>
            </a:r>
          </a:p>
          <a:p>
            <a:r>
              <a:rPr lang="en-US" sz="4800" b="1" dirty="0">
                <a:effectLst>
                  <a:glow rad="101600">
                    <a:schemeClr val="bg1">
                      <a:alpha val="80000"/>
                    </a:schemeClr>
                  </a:glow>
                </a:effectLst>
              </a:rPr>
              <a:t>1 Peter 5:8-9</a:t>
            </a:r>
          </a:p>
          <a:p>
            <a:endParaRPr lang="en-US" dirty="0"/>
          </a:p>
        </p:txBody>
      </p:sp>
    </p:spTree>
    <p:extLst>
      <p:ext uri="{BB962C8B-B14F-4D97-AF65-F5344CB8AC3E}">
        <p14:creationId xmlns:p14="http://schemas.microsoft.com/office/powerpoint/2010/main" val="13509955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685799"/>
            <a:ext cx="10569943" cy="2971801"/>
          </a:xfrm>
        </p:spPr>
        <p:txBody>
          <a:bodyPr>
            <a:normAutofit/>
          </a:bodyPr>
          <a:lstStyle/>
          <a:p>
            <a:r>
              <a:rPr lang="en-US" sz="6000" dirty="0">
                <a:ln w="3175" cmpd="sng">
                  <a:solidFill>
                    <a:schemeClr val="bg1"/>
                  </a:solidFill>
                </a:ln>
                <a:latin typeface="Gill Sans Ultra Bold Condensed" panose="020B0A06020104020203" pitchFamily="34" charset="0"/>
              </a:rPr>
              <a:t>Christ Came to save Sinners</a:t>
            </a:r>
          </a:p>
        </p:txBody>
      </p:sp>
      <p:sp>
        <p:nvSpPr>
          <p:cNvPr id="3" name="Subtitle 2"/>
          <p:cNvSpPr>
            <a:spLocks noGrp="1"/>
          </p:cNvSpPr>
          <p:nvPr>
            <p:ph type="subTitle" idx="1"/>
          </p:nvPr>
        </p:nvSpPr>
        <p:spPr>
          <a:xfrm>
            <a:off x="684212" y="3843867"/>
            <a:ext cx="9374188" cy="1947333"/>
          </a:xfrm>
        </p:spPr>
        <p:txBody>
          <a:bodyPr>
            <a:normAutofit/>
          </a:bodyPr>
          <a:lstStyle/>
          <a:p>
            <a:r>
              <a:rPr lang="en-US" sz="4800" dirty="0">
                <a:solidFill>
                  <a:schemeClr val="bg1"/>
                </a:solidFill>
              </a:rPr>
              <a:t>That is why we call Him Jesus! (cf. Matthew 1:21)</a:t>
            </a:r>
          </a:p>
        </p:txBody>
      </p:sp>
    </p:spTree>
    <p:extLst>
      <p:ext uri="{BB962C8B-B14F-4D97-AF65-F5344CB8AC3E}">
        <p14:creationId xmlns:p14="http://schemas.microsoft.com/office/powerpoint/2010/main" val="31517219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67</TotalTime>
  <Words>770</Words>
  <Application>Microsoft Office PowerPoint</Application>
  <PresentationFormat>Widescreen</PresentationFormat>
  <Paragraphs>57</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Century Gothic</vt:lpstr>
      <vt:lpstr>Arial</vt:lpstr>
      <vt:lpstr>Wingdings 3</vt:lpstr>
      <vt:lpstr>Gill Sans Ultra Bold Condensed</vt:lpstr>
      <vt:lpstr>Calibri</vt:lpstr>
      <vt:lpstr>Slice</vt:lpstr>
      <vt:lpstr>Why Jesus Came to Earth</vt:lpstr>
      <vt:lpstr>He came to find us</vt:lpstr>
      <vt:lpstr>He came to forgive us</vt:lpstr>
      <vt:lpstr>He came to free us</vt:lpstr>
      <vt:lpstr>Christ Came to save Sinners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Jesus Came to Earth</dc:title>
  <dc:creator>Stan Cox</dc:creator>
  <cp:lastModifiedBy>Stan Cox</cp:lastModifiedBy>
  <cp:revision>9</cp:revision>
  <dcterms:created xsi:type="dcterms:W3CDTF">2016-06-12T20:50:56Z</dcterms:created>
  <dcterms:modified xsi:type="dcterms:W3CDTF">2016-06-13T01:11:23Z</dcterms:modified>
</cp:coreProperties>
</file>