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1110"/>
    <a:srgbClr val="DCDC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C60420-977C-4DF7-8F54-F130C27D9F20}" v="165" dt="2023-12-16T23:48:51.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0065" autoAdjust="0"/>
  </p:normalViewPr>
  <p:slideViewPr>
    <p:cSldViewPr snapToGrid="0">
      <p:cViewPr varScale="1">
        <p:scale>
          <a:sx n="36" d="100"/>
          <a:sy n="36" d="100"/>
        </p:scale>
        <p:origin x="763" y="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38588-D705-435C-BC53-EE7849E333EA}" type="datetimeFigureOut">
              <a:rPr lang="en-US" smtClean="0"/>
              <a:t>12/16/2023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E261D-3BCD-46A2-B60B-E3AD114C2336}" type="slidenum">
              <a:rPr lang="en-US" smtClean="0"/>
              <a:t>‹#›</a:t>
            </a:fld>
            <a:endParaRPr lang="en-US"/>
          </a:p>
        </p:txBody>
      </p:sp>
    </p:spTree>
    <p:extLst>
      <p:ext uri="{BB962C8B-B14F-4D97-AF65-F5344CB8AC3E}">
        <p14:creationId xmlns:p14="http://schemas.microsoft.com/office/powerpoint/2010/main" val="2217259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dirty="0">
                <a:solidFill>
                  <a:srgbClr val="000000"/>
                </a:solidFill>
                <a:effectLst/>
                <a:latin typeface="+mn-lt"/>
              </a:rPr>
              <a:t>Why Keep Jesus Waiting?</a:t>
            </a:r>
            <a:br>
              <a:rPr lang="en-US" sz="1200" b="1" i="0" dirty="0">
                <a:solidFill>
                  <a:srgbClr val="000000"/>
                </a:solidFill>
                <a:effectLst/>
                <a:latin typeface="+mn-lt"/>
              </a:rPr>
            </a:br>
            <a:r>
              <a:rPr lang="en-US" sz="1200" b="1" i="0" dirty="0">
                <a:solidFill>
                  <a:srgbClr val="000000"/>
                </a:solidFill>
                <a:effectLst/>
                <a:latin typeface="+mn-lt"/>
              </a:rPr>
              <a:t>The voice of Jesus calls sinners to salvation. </a:t>
            </a:r>
          </a:p>
          <a:p>
            <a:pPr marL="628650" lvl="1" indent="-171450" algn="just">
              <a:buFont typeface="Arial" panose="020B0604020202020204" pitchFamily="34" charset="0"/>
              <a:buChar char="•"/>
            </a:pPr>
            <a:r>
              <a:rPr lang="en-US" sz="1200" b="0" i="0" dirty="0">
                <a:solidFill>
                  <a:srgbClr val="000000"/>
                </a:solidFill>
                <a:effectLst/>
                <a:latin typeface="+mn-lt"/>
              </a:rPr>
              <a:t>Not by a “still small voice” in the deep recesses of the heart.  </a:t>
            </a:r>
          </a:p>
          <a:p>
            <a:pPr marL="628650" lvl="1" indent="-171450" algn="just">
              <a:buFont typeface="Arial" panose="020B0604020202020204" pitchFamily="34" charset="0"/>
              <a:buChar char="•"/>
            </a:pPr>
            <a:r>
              <a:rPr lang="en-US" sz="1200" b="0" i="0" dirty="0">
                <a:solidFill>
                  <a:srgbClr val="000000"/>
                </a:solidFill>
                <a:effectLst/>
                <a:latin typeface="+mn-lt"/>
              </a:rPr>
              <a:t>Not in a vision out in the woods or in your bedroom.  </a:t>
            </a:r>
          </a:p>
          <a:p>
            <a:pPr marL="628650" lvl="1" indent="-171450" algn="just">
              <a:buFont typeface="Arial" panose="020B0604020202020204" pitchFamily="34" charset="0"/>
              <a:buChar char="•"/>
            </a:pPr>
            <a:r>
              <a:rPr lang="en-US" sz="1200" b="0" i="0" dirty="0">
                <a:solidFill>
                  <a:srgbClr val="000000"/>
                </a:solidFill>
                <a:effectLst/>
                <a:latin typeface="+mn-lt"/>
              </a:rPr>
              <a:t>The voice of Jesus can only be heard in the word of God, the New Testament </a:t>
            </a:r>
          </a:p>
          <a:p>
            <a:pPr marL="0" lvl="0" indent="0" algn="just">
              <a:buFont typeface="Arial" panose="020B0604020202020204" pitchFamily="34" charset="0"/>
              <a:buNone/>
            </a:pPr>
            <a:r>
              <a:rPr lang="en-US" sz="1200" b="1" i="0" dirty="0">
                <a:solidFill>
                  <a:srgbClr val="000000"/>
                </a:solidFill>
                <a:effectLst/>
                <a:latin typeface="+mn-lt"/>
              </a:rPr>
              <a:t>(Hebrews 1:1-2), </a:t>
            </a:r>
            <a:r>
              <a:rPr lang="en-US" sz="1200" b="0" i="1" dirty="0">
                <a:solidFill>
                  <a:srgbClr val="000000"/>
                </a:solidFill>
                <a:effectLst/>
                <a:latin typeface="+mn-lt"/>
              </a:rPr>
              <a:t>“</a:t>
            </a:r>
            <a:r>
              <a:rPr lang="en-US" i="1" dirty="0">
                <a:latin typeface="+mn-lt"/>
              </a:rPr>
              <a:t>God, who at various times and in various ways spoke in time past to the fathers by the prophets, </a:t>
            </a:r>
            <a:r>
              <a:rPr lang="en-US" i="1" baseline="30000" dirty="0">
                <a:latin typeface="+mn-lt"/>
              </a:rPr>
              <a:t>2</a:t>
            </a:r>
            <a:r>
              <a:rPr lang="en-US" i="1" dirty="0">
                <a:latin typeface="+mn-lt"/>
              </a:rPr>
              <a:t> has in these last days spoken to us by His Son, whom He has appointed heir of all things, through whom also He made the world”</a:t>
            </a:r>
            <a:endParaRPr lang="en-US" sz="1200" b="0" i="1" dirty="0">
              <a:solidFill>
                <a:srgbClr val="000000"/>
              </a:solidFill>
              <a:effectLst/>
              <a:latin typeface="+mn-lt"/>
            </a:endParaRPr>
          </a:p>
          <a:p>
            <a:pPr marL="0" lvl="0" indent="0" algn="just">
              <a:buFont typeface="Arial" panose="020B0604020202020204" pitchFamily="34" charset="0"/>
              <a:buNone/>
            </a:pPr>
            <a:r>
              <a:rPr lang="en-US" sz="1200" b="1" i="0" dirty="0">
                <a:solidFill>
                  <a:srgbClr val="000000"/>
                </a:solidFill>
                <a:effectLst/>
                <a:latin typeface="+mn-lt"/>
              </a:rPr>
              <a:t>(John 12:48), </a:t>
            </a:r>
            <a:r>
              <a:rPr lang="en-US" sz="1200" b="0" i="1" dirty="0">
                <a:solidFill>
                  <a:srgbClr val="000000"/>
                </a:solidFill>
                <a:effectLst/>
                <a:latin typeface="+mn-lt"/>
              </a:rPr>
              <a:t>“</a:t>
            </a:r>
            <a:r>
              <a:rPr lang="en-US" i="1" dirty="0">
                <a:latin typeface="+mn-lt"/>
              </a:rPr>
              <a:t>He who rejects Me, and does not receive My words, has that which judges him—the word that I have spoken will judge him in the last day.” </a:t>
            </a:r>
          </a:p>
          <a:p>
            <a:pPr marL="171450" lvl="0" indent="-171450" algn="just">
              <a:buFont typeface="Arial" panose="020B0604020202020204" pitchFamily="34" charset="0"/>
              <a:buChar char="•"/>
            </a:pPr>
            <a:r>
              <a:rPr lang="en-US" b="1" i="0" dirty="0">
                <a:latin typeface="+mn-lt"/>
              </a:rPr>
              <a:t>Note:  God wants us to listen to Him, to come to him for Salvation. It is His desire</a:t>
            </a:r>
          </a:p>
          <a:p>
            <a:pPr marL="0" lvl="0" indent="0" algn="just">
              <a:buFont typeface="Arial" panose="020B0604020202020204" pitchFamily="34" charset="0"/>
              <a:buNone/>
            </a:pPr>
            <a:r>
              <a:rPr lang="en-US" sz="1200" b="1" i="0" dirty="0">
                <a:solidFill>
                  <a:srgbClr val="000000"/>
                </a:solidFill>
                <a:effectLst/>
                <a:latin typeface="+mn-lt"/>
              </a:rPr>
              <a:t>(Matthew 11:28), </a:t>
            </a:r>
            <a:r>
              <a:rPr lang="en-US" sz="1200" b="0" i="1" dirty="0">
                <a:solidFill>
                  <a:srgbClr val="000000"/>
                </a:solidFill>
                <a:effectLst/>
                <a:latin typeface="+mn-lt"/>
              </a:rPr>
              <a:t>“Come to Me, all you who labor and are heavy laden, and I will give you rest”</a:t>
            </a:r>
            <a:r>
              <a:rPr lang="en-US" sz="1200" b="0" i="0" dirty="0">
                <a:solidFill>
                  <a:srgbClr val="000000"/>
                </a:solidFill>
                <a:effectLst/>
                <a:latin typeface="+mn-lt"/>
              </a:rPr>
              <a:t> </a:t>
            </a:r>
          </a:p>
          <a:p>
            <a:pPr marL="0" lvl="0" indent="0" algn="just">
              <a:buFont typeface="Arial" panose="020B0604020202020204" pitchFamily="34" charset="0"/>
              <a:buNone/>
            </a:pPr>
            <a:r>
              <a:rPr lang="en-US" b="1" dirty="0"/>
              <a:t>(2 Peter 3:9), </a:t>
            </a:r>
            <a:r>
              <a:rPr lang="en-US" i="1" dirty="0"/>
              <a:t>“The Lord is not slack concerning His promise, as some count slackness, but is longsuffering toward us, not willing that any should perish but that all should come to repentance.”</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0" i="0" dirty="0">
                <a:solidFill>
                  <a:srgbClr val="000000"/>
                </a:solidFill>
                <a:effectLst/>
                <a:latin typeface="+mn-lt"/>
              </a:rPr>
              <a:t>Jesus is depicted as standing at the door of the sinner’s heart, seeking entrance so that He can grant salvation and blessings:</a:t>
            </a:r>
          </a:p>
          <a:p>
            <a:pPr marL="0" lvl="0" indent="0" algn="just">
              <a:buFont typeface="Arial" panose="020B0604020202020204" pitchFamily="34" charset="0"/>
              <a:buNone/>
            </a:pPr>
            <a:r>
              <a:rPr lang="en-US" sz="1200" b="1" i="0" dirty="0">
                <a:solidFill>
                  <a:srgbClr val="000000"/>
                </a:solidFill>
                <a:effectLst/>
                <a:latin typeface="+mn-lt"/>
              </a:rPr>
              <a:t>(Revelation 3:20), </a:t>
            </a:r>
            <a:r>
              <a:rPr lang="en-US" sz="1200" b="0" i="0" dirty="0">
                <a:solidFill>
                  <a:srgbClr val="000000"/>
                </a:solidFill>
                <a:effectLst/>
                <a:latin typeface="+mn-lt"/>
              </a:rPr>
              <a:t>“</a:t>
            </a:r>
            <a:r>
              <a:rPr lang="en-US" sz="1200" b="0" i="1" dirty="0">
                <a:solidFill>
                  <a:srgbClr val="000000"/>
                </a:solidFill>
                <a:effectLst/>
                <a:latin typeface="+mn-lt"/>
              </a:rPr>
              <a:t>Behold, I stand at the door and knock. If anyone hears My voice and opens the door, I will come in to him and dine with him, and he with Me.”</a:t>
            </a:r>
          </a:p>
          <a:p>
            <a:pPr marL="171450" lvl="0" indent="-171450" algn="just">
              <a:buFont typeface="Arial" panose="020B0604020202020204" pitchFamily="34" charset="0"/>
              <a:buChar char="•"/>
            </a:pPr>
            <a:r>
              <a:rPr lang="en-US" sz="1200" b="0" i="0" dirty="0">
                <a:solidFill>
                  <a:srgbClr val="000000"/>
                </a:solidFill>
                <a:effectLst/>
                <a:latin typeface="+mn-lt"/>
              </a:rPr>
              <a:t>We do not let a friend stand outside knocking at our door when we hear him.  </a:t>
            </a:r>
          </a:p>
          <a:p>
            <a:pPr marL="171450" lvl="0" indent="-171450" algn="just">
              <a:buFont typeface="Arial" panose="020B0604020202020204" pitchFamily="34" charset="0"/>
              <a:buChar char="•"/>
            </a:pPr>
            <a:r>
              <a:rPr lang="en-US" sz="1200" b="0" i="0" dirty="0">
                <a:solidFill>
                  <a:srgbClr val="000000"/>
                </a:solidFill>
                <a:effectLst/>
                <a:latin typeface="+mn-lt"/>
              </a:rPr>
              <a:t>Why then, do people keep Jesus waiting outside of their hearts and lives when He is knocking to come in?  </a:t>
            </a:r>
          </a:p>
          <a:p>
            <a:pPr marL="171450" lvl="0" indent="-171450" algn="just">
              <a:buFont typeface="Arial" panose="020B0604020202020204" pitchFamily="34" charset="0"/>
              <a:buChar char="•"/>
            </a:pPr>
            <a:r>
              <a:rPr lang="en-US" sz="1200" b="0" i="0" dirty="0">
                <a:solidFill>
                  <a:srgbClr val="000000"/>
                </a:solidFill>
                <a:effectLst/>
                <a:latin typeface="+mn-lt"/>
              </a:rPr>
              <a:t>Here are a few answers we can gather from the Scriptures.</a:t>
            </a:r>
          </a:p>
          <a:p>
            <a:pPr algn="just"/>
            <a:endParaRPr lang="en-US" sz="1200" b="0" i="0" dirty="0">
              <a:solidFill>
                <a:srgbClr val="000000"/>
              </a:solidFill>
              <a:effectLst/>
              <a:latin typeface="+mn-lt"/>
            </a:endParaRPr>
          </a:p>
          <a:p>
            <a:pPr algn="r"/>
            <a:r>
              <a:rPr lang="en-US" sz="800" b="0" i="0" dirty="0">
                <a:solidFill>
                  <a:srgbClr val="000000"/>
                </a:solidFill>
                <a:effectLst/>
                <a:latin typeface="+mn-lt"/>
              </a:rPr>
              <a:t>Based on an article written by Joe R. Price in the Spiritual Sword, February 2, 2003</a:t>
            </a:r>
          </a:p>
          <a:p>
            <a:endParaRPr lang="en-US" dirty="0"/>
          </a:p>
        </p:txBody>
      </p:sp>
      <p:sp>
        <p:nvSpPr>
          <p:cNvPr id="4" name="Slide Number Placeholder 3"/>
          <p:cNvSpPr>
            <a:spLocks noGrp="1"/>
          </p:cNvSpPr>
          <p:nvPr>
            <p:ph type="sldNum" sz="quarter" idx="5"/>
          </p:nvPr>
        </p:nvSpPr>
        <p:spPr/>
        <p:txBody>
          <a:bodyPr/>
          <a:lstStyle/>
          <a:p>
            <a:fld id="{F0BE261D-3BCD-46A2-B60B-E3AD114C2336}" type="slidenum">
              <a:rPr lang="en-US" smtClean="0"/>
              <a:t>1</a:t>
            </a:fld>
            <a:endParaRPr lang="en-US"/>
          </a:p>
        </p:txBody>
      </p:sp>
    </p:spTree>
    <p:extLst>
      <p:ext uri="{BB962C8B-B14F-4D97-AF65-F5344CB8AC3E}">
        <p14:creationId xmlns:p14="http://schemas.microsoft.com/office/powerpoint/2010/main" val="42562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1" i="0" dirty="0">
                <a:solidFill>
                  <a:srgbClr val="000000"/>
                </a:solidFill>
                <a:effectLst/>
                <a:latin typeface="+mn-lt"/>
              </a:rPr>
              <a:t>Why Keep Jesus Waiting?</a:t>
            </a:r>
          </a:p>
          <a:p>
            <a:pPr marL="171450" indent="-171450" algn="just">
              <a:buFont typeface="Arial" panose="020B0604020202020204" pitchFamily="34" charset="0"/>
              <a:buChar char="•"/>
            </a:pPr>
            <a:r>
              <a:rPr lang="en-US" sz="1200" b="1" i="0" dirty="0">
                <a:solidFill>
                  <a:srgbClr val="000000"/>
                </a:solidFill>
                <a:effectLst/>
                <a:latin typeface="+mn-lt"/>
              </a:rPr>
              <a:t>Some have not heard the gospel.</a:t>
            </a:r>
          </a:p>
          <a:p>
            <a:pPr marL="0" indent="0" algn="just">
              <a:buFont typeface="Arial" panose="020B0604020202020204" pitchFamily="34" charset="0"/>
              <a:buNone/>
            </a:pPr>
            <a:r>
              <a:rPr lang="en-US" sz="1200" b="1" i="0" dirty="0">
                <a:solidFill>
                  <a:srgbClr val="000000"/>
                </a:solidFill>
                <a:effectLst/>
                <a:latin typeface="+mn-lt"/>
              </a:rPr>
              <a:t>(Romans 14:10), “</a:t>
            </a:r>
            <a:r>
              <a:rPr lang="en-US" sz="1200" b="0" i="1" dirty="0">
                <a:solidFill>
                  <a:srgbClr val="000000"/>
                </a:solidFill>
                <a:effectLst/>
                <a:latin typeface="+mn-lt"/>
              </a:rPr>
              <a:t>And how shall they believe on Him of whom they have not heard?”</a:t>
            </a:r>
            <a:r>
              <a:rPr lang="en-US" sz="1200" b="0" i="0" dirty="0">
                <a:solidFill>
                  <a:srgbClr val="000000"/>
                </a:solidFill>
                <a:effectLst/>
                <a:latin typeface="+mn-lt"/>
              </a:rPr>
              <a:t> </a:t>
            </a:r>
          </a:p>
          <a:p>
            <a:pPr marL="628650" lvl="1" indent="-171450" algn="just">
              <a:buFont typeface="Arial" panose="020B0604020202020204" pitchFamily="34" charset="0"/>
              <a:buChar char="•"/>
            </a:pPr>
            <a:r>
              <a:rPr lang="en-US" sz="1200" b="0" i="0" dirty="0">
                <a:solidFill>
                  <a:srgbClr val="000000"/>
                </a:solidFill>
                <a:effectLst/>
                <a:latin typeface="+mn-lt"/>
              </a:rPr>
              <a:t>They have not heard the Savior’s knock. </a:t>
            </a:r>
          </a:p>
          <a:p>
            <a:pPr marL="628650" lvl="1" indent="-171450" algn="just">
              <a:buFont typeface="Arial" panose="020B0604020202020204" pitchFamily="34" charset="0"/>
              <a:buChar char="•"/>
            </a:pPr>
            <a:r>
              <a:rPr lang="en-US" sz="1200" b="0" i="0" dirty="0">
                <a:solidFill>
                  <a:srgbClr val="000000"/>
                </a:solidFill>
                <a:effectLst/>
                <a:latin typeface="+mn-lt"/>
              </a:rPr>
              <a:t>The gospel needs to be proclaimed to them</a:t>
            </a:r>
            <a:r>
              <a:rPr lang="en-US" sz="1200" b="0" i="1" dirty="0">
                <a:solidFill>
                  <a:srgbClr val="000000"/>
                </a:solidFill>
                <a:effectLst/>
                <a:latin typeface="+mn-lt"/>
              </a:rPr>
              <a:t>:  </a:t>
            </a:r>
          </a:p>
          <a:p>
            <a:pPr marL="0" lvl="0" indent="0" algn="just">
              <a:buFont typeface="Arial" panose="020B0604020202020204" pitchFamily="34" charset="0"/>
              <a:buNone/>
            </a:pPr>
            <a:r>
              <a:rPr lang="en-US" sz="1200" b="1" i="0" dirty="0">
                <a:solidFill>
                  <a:srgbClr val="000000"/>
                </a:solidFill>
                <a:effectLst/>
                <a:latin typeface="+mn-lt"/>
              </a:rPr>
              <a:t>(Romans 10:14), </a:t>
            </a:r>
            <a:r>
              <a:rPr lang="en-US" sz="1200" b="0" i="1" dirty="0">
                <a:solidFill>
                  <a:srgbClr val="000000"/>
                </a:solidFill>
                <a:effectLst/>
                <a:latin typeface="+mn-lt"/>
              </a:rPr>
              <a:t>“And how shall they hear without a preacher?”</a:t>
            </a:r>
            <a:r>
              <a:rPr lang="en-US" sz="1200" b="0" i="0" dirty="0">
                <a:solidFill>
                  <a:srgbClr val="000000"/>
                </a:solidFill>
                <a:effectLst/>
                <a:latin typeface="+mn-lt"/>
              </a:rPr>
              <a:t> (Rom. 10:14) </a:t>
            </a:r>
          </a:p>
          <a:p>
            <a:pPr marL="628650" lvl="1" indent="-171450" algn="just">
              <a:buFont typeface="Arial" panose="020B0604020202020204" pitchFamily="34" charset="0"/>
              <a:buChar char="•"/>
            </a:pPr>
            <a:r>
              <a:rPr lang="en-US" sz="1200" b="0" i="0" dirty="0">
                <a:solidFill>
                  <a:srgbClr val="000000"/>
                </a:solidFill>
                <a:effectLst/>
                <a:latin typeface="+mn-lt"/>
              </a:rPr>
              <a:t>This is a compelling reason for Christians to teach the gospel to others </a:t>
            </a:r>
          </a:p>
          <a:p>
            <a:pPr marL="0" lvl="0" indent="0" algn="just">
              <a:buFont typeface="Arial" panose="020B0604020202020204" pitchFamily="34" charset="0"/>
              <a:buNone/>
            </a:pPr>
            <a:r>
              <a:rPr lang="en-US" sz="1200" b="1" i="0" dirty="0">
                <a:solidFill>
                  <a:srgbClr val="000000"/>
                </a:solidFill>
                <a:effectLst/>
                <a:latin typeface="+mn-lt"/>
              </a:rPr>
              <a:t>(Mark 16:15), </a:t>
            </a:r>
            <a:r>
              <a:rPr lang="en-US" sz="1200" b="0" i="1" dirty="0">
                <a:solidFill>
                  <a:srgbClr val="000000"/>
                </a:solidFill>
                <a:effectLst/>
                <a:latin typeface="+mn-lt"/>
              </a:rPr>
              <a:t>“A</a:t>
            </a:r>
            <a:r>
              <a:rPr lang="en-US" i="1" dirty="0">
                <a:latin typeface="+mn-lt"/>
              </a:rPr>
              <a:t>nd He said to them, “Go into all the world and preach the gospel to every creature.”</a:t>
            </a:r>
            <a:endParaRPr lang="en-US" sz="1200" b="0" i="1" dirty="0">
              <a:solidFill>
                <a:srgbClr val="000000"/>
              </a:solidFill>
              <a:effectLst/>
              <a:latin typeface="+mn-lt"/>
            </a:endParaRPr>
          </a:p>
          <a:p>
            <a:pPr marL="0" lvl="0" indent="0" algn="just">
              <a:buFont typeface="Arial" panose="020B0604020202020204" pitchFamily="34" charset="0"/>
              <a:buNone/>
            </a:pPr>
            <a:r>
              <a:rPr lang="en-US" sz="1200" b="1" i="0" dirty="0">
                <a:solidFill>
                  <a:srgbClr val="000000"/>
                </a:solidFill>
                <a:effectLst/>
                <a:latin typeface="+mn-lt"/>
              </a:rPr>
              <a:t>(Romans 1:16), </a:t>
            </a:r>
            <a:r>
              <a:rPr lang="en-US" sz="1200" b="0" i="1" dirty="0">
                <a:solidFill>
                  <a:srgbClr val="000000"/>
                </a:solidFill>
                <a:effectLst/>
                <a:latin typeface="+mn-lt"/>
              </a:rPr>
              <a:t>“</a:t>
            </a:r>
            <a:r>
              <a:rPr lang="en-US" i="1" dirty="0">
                <a:latin typeface="+mn-lt"/>
              </a:rPr>
              <a:t>For I am not ashamed of the gospel of Christ, for it is the power of God to salvation for everyone who believes, for the Jew first and also for the Greek.”</a:t>
            </a:r>
            <a:endParaRPr lang="en-US" sz="1200" b="1" i="1" dirty="0">
              <a:solidFill>
                <a:srgbClr val="000000"/>
              </a:solidFill>
              <a:effectLst/>
              <a:latin typeface="+mn-lt"/>
            </a:endParaRPr>
          </a:p>
          <a:p>
            <a:pPr marL="171450" indent="-171450" algn="just">
              <a:buFont typeface="Arial" panose="020B0604020202020204" pitchFamily="34" charset="0"/>
              <a:buChar char="•"/>
            </a:pPr>
            <a:r>
              <a:rPr lang="en-US" sz="1200" b="1" i="0" dirty="0">
                <a:solidFill>
                  <a:srgbClr val="000000"/>
                </a:solidFill>
                <a:effectLst/>
                <a:latin typeface="+mn-lt"/>
              </a:rPr>
              <a:t>[CLICK] Some have no faith</a:t>
            </a:r>
            <a:r>
              <a:rPr lang="en-US" sz="1200" b="0" i="0" dirty="0">
                <a:solidFill>
                  <a:srgbClr val="000000"/>
                </a:solidFill>
                <a:effectLst/>
                <a:latin typeface="+mn-lt"/>
              </a:rPr>
              <a:t>.  </a:t>
            </a:r>
          </a:p>
          <a:p>
            <a:pPr marL="628650" lvl="1" indent="-171450" algn="just">
              <a:buFont typeface="Arial" panose="020B0604020202020204" pitchFamily="34" charset="0"/>
              <a:buChar char="•"/>
            </a:pPr>
            <a:r>
              <a:rPr lang="en-US" sz="1200" b="0" i="0" dirty="0">
                <a:solidFill>
                  <a:srgbClr val="000000"/>
                </a:solidFill>
                <a:effectLst/>
                <a:latin typeface="+mn-lt"/>
              </a:rPr>
              <a:t>These have heard the Savior knocking but have not opened to Him.  </a:t>
            </a:r>
          </a:p>
          <a:p>
            <a:pPr marL="628650" lvl="1" indent="-171450" algn="just">
              <a:buFont typeface="Arial" panose="020B0604020202020204" pitchFamily="34" charset="0"/>
              <a:buChar char="•"/>
            </a:pPr>
            <a:r>
              <a:rPr lang="en-US" sz="1200" b="0" i="0" dirty="0">
                <a:solidFill>
                  <a:srgbClr val="000000"/>
                </a:solidFill>
                <a:effectLst/>
                <a:latin typeface="+mn-lt"/>
              </a:rPr>
              <a:t>They have heard gospel invitations.  They may even be able to tell you what they need to do to “open the door” to Christ (hear the gospel, believe in Christ and confess faith, repent of sins and be baptized into Christ).  </a:t>
            </a:r>
          </a:p>
          <a:p>
            <a:pPr marL="628650" lvl="1" indent="-171450" algn="just">
              <a:buFont typeface="Arial" panose="020B0604020202020204" pitchFamily="34" charset="0"/>
              <a:buChar char="•"/>
            </a:pPr>
            <a:r>
              <a:rPr lang="en-US" sz="1200" b="0" i="0" dirty="0">
                <a:solidFill>
                  <a:srgbClr val="000000"/>
                </a:solidFill>
                <a:effectLst/>
                <a:latin typeface="+mn-lt"/>
              </a:rPr>
              <a:t>But, they keep Jesus waiting.  </a:t>
            </a:r>
          </a:p>
          <a:p>
            <a:pPr marL="628650" lvl="1" indent="-171450" algn="just">
              <a:buFont typeface="Arial" panose="020B0604020202020204" pitchFamily="34" charset="0"/>
              <a:buChar char="•"/>
            </a:pPr>
            <a:r>
              <a:rPr lang="en-US" sz="1200" b="0" i="0" dirty="0">
                <a:solidFill>
                  <a:srgbClr val="000000"/>
                </a:solidFill>
                <a:effectLst/>
                <a:latin typeface="+mn-lt"/>
              </a:rPr>
              <a:t>They are not convicted of their sins </a:t>
            </a:r>
          </a:p>
          <a:p>
            <a:pPr marL="0" lvl="0" indent="0" algn="just">
              <a:buFont typeface="Arial" panose="020B0604020202020204" pitchFamily="34" charset="0"/>
              <a:buNone/>
            </a:pPr>
            <a:r>
              <a:rPr lang="en-US" sz="1200" b="1" i="0" dirty="0">
                <a:solidFill>
                  <a:srgbClr val="000000"/>
                </a:solidFill>
                <a:effectLst/>
                <a:latin typeface="+mn-lt"/>
              </a:rPr>
              <a:t>(Acts 2:37), </a:t>
            </a:r>
            <a:r>
              <a:rPr lang="en-US" sz="1200" b="0" i="1" dirty="0">
                <a:solidFill>
                  <a:srgbClr val="000000"/>
                </a:solidFill>
                <a:effectLst/>
                <a:latin typeface="+mn-lt"/>
              </a:rPr>
              <a:t>“</a:t>
            </a:r>
            <a:r>
              <a:rPr lang="en-US" i="1" dirty="0"/>
              <a:t>Now when they heard this, they were cut to the heart, and said to Peter and the rest of the apostles, “Men and brethren, what shall we do?”</a:t>
            </a:r>
            <a:r>
              <a:rPr lang="en-US" sz="1200" b="0" i="1" dirty="0">
                <a:solidFill>
                  <a:srgbClr val="000000"/>
                </a:solidFill>
                <a:effectLst/>
                <a:latin typeface="+mn-lt"/>
              </a:rPr>
              <a:t> </a:t>
            </a:r>
          </a:p>
          <a:p>
            <a:pPr marL="628650" lvl="1" indent="-171450" algn="just">
              <a:buFont typeface="Arial" panose="020B0604020202020204" pitchFamily="34" charset="0"/>
              <a:buChar char="•"/>
            </a:pPr>
            <a:r>
              <a:rPr lang="en-US" sz="1200" b="0" i="0" dirty="0">
                <a:solidFill>
                  <a:srgbClr val="000000"/>
                </a:solidFill>
                <a:effectLst/>
                <a:latin typeface="+mn-lt"/>
              </a:rPr>
              <a:t>They console themselves in their moral goodness as they see the immorality around them. </a:t>
            </a:r>
          </a:p>
          <a:p>
            <a:pPr marL="628650" lvl="1" indent="-171450" algn="just">
              <a:buFont typeface="Arial" panose="020B0604020202020204" pitchFamily="34" charset="0"/>
              <a:buChar char="•"/>
            </a:pPr>
            <a:r>
              <a:rPr lang="en-US" sz="1200" b="0" i="0" dirty="0">
                <a:solidFill>
                  <a:srgbClr val="000000"/>
                </a:solidFill>
                <a:effectLst/>
                <a:latin typeface="+mn-lt"/>
              </a:rPr>
              <a:t>They have swallowed the devil’s deception that being a “good person” is enough to be saved.</a:t>
            </a:r>
          </a:p>
          <a:p>
            <a:pPr marL="628650" lvl="1" indent="-171450" algn="just">
              <a:buFont typeface="Arial" panose="020B0604020202020204" pitchFamily="34" charset="0"/>
              <a:buChar char="•"/>
            </a:pPr>
            <a:r>
              <a:rPr lang="en-US" sz="1200" b="0" i="0" dirty="0">
                <a:solidFill>
                  <a:srgbClr val="000000"/>
                </a:solidFill>
                <a:effectLst/>
                <a:latin typeface="+mn-lt"/>
              </a:rPr>
              <a:t> Jesus is still knocking.  They are still in their sin.</a:t>
            </a:r>
          </a:p>
          <a:p>
            <a:pPr marL="171450" indent="-171450" algn="just">
              <a:buFont typeface="Arial" panose="020B0604020202020204" pitchFamily="34" charset="0"/>
              <a:buChar char="•"/>
            </a:pPr>
            <a:r>
              <a:rPr lang="en-US" sz="1200" b="1" i="0" dirty="0">
                <a:solidFill>
                  <a:srgbClr val="000000"/>
                </a:solidFill>
                <a:effectLst/>
                <a:latin typeface="+mn-lt"/>
              </a:rPr>
              <a:t>[CLICK] Some prefer the pleasures of sin</a:t>
            </a:r>
            <a:r>
              <a:rPr lang="en-US" sz="1200" b="0" i="0" dirty="0">
                <a:solidFill>
                  <a:srgbClr val="000000"/>
                </a:solidFill>
                <a:effectLst/>
                <a:latin typeface="+mn-lt"/>
              </a:rPr>
              <a:t>.  </a:t>
            </a:r>
          </a:p>
          <a:p>
            <a:pPr marL="628650" lvl="1" indent="-171450" algn="just">
              <a:buFont typeface="Arial" panose="020B0604020202020204" pitchFamily="34" charset="0"/>
              <a:buChar char="•"/>
            </a:pPr>
            <a:r>
              <a:rPr lang="en-US" sz="1200" b="0" i="0" dirty="0">
                <a:solidFill>
                  <a:srgbClr val="000000"/>
                </a:solidFill>
                <a:effectLst/>
                <a:latin typeface="+mn-lt"/>
              </a:rPr>
              <a:t>Though sin’s delight is temporary, they live for the moment as they </a:t>
            </a:r>
            <a:r>
              <a:rPr lang="en-US" sz="1200" b="0" i="1" dirty="0">
                <a:solidFill>
                  <a:srgbClr val="000000"/>
                </a:solidFill>
                <a:effectLst/>
                <a:latin typeface="+mn-lt"/>
              </a:rPr>
              <a:t>“enjoy the pleasures of sin for a season”</a:t>
            </a:r>
            <a:r>
              <a:rPr lang="en-US" sz="1200" b="0" i="0" dirty="0">
                <a:solidFill>
                  <a:srgbClr val="000000"/>
                </a:solidFill>
                <a:effectLst/>
                <a:latin typeface="+mn-lt"/>
              </a:rPr>
              <a:t> </a:t>
            </a:r>
            <a:r>
              <a:rPr lang="en-US" sz="1200" b="1" i="0" dirty="0">
                <a:solidFill>
                  <a:srgbClr val="000000"/>
                </a:solidFill>
                <a:effectLst/>
                <a:latin typeface="+mn-lt"/>
              </a:rPr>
              <a:t>(Hebrews 11:25).  </a:t>
            </a:r>
          </a:p>
          <a:p>
            <a:pPr marL="628650" lvl="1" indent="-171450" algn="just">
              <a:buFont typeface="Arial" panose="020B0604020202020204" pitchFamily="34" charset="0"/>
              <a:buChar char="•"/>
            </a:pPr>
            <a:r>
              <a:rPr lang="en-US" sz="1200" b="0" i="0" dirty="0">
                <a:solidFill>
                  <a:srgbClr val="000000"/>
                </a:solidFill>
                <a:effectLst/>
                <a:latin typeface="+mn-lt"/>
              </a:rPr>
              <a:t>Their life announces their real agenda:  </a:t>
            </a:r>
            <a:r>
              <a:rPr lang="en-US" sz="1200" b="0" i="1" dirty="0">
                <a:solidFill>
                  <a:srgbClr val="000000"/>
                </a:solidFill>
                <a:effectLst/>
                <a:latin typeface="+mn-lt"/>
              </a:rPr>
              <a:t>“Let us eat and drink, for tomorrow we die!” </a:t>
            </a:r>
            <a:r>
              <a:rPr lang="en-US" sz="1200" b="1" i="0" dirty="0">
                <a:solidFill>
                  <a:srgbClr val="000000"/>
                </a:solidFill>
                <a:effectLst/>
                <a:latin typeface="+mn-lt"/>
              </a:rPr>
              <a:t>(1 Corinthians 15:32)  </a:t>
            </a:r>
          </a:p>
          <a:p>
            <a:pPr marL="628650" lvl="1" indent="-171450" algn="just">
              <a:buFont typeface="Arial" panose="020B0604020202020204" pitchFamily="34" charset="0"/>
              <a:buChar char="•"/>
            </a:pPr>
            <a:r>
              <a:rPr lang="en-US" sz="1200" b="0" i="0" dirty="0">
                <a:solidFill>
                  <a:srgbClr val="000000"/>
                </a:solidFill>
                <a:effectLst/>
                <a:latin typeface="+mn-lt"/>
              </a:rPr>
              <a:t>In worldliness their opportunities to open to Jesus and be saved are squandered, wasted on riotous living. </a:t>
            </a:r>
          </a:p>
          <a:p>
            <a:pPr marL="628650" lvl="1" indent="-171450" algn="just">
              <a:buFont typeface="Arial" panose="020B0604020202020204" pitchFamily="34" charset="0"/>
              <a:buChar char="•"/>
            </a:pPr>
            <a:r>
              <a:rPr lang="en-US" sz="1200" b="0" i="0" dirty="0">
                <a:solidFill>
                  <a:srgbClr val="000000"/>
                </a:solidFill>
                <a:effectLst/>
                <a:latin typeface="+mn-lt"/>
              </a:rPr>
              <a:t>The world presents formidable temptations to ignore Jesus, but its end is only death and eternal destruction </a:t>
            </a:r>
          </a:p>
          <a:p>
            <a:pPr marL="0" lvl="0" indent="0" algn="just">
              <a:buFont typeface="Arial" panose="020B0604020202020204" pitchFamily="34" charset="0"/>
              <a:buNone/>
            </a:pPr>
            <a:r>
              <a:rPr lang="en-US" sz="1200" b="1" i="0" dirty="0">
                <a:solidFill>
                  <a:srgbClr val="000000"/>
                </a:solidFill>
                <a:effectLst/>
                <a:latin typeface="+mn-lt"/>
              </a:rPr>
              <a:t>(1 John 2:15-17)</a:t>
            </a:r>
            <a:r>
              <a:rPr lang="en-US" sz="1200" b="1" i="1" dirty="0">
                <a:solidFill>
                  <a:srgbClr val="000000"/>
                </a:solidFill>
                <a:effectLst/>
                <a:latin typeface="+mn-lt"/>
              </a:rPr>
              <a:t>, </a:t>
            </a:r>
            <a:r>
              <a:rPr lang="en-US" sz="1200" b="0" i="1" dirty="0">
                <a:solidFill>
                  <a:srgbClr val="000000"/>
                </a:solidFill>
                <a:effectLst/>
                <a:latin typeface="+mn-lt"/>
              </a:rPr>
              <a:t>“</a:t>
            </a:r>
            <a:r>
              <a:rPr lang="en-US" i="1" dirty="0"/>
              <a:t>Do not love the world or the things in the world. If anyone loves the world, the love of the Father is not in him. </a:t>
            </a:r>
            <a:r>
              <a:rPr lang="en-US" i="1" baseline="30000" dirty="0"/>
              <a:t>16</a:t>
            </a:r>
            <a:r>
              <a:rPr lang="en-US" i="1" dirty="0"/>
              <a:t> For all that is in the world—the lust of the flesh, the lust of the eyes, and the pride of life—is not of the Father but is of the world. </a:t>
            </a:r>
            <a:r>
              <a:rPr lang="en-US" i="1" baseline="30000" dirty="0"/>
              <a:t>17</a:t>
            </a:r>
            <a:r>
              <a:rPr lang="en-US" i="1" dirty="0"/>
              <a:t> And the world is passing away, and the lust of it; but he who does the will of God abides forever.”</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0" i="0" dirty="0">
                <a:solidFill>
                  <a:srgbClr val="000000"/>
                </a:solidFill>
                <a:effectLst/>
                <a:latin typeface="+mn-lt"/>
              </a:rPr>
              <a:t>Jesus is still knocking, desiring to save you from the world’s ruin.</a:t>
            </a:r>
          </a:p>
          <a:p>
            <a:pPr marL="171450" indent="-171450" algn="just">
              <a:buFont typeface="Arial" panose="020B0604020202020204" pitchFamily="34" charset="0"/>
              <a:buChar char="•"/>
            </a:pPr>
            <a:r>
              <a:rPr lang="en-US" sz="1200" b="1" i="0" dirty="0">
                <a:solidFill>
                  <a:srgbClr val="000000"/>
                </a:solidFill>
                <a:effectLst/>
                <a:latin typeface="+mn-lt"/>
              </a:rPr>
              <a:t>[CLICK] Some think they will have plenty of time later</a:t>
            </a:r>
            <a:r>
              <a:rPr lang="en-US" sz="1200" b="0" i="0" dirty="0">
                <a:solidFill>
                  <a:srgbClr val="000000"/>
                </a:solidFill>
                <a:effectLst/>
                <a:latin typeface="+mn-lt"/>
              </a:rPr>
              <a:t>.  </a:t>
            </a:r>
          </a:p>
          <a:p>
            <a:pPr marL="628650" lvl="1" indent="-171450" algn="just">
              <a:buFont typeface="Arial" panose="020B0604020202020204" pitchFamily="34" charset="0"/>
              <a:buChar char="•"/>
            </a:pPr>
            <a:r>
              <a:rPr lang="en-US" sz="1200" b="0" i="0" dirty="0">
                <a:solidFill>
                  <a:srgbClr val="000000"/>
                </a:solidFill>
                <a:effectLst/>
                <a:latin typeface="+mn-lt"/>
              </a:rPr>
              <a:t>They meander to the door:  they will obey the gospel one day.</a:t>
            </a:r>
          </a:p>
          <a:p>
            <a:pPr marL="628650" lvl="1" indent="-171450" algn="just">
              <a:buFont typeface="Arial" panose="020B0604020202020204" pitchFamily="34" charset="0"/>
              <a:buChar char="•"/>
            </a:pPr>
            <a:r>
              <a:rPr lang="en-US" sz="1200" b="0" i="0" dirty="0">
                <a:solidFill>
                  <a:srgbClr val="000000"/>
                </a:solidFill>
                <a:effectLst/>
                <a:latin typeface="+mn-lt"/>
              </a:rPr>
              <a:t>They are oblivious of obstacles that arise which can take away life itself, forever removing their opportunity to be saved </a:t>
            </a:r>
          </a:p>
          <a:p>
            <a:pPr marL="0" indent="0" algn="just">
              <a:buFont typeface="Arial" panose="020B0604020202020204" pitchFamily="34" charset="0"/>
              <a:buNone/>
            </a:pPr>
            <a:r>
              <a:rPr lang="en-US" sz="1200" b="1" i="0" dirty="0">
                <a:solidFill>
                  <a:srgbClr val="000000"/>
                </a:solidFill>
                <a:effectLst/>
                <a:latin typeface="+mn-lt"/>
              </a:rPr>
              <a:t>(James 4: 13-17), </a:t>
            </a:r>
            <a:r>
              <a:rPr lang="en-US" sz="1200" b="0" i="1" dirty="0">
                <a:solidFill>
                  <a:srgbClr val="000000"/>
                </a:solidFill>
                <a:effectLst/>
                <a:latin typeface="+mn-lt"/>
              </a:rPr>
              <a:t>“</a:t>
            </a:r>
            <a:r>
              <a:rPr lang="en-US" i="1" dirty="0"/>
              <a:t>Come now, you who say, “Today or tomorrow we will go to such and such a city, spend a year there, buy and sell, and make a profit”; </a:t>
            </a:r>
            <a:r>
              <a:rPr lang="en-US" i="1" baseline="30000" dirty="0"/>
              <a:t>14</a:t>
            </a:r>
            <a:r>
              <a:rPr lang="en-US" i="1" dirty="0"/>
              <a:t> whereas you do not know what will happen tomorrow. For what is your life? It is even a vapor that appears for a little time and then vanishes away. </a:t>
            </a:r>
            <a:r>
              <a:rPr lang="en-US" i="1" baseline="30000" dirty="0"/>
              <a:t>15</a:t>
            </a:r>
            <a:r>
              <a:rPr lang="en-US" i="1" dirty="0"/>
              <a:t> Instead you ought to say, “If the Lord wills, we shall live and do this or that.” </a:t>
            </a:r>
            <a:r>
              <a:rPr lang="en-US" i="1" baseline="30000" dirty="0"/>
              <a:t>16</a:t>
            </a:r>
            <a:r>
              <a:rPr lang="en-US" i="1" dirty="0"/>
              <a:t> But now you boast in your arrogance. All such boasting is evil. </a:t>
            </a:r>
            <a:r>
              <a:rPr lang="en-US" i="1" baseline="30000" dirty="0"/>
              <a:t>17</a:t>
            </a:r>
            <a:r>
              <a:rPr lang="en-US" i="1" dirty="0"/>
              <a:t> Therefore, to him who knows to do good and does not do it, to him it is sin.”</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0" i="0" dirty="0">
                <a:solidFill>
                  <a:srgbClr val="000000"/>
                </a:solidFill>
                <a:effectLst/>
                <a:latin typeface="+mn-lt"/>
              </a:rPr>
              <a:t>We do not control time, we must use it wisely to the glory of God and the salvation of our souls. </a:t>
            </a:r>
          </a:p>
          <a:p>
            <a:pPr marL="0" lvl="0" indent="0" algn="just">
              <a:buFont typeface="Arial" panose="020B0604020202020204" pitchFamily="34" charset="0"/>
              <a:buNone/>
            </a:pPr>
            <a:r>
              <a:rPr lang="en-US" sz="1200" b="1" i="0" dirty="0">
                <a:solidFill>
                  <a:srgbClr val="000000"/>
                </a:solidFill>
                <a:effectLst/>
                <a:latin typeface="+mn-lt"/>
              </a:rPr>
              <a:t>(2 Corinthians 6:2), </a:t>
            </a:r>
            <a:r>
              <a:rPr lang="en-US" sz="1200" b="0" i="1" dirty="0">
                <a:solidFill>
                  <a:srgbClr val="000000"/>
                </a:solidFill>
                <a:effectLst/>
                <a:latin typeface="+mn-lt"/>
              </a:rPr>
              <a:t>“</a:t>
            </a:r>
            <a:r>
              <a:rPr lang="en-US" i="1" dirty="0"/>
              <a:t>For He says: “In an acceptable time I have heard you, and in the day of salvation I have helped you.” Behold, now is the accepted time; behold, now is the day of salvation.”</a:t>
            </a:r>
            <a:endParaRPr lang="en-US" sz="1200" b="0" i="1" dirty="0">
              <a:solidFill>
                <a:srgbClr val="000000"/>
              </a:solidFill>
              <a:effectLst/>
              <a:latin typeface="+mn-lt"/>
            </a:endParaRPr>
          </a:p>
          <a:p>
            <a:pPr algn="just"/>
            <a:endParaRPr lang="en-US" sz="1200" b="0" i="0" dirty="0">
              <a:solidFill>
                <a:srgbClr val="000000"/>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F0BE261D-3BCD-46A2-B60B-E3AD114C2336}" type="slidenum">
              <a:rPr lang="en-US" smtClean="0"/>
              <a:t>2</a:t>
            </a:fld>
            <a:endParaRPr lang="en-US"/>
          </a:p>
        </p:txBody>
      </p:sp>
    </p:spTree>
    <p:extLst>
      <p:ext uri="{BB962C8B-B14F-4D97-AF65-F5344CB8AC3E}">
        <p14:creationId xmlns:p14="http://schemas.microsoft.com/office/powerpoint/2010/main" val="9525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1" i="0" dirty="0">
                <a:solidFill>
                  <a:srgbClr val="000000"/>
                </a:solidFill>
                <a:effectLst/>
                <a:latin typeface="+mn-lt"/>
              </a:rPr>
              <a:t>Conclusion:</a:t>
            </a:r>
          </a:p>
          <a:p>
            <a:pPr marL="171450" indent="-171450" algn="just">
              <a:buFont typeface="Arial" panose="020B0604020202020204" pitchFamily="34" charset="0"/>
              <a:buChar char="•"/>
            </a:pPr>
            <a:r>
              <a:rPr lang="en-US" sz="1200" b="1" i="0" dirty="0">
                <a:solidFill>
                  <a:srgbClr val="000000"/>
                </a:solidFill>
                <a:effectLst/>
                <a:latin typeface="+mn-lt"/>
              </a:rPr>
              <a:t>To open the door of your heart to Jesus you must hear and obey His gospel.</a:t>
            </a:r>
          </a:p>
          <a:p>
            <a:pPr marL="628650" lvl="1" indent="-171450" algn="just">
              <a:buFont typeface="Arial" panose="020B0604020202020204" pitchFamily="34" charset="0"/>
              <a:buChar char="•"/>
            </a:pPr>
            <a:r>
              <a:rPr lang="en-US" sz="1200" b="0" i="0" dirty="0">
                <a:solidFill>
                  <a:srgbClr val="000000"/>
                </a:solidFill>
                <a:effectLst/>
                <a:latin typeface="+mn-lt"/>
              </a:rPr>
              <a:t>Believe He is the Son of God </a:t>
            </a:r>
          </a:p>
          <a:p>
            <a:pPr marL="0" indent="0" algn="just">
              <a:buFont typeface="Arial" panose="020B0604020202020204" pitchFamily="34" charset="0"/>
              <a:buNone/>
            </a:pPr>
            <a:r>
              <a:rPr lang="en-US" sz="1200" b="1" i="0" dirty="0">
                <a:solidFill>
                  <a:srgbClr val="000000"/>
                </a:solidFill>
                <a:effectLst/>
                <a:latin typeface="+mn-lt"/>
              </a:rPr>
              <a:t>(John 8:24), </a:t>
            </a:r>
            <a:r>
              <a:rPr lang="en-US" sz="1200" b="0" i="1" dirty="0">
                <a:solidFill>
                  <a:srgbClr val="000000"/>
                </a:solidFill>
                <a:effectLst/>
                <a:latin typeface="+mn-lt"/>
              </a:rPr>
              <a:t>“</a:t>
            </a:r>
            <a:r>
              <a:rPr lang="en-US" i="1" dirty="0">
                <a:latin typeface="+mn-lt"/>
              </a:rPr>
              <a:t>Therefore I said to you that you will die in your sins; for if you do not believe that I am He, you will die in your sins.”</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0" i="0" dirty="0">
                <a:solidFill>
                  <a:srgbClr val="000000"/>
                </a:solidFill>
                <a:effectLst/>
                <a:latin typeface="+mn-lt"/>
              </a:rPr>
              <a:t>Confess your faith </a:t>
            </a:r>
          </a:p>
          <a:p>
            <a:pPr marL="0" lvl="0" indent="0" algn="just">
              <a:buFont typeface="Arial" panose="020B0604020202020204" pitchFamily="34" charset="0"/>
              <a:buNone/>
            </a:pPr>
            <a:r>
              <a:rPr lang="en-US" sz="1200" b="1" i="0" dirty="0">
                <a:solidFill>
                  <a:srgbClr val="000000"/>
                </a:solidFill>
                <a:effectLst/>
                <a:latin typeface="+mn-lt"/>
              </a:rPr>
              <a:t>(Romans 10:8-10), </a:t>
            </a:r>
            <a:r>
              <a:rPr lang="en-US" sz="1200" b="0" i="1" dirty="0">
                <a:solidFill>
                  <a:srgbClr val="000000"/>
                </a:solidFill>
                <a:effectLst/>
                <a:latin typeface="+mn-lt"/>
              </a:rPr>
              <a:t>“</a:t>
            </a:r>
            <a:r>
              <a:rPr lang="en-US" i="1" dirty="0">
                <a:latin typeface="+mn-lt"/>
              </a:rPr>
              <a:t>But what does it say? “The word is near you, in your mouth and in your heart” (that is, the word of faith which we preach): </a:t>
            </a:r>
            <a:r>
              <a:rPr lang="en-US" i="1" baseline="30000" dirty="0">
                <a:latin typeface="+mn-lt"/>
              </a:rPr>
              <a:t>9</a:t>
            </a:r>
            <a:r>
              <a:rPr lang="en-US" i="1" dirty="0">
                <a:latin typeface="+mn-lt"/>
              </a:rPr>
              <a:t> that if you confess with your mouth the Lord Jesus and believe in your heart that God has raised Him from the dead, you will be saved. </a:t>
            </a:r>
            <a:r>
              <a:rPr lang="en-US" i="1" baseline="30000" dirty="0">
                <a:latin typeface="+mn-lt"/>
              </a:rPr>
              <a:t>10</a:t>
            </a:r>
            <a:r>
              <a:rPr lang="en-US" i="1" dirty="0">
                <a:latin typeface="+mn-lt"/>
              </a:rPr>
              <a:t> For with the heart one believes unto righteousness, and with the mouth confession is made unto salvation.”</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0" i="0" dirty="0">
                <a:solidFill>
                  <a:srgbClr val="000000"/>
                </a:solidFill>
                <a:effectLst/>
                <a:latin typeface="+mn-lt"/>
              </a:rPr>
              <a:t>Repent of your sins </a:t>
            </a:r>
          </a:p>
          <a:p>
            <a:pPr marL="0" indent="0" algn="just">
              <a:buFont typeface="Arial" panose="020B0604020202020204" pitchFamily="34" charset="0"/>
              <a:buNone/>
            </a:pPr>
            <a:r>
              <a:rPr lang="en-US" sz="1200" b="1" i="0" dirty="0">
                <a:solidFill>
                  <a:srgbClr val="000000"/>
                </a:solidFill>
                <a:effectLst/>
                <a:latin typeface="+mn-lt"/>
              </a:rPr>
              <a:t>(Acts 2:38). </a:t>
            </a:r>
            <a:r>
              <a:rPr lang="en-US" sz="1200" b="0" i="1" dirty="0">
                <a:solidFill>
                  <a:srgbClr val="000000"/>
                </a:solidFill>
                <a:effectLst/>
                <a:latin typeface="+mn-lt"/>
              </a:rPr>
              <a:t>“</a:t>
            </a:r>
            <a:r>
              <a:rPr lang="en-US" i="1" dirty="0">
                <a:latin typeface="+mn-lt"/>
              </a:rPr>
              <a:t>Then Peter said to them, “Repent, and let every one of you be baptized in the name of Jesus Christ for the remission of sins; and you shall receive the gift of the Holy Spirit.”</a:t>
            </a:r>
          </a:p>
          <a:p>
            <a:pPr marL="628650" lvl="1" indent="-171450" algn="just">
              <a:buFont typeface="Arial" panose="020B0604020202020204" pitchFamily="34" charset="0"/>
              <a:buChar char="•"/>
            </a:pPr>
            <a:r>
              <a:rPr lang="en-US" sz="1200" b="0" i="0" dirty="0">
                <a:solidFill>
                  <a:srgbClr val="000000"/>
                </a:solidFill>
                <a:effectLst/>
                <a:latin typeface="+mn-lt"/>
              </a:rPr>
              <a:t>And be baptized </a:t>
            </a:r>
          </a:p>
          <a:p>
            <a:pPr marL="0" indent="0" algn="just">
              <a:buFont typeface="Arial" panose="020B0604020202020204" pitchFamily="34" charset="0"/>
              <a:buNone/>
            </a:pPr>
            <a:r>
              <a:rPr lang="en-US" sz="1200" b="1" i="0" dirty="0">
                <a:solidFill>
                  <a:srgbClr val="000000"/>
                </a:solidFill>
                <a:effectLst/>
                <a:latin typeface="+mn-lt"/>
              </a:rPr>
              <a:t>(Mark 16:16), </a:t>
            </a:r>
            <a:r>
              <a:rPr lang="en-US" sz="1200" b="0" i="1" dirty="0">
                <a:solidFill>
                  <a:srgbClr val="000000"/>
                </a:solidFill>
                <a:effectLst/>
                <a:latin typeface="+mn-lt"/>
              </a:rPr>
              <a:t>“</a:t>
            </a:r>
            <a:r>
              <a:rPr lang="en-US" i="1" dirty="0">
                <a:latin typeface="+mn-lt"/>
              </a:rPr>
              <a:t>He who believes and is baptized will be saved; but he who does not believe will be condemned.”</a:t>
            </a:r>
            <a:endParaRPr lang="en-US" sz="1200" b="0" i="1" dirty="0">
              <a:solidFill>
                <a:srgbClr val="000000"/>
              </a:solidFill>
              <a:effectLst/>
              <a:latin typeface="+mn-lt"/>
            </a:endParaRPr>
          </a:p>
          <a:p>
            <a:pPr marL="628650" lvl="1" indent="-171450" algn="just">
              <a:buFont typeface="Arial" panose="020B0604020202020204" pitchFamily="34" charset="0"/>
              <a:buChar char="•"/>
            </a:pPr>
            <a:r>
              <a:rPr lang="en-US" sz="1200" b="0" i="0" dirty="0">
                <a:solidFill>
                  <a:srgbClr val="000000"/>
                </a:solidFill>
                <a:effectLst/>
                <a:latin typeface="+mn-lt"/>
              </a:rPr>
              <a:t>Then, live faithfully to Him </a:t>
            </a:r>
          </a:p>
          <a:p>
            <a:pPr marL="0" indent="0" algn="just">
              <a:buFont typeface="Arial" panose="020B0604020202020204" pitchFamily="34" charset="0"/>
              <a:buNone/>
            </a:pPr>
            <a:r>
              <a:rPr lang="en-US" sz="1200" b="1" i="0" dirty="0">
                <a:solidFill>
                  <a:srgbClr val="000000"/>
                </a:solidFill>
                <a:effectLst/>
                <a:latin typeface="+mn-lt"/>
              </a:rPr>
              <a:t>(2 Corinthians 5:7), </a:t>
            </a:r>
            <a:r>
              <a:rPr lang="en-US" sz="1200" b="0" i="1" dirty="0">
                <a:solidFill>
                  <a:srgbClr val="000000"/>
                </a:solidFill>
                <a:effectLst/>
                <a:latin typeface="+mn-lt"/>
              </a:rPr>
              <a:t>“</a:t>
            </a:r>
            <a:r>
              <a:rPr lang="en-US" i="1" dirty="0">
                <a:latin typeface="+mn-lt"/>
              </a:rPr>
              <a:t>For we walk by faith, not by sight. </a:t>
            </a:r>
            <a:r>
              <a:rPr lang="en-US" i="1" baseline="30000" dirty="0">
                <a:latin typeface="+mn-lt"/>
              </a:rPr>
              <a:t>8</a:t>
            </a:r>
            <a:r>
              <a:rPr lang="en-US" i="1" dirty="0">
                <a:latin typeface="+mn-lt"/>
              </a:rPr>
              <a:t> We are confident, yes, well pleased rather to be absent from the body and to be present with the Lord.”</a:t>
            </a:r>
            <a:endParaRPr lang="en-US" sz="1200" b="0" i="1" dirty="0">
              <a:solidFill>
                <a:srgbClr val="000000"/>
              </a:solidFill>
              <a:effectLst/>
              <a:latin typeface="+mn-lt"/>
            </a:endParaRPr>
          </a:p>
          <a:p>
            <a:pPr marL="171450" indent="-171450" algn="just">
              <a:buFont typeface="Arial" panose="020B0604020202020204" pitchFamily="34" charset="0"/>
              <a:buChar char="•"/>
            </a:pPr>
            <a:r>
              <a:rPr lang="en-US" sz="1200" b="1" i="0" dirty="0">
                <a:solidFill>
                  <a:srgbClr val="000000"/>
                </a:solidFill>
                <a:effectLst/>
                <a:latin typeface="+mn-lt"/>
              </a:rPr>
              <a:t>Jesus is knocking at your heart to come in and save you.  Why keep Jesus waiting?</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BE261D-3BCD-46A2-B60B-E3AD114C233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5291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64C82-7C41-A787-CC72-B3E7F0BDCF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78D2BB-192C-2606-B089-057404CC60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F972AD-F4FE-3B62-4C60-B649273BF864}"/>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5" name="Footer Placeholder 4">
            <a:extLst>
              <a:ext uri="{FF2B5EF4-FFF2-40B4-BE49-F238E27FC236}">
                <a16:creationId xmlns:a16="http://schemas.microsoft.com/office/drawing/2014/main" id="{084A35DA-F756-D650-4A80-45D49C351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5B6-DE1A-7F4E-6A25-82CA8AB1AA9F}"/>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404780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C5C3-4E93-FF86-519C-4403E3EAB4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FE71AA-6F64-2840-1E2A-660E80446F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4DEB4-DA47-BCB7-FA29-BCBADF0FE2F8}"/>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5" name="Footer Placeholder 4">
            <a:extLst>
              <a:ext uri="{FF2B5EF4-FFF2-40B4-BE49-F238E27FC236}">
                <a16:creationId xmlns:a16="http://schemas.microsoft.com/office/drawing/2014/main" id="{2D3BA37C-26F6-341D-4A53-505859A7B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BE8F0-C863-DFA5-594D-B33FAE66CDC3}"/>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213599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0E7316-44D0-1164-DC8E-C2CC4CEE41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8DE90B-26BC-541C-E458-F908BFF4F4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51411-38B3-6307-52A5-CAC3152BEE6C}"/>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5" name="Footer Placeholder 4">
            <a:extLst>
              <a:ext uri="{FF2B5EF4-FFF2-40B4-BE49-F238E27FC236}">
                <a16:creationId xmlns:a16="http://schemas.microsoft.com/office/drawing/2014/main" id="{5628E0DE-8B57-5DBD-4626-0A48DD400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01392-BDEA-0953-2BFB-CE9895C537DD}"/>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156696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EBCDB-0B14-6792-D3C2-A20EAB511C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766BA1-BAD4-0546-8613-79D93AFC39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85A8A-DDCA-765A-6100-EA7BF4238A45}"/>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5" name="Footer Placeholder 4">
            <a:extLst>
              <a:ext uri="{FF2B5EF4-FFF2-40B4-BE49-F238E27FC236}">
                <a16:creationId xmlns:a16="http://schemas.microsoft.com/office/drawing/2014/main" id="{B81667B8-22D8-F9A1-886A-DF9791708B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196F5A-0814-B95C-EDE1-B24D48D07B68}"/>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357688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62F20-294E-605E-603F-FFD22B8C20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E350FB-5EBD-B31F-235C-E0AA6A66FC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9C80E5-2FEF-1E0A-C12B-7810F60E147F}"/>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5" name="Footer Placeholder 4">
            <a:extLst>
              <a:ext uri="{FF2B5EF4-FFF2-40B4-BE49-F238E27FC236}">
                <a16:creationId xmlns:a16="http://schemas.microsoft.com/office/drawing/2014/main" id="{166F4C8A-B594-515A-A582-75C6EB56E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6630B-C11E-BA16-2A88-ECFFE3727CE0}"/>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345688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23D1-CEEC-8DF6-9F6E-FB3DEEA7F1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4464D2-5C95-06A2-D958-3F18EBDB93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7E2464-C447-FF67-99C6-70277D9410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A1F663-B5AB-3550-C2D9-7330AAAFCBFA}"/>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6" name="Footer Placeholder 5">
            <a:extLst>
              <a:ext uri="{FF2B5EF4-FFF2-40B4-BE49-F238E27FC236}">
                <a16:creationId xmlns:a16="http://schemas.microsoft.com/office/drawing/2014/main" id="{01A8DE6E-36D3-87FA-F007-9599C19076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9149E3-94E7-A04B-CE8A-CEB956EBF450}"/>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408492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A512D-FC97-1E52-77C4-8C9F1E0F13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9054C9-3916-17FC-EF6E-408DA2C0D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E3266A-84D6-AB8D-ECD3-2EC0EE5081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845C7D-2D9E-93A3-A053-EA49093AE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1DB7DC-C986-54D4-CD85-D111FDAE9E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51474E-2C75-4477-D9EB-A2F909E44D73}"/>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8" name="Footer Placeholder 7">
            <a:extLst>
              <a:ext uri="{FF2B5EF4-FFF2-40B4-BE49-F238E27FC236}">
                <a16:creationId xmlns:a16="http://schemas.microsoft.com/office/drawing/2014/main" id="{93CC30EC-CAEC-6F9D-6E9A-764F09B43A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0CE6FC-B380-3AEF-4F16-BE7AE3426293}"/>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88690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3BD85-99B9-8577-304D-0838E470A3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A64885-B757-0B40-1A40-3D984FC91A3C}"/>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4" name="Footer Placeholder 3">
            <a:extLst>
              <a:ext uri="{FF2B5EF4-FFF2-40B4-BE49-F238E27FC236}">
                <a16:creationId xmlns:a16="http://schemas.microsoft.com/office/drawing/2014/main" id="{59E170B5-CB7F-5333-F225-57E3EB9A10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59CD2F-3B12-4EED-E5B5-94FDA3D3ABA6}"/>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589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86F710-DC30-6052-83AB-F64F825207A9}"/>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3" name="Footer Placeholder 2">
            <a:extLst>
              <a:ext uri="{FF2B5EF4-FFF2-40B4-BE49-F238E27FC236}">
                <a16:creationId xmlns:a16="http://schemas.microsoft.com/office/drawing/2014/main" id="{6845E294-2D42-A107-5533-923262A65E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495856-A12C-B6F9-9FDC-776E73A48070}"/>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114579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7F4C-DBFD-63E7-B117-C59BBCB316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B0EB9D-B817-2FED-8C9E-529B3E5F0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7AC274-32CB-165B-53AD-19D703230E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32EB03-FCF8-876C-0598-4EE654D74EFC}"/>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6" name="Footer Placeholder 5">
            <a:extLst>
              <a:ext uri="{FF2B5EF4-FFF2-40B4-BE49-F238E27FC236}">
                <a16:creationId xmlns:a16="http://schemas.microsoft.com/office/drawing/2014/main" id="{EB6BE876-B0A9-0075-40BE-5D599D3C0D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4B228C-B350-715C-3767-3C3A0FFBB8B8}"/>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3515667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C817D-507A-8A7A-EF82-13B6606FB2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47E391-1D0F-E432-78BE-2EC066A540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A8404F-D2E6-3188-FCC4-D6BEA9C171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438081-7EF3-20F3-3E27-7C5C5977EFF8}"/>
              </a:ext>
            </a:extLst>
          </p:cNvPr>
          <p:cNvSpPr>
            <a:spLocks noGrp="1"/>
          </p:cNvSpPr>
          <p:nvPr>
            <p:ph type="dt" sz="half" idx="10"/>
          </p:nvPr>
        </p:nvSpPr>
        <p:spPr/>
        <p:txBody>
          <a:bodyPr/>
          <a:lstStyle/>
          <a:p>
            <a:fld id="{7C3973BA-EA25-4D50-9078-9484A28392E9}" type="datetimeFigureOut">
              <a:rPr lang="en-US" smtClean="0"/>
              <a:t>12/16/2023</a:t>
            </a:fld>
            <a:endParaRPr lang="en-US"/>
          </a:p>
        </p:txBody>
      </p:sp>
      <p:sp>
        <p:nvSpPr>
          <p:cNvPr id="6" name="Footer Placeholder 5">
            <a:extLst>
              <a:ext uri="{FF2B5EF4-FFF2-40B4-BE49-F238E27FC236}">
                <a16:creationId xmlns:a16="http://schemas.microsoft.com/office/drawing/2014/main" id="{907891F1-52E7-398B-36AD-60834DA99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7B551A-E6C2-9F64-1D49-CA84F8ECBD4B}"/>
              </a:ext>
            </a:extLst>
          </p:cNvPr>
          <p:cNvSpPr>
            <a:spLocks noGrp="1"/>
          </p:cNvSpPr>
          <p:nvPr>
            <p:ph type="sldNum" sz="quarter" idx="12"/>
          </p:nvPr>
        </p:nvSpPr>
        <p:spPr/>
        <p:txBody>
          <a:bodyPr/>
          <a:lstStyle/>
          <a:p>
            <a:fld id="{966B5B70-BFE9-4FBD-B506-8DE2133FDB71}" type="slidenum">
              <a:rPr lang="en-US" smtClean="0"/>
              <a:t>‹#›</a:t>
            </a:fld>
            <a:endParaRPr lang="en-US"/>
          </a:p>
        </p:txBody>
      </p:sp>
    </p:spTree>
    <p:extLst>
      <p:ext uri="{BB962C8B-B14F-4D97-AF65-F5344CB8AC3E}">
        <p14:creationId xmlns:p14="http://schemas.microsoft.com/office/powerpoint/2010/main" val="352785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B975EB-E0CF-1C4B-AA09-9AFF8ACC65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A90571-55CB-30CD-A678-21250E5DD1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5C8212-6164-2F04-48C0-9ED596F125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973BA-EA25-4D50-9078-9484A28392E9}" type="datetimeFigureOut">
              <a:rPr lang="en-US" smtClean="0"/>
              <a:t>12/16/2023</a:t>
            </a:fld>
            <a:endParaRPr lang="en-US"/>
          </a:p>
        </p:txBody>
      </p:sp>
      <p:sp>
        <p:nvSpPr>
          <p:cNvPr id="5" name="Footer Placeholder 4">
            <a:extLst>
              <a:ext uri="{FF2B5EF4-FFF2-40B4-BE49-F238E27FC236}">
                <a16:creationId xmlns:a16="http://schemas.microsoft.com/office/drawing/2014/main" id="{53D5409B-F788-8245-C573-070DBD881E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661093-8E8E-4CD2-26A1-617686E561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B5B70-BFE9-4FBD-B506-8DE2133FDB71}" type="slidenum">
              <a:rPr lang="en-US" smtClean="0"/>
              <a:t>‹#›</a:t>
            </a:fld>
            <a:endParaRPr lang="en-US"/>
          </a:p>
        </p:txBody>
      </p:sp>
    </p:spTree>
    <p:extLst>
      <p:ext uri="{BB962C8B-B14F-4D97-AF65-F5344CB8AC3E}">
        <p14:creationId xmlns:p14="http://schemas.microsoft.com/office/powerpoint/2010/main" val="1560036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6D1E-4F4D-A5AB-3AFB-150915E88184}"/>
              </a:ext>
            </a:extLst>
          </p:cNvPr>
          <p:cNvSpPr>
            <a:spLocks noGrp="1"/>
          </p:cNvSpPr>
          <p:nvPr>
            <p:ph type="ctrTitle"/>
          </p:nvPr>
        </p:nvSpPr>
        <p:spPr>
          <a:xfrm>
            <a:off x="1524000" y="1594486"/>
            <a:ext cx="9144000" cy="1391919"/>
          </a:xfrm>
        </p:spPr>
        <p:txBody>
          <a:bodyPr>
            <a:normAutofit/>
          </a:bodyPr>
          <a:lstStyle/>
          <a:p>
            <a:r>
              <a:rPr lang="en-US" sz="7200" dirty="0">
                <a:solidFill>
                  <a:srgbClr val="A51110"/>
                </a:solidFill>
                <a:effectLst>
                  <a:outerShdw blurRad="38100" dist="38100" dir="2700000" algn="tl">
                    <a:srgbClr val="000000">
                      <a:alpha val="43137"/>
                    </a:srgbClr>
                  </a:outerShdw>
                </a:effectLst>
                <a:latin typeface="Bernard MT Condensed" panose="02050806060905020404" pitchFamily="18" charset="0"/>
              </a:rPr>
              <a:t>Why Keep Jesus Waiting?</a:t>
            </a:r>
          </a:p>
        </p:txBody>
      </p:sp>
      <p:sp>
        <p:nvSpPr>
          <p:cNvPr id="3" name="Subtitle 2">
            <a:extLst>
              <a:ext uri="{FF2B5EF4-FFF2-40B4-BE49-F238E27FC236}">
                <a16:creationId xmlns:a16="http://schemas.microsoft.com/office/drawing/2014/main" id="{EFB18A4F-6A86-EC5C-5C40-A4095664E80A}"/>
              </a:ext>
            </a:extLst>
          </p:cNvPr>
          <p:cNvSpPr>
            <a:spLocks noGrp="1"/>
          </p:cNvSpPr>
          <p:nvPr>
            <p:ph type="subTitle" idx="1"/>
          </p:nvPr>
        </p:nvSpPr>
        <p:spPr>
          <a:xfrm>
            <a:off x="467360" y="5633720"/>
            <a:ext cx="11541760" cy="1391919"/>
          </a:xfrm>
        </p:spPr>
        <p:txBody>
          <a:bodyPr>
            <a:normAutofit/>
          </a:bodyPr>
          <a:lstStyle/>
          <a:p>
            <a:r>
              <a:rPr lang="en-US" sz="3600" dirty="0"/>
              <a:t>“Come to Me, all you who labor and are heavy laden, and I will give you rest” (Matthew 11:28).</a:t>
            </a:r>
          </a:p>
        </p:txBody>
      </p:sp>
    </p:spTree>
    <p:extLst>
      <p:ext uri="{BB962C8B-B14F-4D97-AF65-F5344CB8AC3E}">
        <p14:creationId xmlns:p14="http://schemas.microsoft.com/office/powerpoint/2010/main" val="3898735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CDCD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8C7C-F4A9-7087-3E89-2786919D7C83}"/>
              </a:ext>
            </a:extLst>
          </p:cNvPr>
          <p:cNvSpPr>
            <a:spLocks noGrp="1"/>
          </p:cNvSpPr>
          <p:nvPr>
            <p:ph type="ctrTitle"/>
          </p:nvPr>
        </p:nvSpPr>
        <p:spPr>
          <a:xfrm>
            <a:off x="412221" y="238230"/>
            <a:ext cx="8894339" cy="1112836"/>
          </a:xfrm>
        </p:spPr>
        <p:txBody>
          <a:bodyPr anchor="t">
            <a:normAutofit/>
          </a:bodyPr>
          <a:lstStyle/>
          <a:p>
            <a:pPr algn="l"/>
            <a:r>
              <a:rPr lang="en-US" sz="5400" dirty="0">
                <a:solidFill>
                  <a:srgbClr val="A51110"/>
                </a:solidFill>
                <a:effectLst>
                  <a:outerShdw blurRad="38100" dist="38100" dir="2700000" algn="tl">
                    <a:srgbClr val="000000">
                      <a:alpha val="43137"/>
                    </a:srgbClr>
                  </a:outerShdw>
                </a:effectLst>
                <a:latin typeface="Bernard MT Condensed" panose="02050806060905020404" pitchFamily="18" charset="0"/>
              </a:rPr>
              <a:t>Why Keep Jesus Waiting?</a:t>
            </a:r>
          </a:p>
        </p:txBody>
      </p:sp>
      <p:sp>
        <p:nvSpPr>
          <p:cNvPr id="3" name="Subtitle 2">
            <a:extLst>
              <a:ext uri="{FF2B5EF4-FFF2-40B4-BE49-F238E27FC236}">
                <a16:creationId xmlns:a16="http://schemas.microsoft.com/office/drawing/2014/main" id="{369D8CAC-54AE-2530-34C7-423A231CF44A}"/>
              </a:ext>
            </a:extLst>
          </p:cNvPr>
          <p:cNvSpPr>
            <a:spLocks noGrp="1"/>
          </p:cNvSpPr>
          <p:nvPr>
            <p:ph type="subTitle" idx="1"/>
          </p:nvPr>
        </p:nvSpPr>
        <p:spPr>
          <a:xfrm>
            <a:off x="162836" y="1247156"/>
            <a:ext cx="11779779" cy="5699974"/>
          </a:xfrm>
        </p:spPr>
        <p:txBody>
          <a:bodyPr>
            <a:normAutofit lnSpcReduction="10000"/>
          </a:bodyPr>
          <a:lstStyle/>
          <a:p>
            <a:pPr marL="571500" indent="-571500" algn="l">
              <a:lnSpc>
                <a:spcPct val="100000"/>
              </a:lnSpc>
              <a:spcBef>
                <a:spcPts val="0"/>
              </a:spcBef>
              <a:spcAft>
                <a:spcPts val="200"/>
              </a:spcAft>
              <a:buFont typeface="Arial" panose="020B0604020202020204" pitchFamily="34" charset="0"/>
              <a:buChar char="•"/>
            </a:pPr>
            <a:r>
              <a:rPr lang="en-US" sz="4400" b="1" dirty="0"/>
              <a:t>Some have not heard the gospel</a:t>
            </a:r>
          </a:p>
          <a:p>
            <a:pPr algn="l">
              <a:lnSpc>
                <a:spcPct val="100000"/>
              </a:lnSpc>
              <a:spcBef>
                <a:spcPts val="0"/>
              </a:spcBef>
              <a:spcAft>
                <a:spcPts val="200"/>
              </a:spcAft>
            </a:pPr>
            <a:r>
              <a:rPr lang="en-US" sz="4000" dirty="0"/>
              <a:t>	Romans 14:10; 10:14; Mark 16:15</a:t>
            </a:r>
          </a:p>
          <a:p>
            <a:pPr lvl="2" algn="l">
              <a:lnSpc>
                <a:spcPct val="100000"/>
              </a:lnSpc>
              <a:spcBef>
                <a:spcPts val="0"/>
              </a:spcBef>
              <a:spcAft>
                <a:spcPts val="200"/>
              </a:spcAft>
            </a:pPr>
            <a:r>
              <a:rPr lang="en-US" sz="4000" dirty="0"/>
              <a:t>Romans 1:16</a:t>
            </a:r>
          </a:p>
          <a:p>
            <a:pPr marL="571500" indent="-571500" algn="l">
              <a:lnSpc>
                <a:spcPct val="100000"/>
              </a:lnSpc>
              <a:spcBef>
                <a:spcPts val="0"/>
              </a:spcBef>
              <a:spcAft>
                <a:spcPts val="200"/>
              </a:spcAft>
              <a:buFont typeface="Arial" panose="020B0604020202020204" pitchFamily="34" charset="0"/>
              <a:buChar char="•"/>
            </a:pPr>
            <a:r>
              <a:rPr lang="en-US" sz="4400" b="1" dirty="0"/>
              <a:t>Some have no faith</a:t>
            </a:r>
          </a:p>
          <a:p>
            <a:pPr algn="l">
              <a:lnSpc>
                <a:spcPct val="100000"/>
              </a:lnSpc>
              <a:spcBef>
                <a:spcPts val="0"/>
              </a:spcBef>
              <a:spcAft>
                <a:spcPts val="200"/>
              </a:spcAft>
            </a:pPr>
            <a:r>
              <a:rPr lang="en-US" sz="4000" dirty="0"/>
              <a:t>	Acts 2:37</a:t>
            </a:r>
          </a:p>
          <a:p>
            <a:pPr marL="571500" indent="-571500" algn="l">
              <a:lnSpc>
                <a:spcPct val="100000"/>
              </a:lnSpc>
              <a:spcBef>
                <a:spcPts val="0"/>
              </a:spcBef>
              <a:spcAft>
                <a:spcPts val="200"/>
              </a:spcAft>
              <a:buFont typeface="Arial" panose="020B0604020202020204" pitchFamily="34" charset="0"/>
              <a:buChar char="•"/>
            </a:pPr>
            <a:r>
              <a:rPr lang="en-US" sz="4400" b="1" dirty="0"/>
              <a:t>Some prefer the pleasures of sin</a:t>
            </a:r>
          </a:p>
          <a:p>
            <a:pPr algn="l">
              <a:lnSpc>
                <a:spcPct val="100000"/>
              </a:lnSpc>
              <a:spcBef>
                <a:spcPts val="0"/>
              </a:spcBef>
              <a:spcAft>
                <a:spcPts val="200"/>
              </a:spcAft>
            </a:pPr>
            <a:r>
              <a:rPr lang="en-US" sz="4000" dirty="0"/>
              <a:t>	Hebrews 11:25; 1 Corinthians 15:32; 1 John 2:15-17</a:t>
            </a:r>
          </a:p>
          <a:p>
            <a:pPr marL="571500" indent="-571500" algn="l">
              <a:lnSpc>
                <a:spcPct val="100000"/>
              </a:lnSpc>
              <a:spcBef>
                <a:spcPts val="0"/>
              </a:spcBef>
              <a:spcAft>
                <a:spcPts val="200"/>
              </a:spcAft>
              <a:buFont typeface="Arial" panose="020B0604020202020204" pitchFamily="34" charset="0"/>
              <a:buChar char="•"/>
            </a:pPr>
            <a:r>
              <a:rPr lang="en-US" sz="4400" b="1" dirty="0"/>
              <a:t>Some think they will have plenty of time later</a:t>
            </a:r>
          </a:p>
          <a:p>
            <a:pPr algn="l">
              <a:lnSpc>
                <a:spcPct val="100000"/>
              </a:lnSpc>
              <a:spcBef>
                <a:spcPts val="0"/>
              </a:spcBef>
              <a:spcAft>
                <a:spcPts val="200"/>
              </a:spcAft>
            </a:pPr>
            <a:r>
              <a:rPr lang="en-US" sz="4000" dirty="0"/>
              <a:t>	James 4:13-17; 2 Corinthians 6:2</a:t>
            </a:r>
          </a:p>
        </p:txBody>
      </p:sp>
      <p:pic>
        <p:nvPicPr>
          <p:cNvPr id="5" name="Picture 4" descr="A white clock with red hands&#10;&#10;Description automatically generated">
            <a:extLst>
              <a:ext uri="{FF2B5EF4-FFF2-40B4-BE49-F238E27FC236}">
                <a16:creationId xmlns:a16="http://schemas.microsoft.com/office/drawing/2014/main" id="{9F8B052E-F2E5-9AFA-CBCE-55DD6CAB97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2420" y="280041"/>
            <a:ext cx="2921499" cy="2888673"/>
          </a:xfrm>
          <a:prstGeom prst="rect">
            <a:avLst/>
          </a:prstGeom>
        </p:spPr>
      </p:pic>
    </p:spTree>
    <p:extLst>
      <p:ext uri="{BB962C8B-B14F-4D97-AF65-F5344CB8AC3E}">
        <p14:creationId xmlns:p14="http://schemas.microsoft.com/office/powerpoint/2010/main" val="462980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anim calcmode="lin" valueType="num">
                                      <p:cBhvr>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anim calcmode="lin" valueType="num">
                                      <p:cBhvr>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anim calcmode="lin" valueType="num">
                                      <p:cBhvr>
                                        <p:cTn id="5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6D1E-4F4D-A5AB-3AFB-150915E88184}"/>
              </a:ext>
            </a:extLst>
          </p:cNvPr>
          <p:cNvSpPr>
            <a:spLocks noGrp="1"/>
          </p:cNvSpPr>
          <p:nvPr>
            <p:ph type="ctrTitle"/>
          </p:nvPr>
        </p:nvSpPr>
        <p:spPr>
          <a:xfrm>
            <a:off x="1524000" y="1594486"/>
            <a:ext cx="9144000" cy="1391919"/>
          </a:xfrm>
        </p:spPr>
        <p:txBody>
          <a:bodyPr>
            <a:normAutofit/>
          </a:bodyPr>
          <a:lstStyle/>
          <a:p>
            <a:r>
              <a:rPr lang="en-US" sz="7200" dirty="0">
                <a:solidFill>
                  <a:srgbClr val="A51110"/>
                </a:solidFill>
                <a:effectLst>
                  <a:outerShdw blurRad="38100" dist="38100" dir="2700000" algn="tl">
                    <a:srgbClr val="000000">
                      <a:alpha val="43137"/>
                    </a:srgbClr>
                  </a:outerShdw>
                </a:effectLst>
                <a:latin typeface="Bernard MT Condensed" panose="02050806060905020404" pitchFamily="18" charset="0"/>
              </a:rPr>
              <a:t>Conclusion</a:t>
            </a:r>
          </a:p>
        </p:txBody>
      </p:sp>
      <p:sp>
        <p:nvSpPr>
          <p:cNvPr id="3" name="Subtitle 2">
            <a:extLst>
              <a:ext uri="{FF2B5EF4-FFF2-40B4-BE49-F238E27FC236}">
                <a16:creationId xmlns:a16="http://schemas.microsoft.com/office/drawing/2014/main" id="{EFB18A4F-6A86-EC5C-5C40-A4095664E80A}"/>
              </a:ext>
            </a:extLst>
          </p:cNvPr>
          <p:cNvSpPr>
            <a:spLocks noGrp="1"/>
          </p:cNvSpPr>
          <p:nvPr>
            <p:ph type="subTitle" idx="1"/>
          </p:nvPr>
        </p:nvSpPr>
        <p:spPr>
          <a:xfrm>
            <a:off x="325120" y="5346642"/>
            <a:ext cx="11541760" cy="1391919"/>
          </a:xfrm>
        </p:spPr>
        <p:txBody>
          <a:bodyPr>
            <a:normAutofit/>
          </a:bodyPr>
          <a:lstStyle/>
          <a:p>
            <a:r>
              <a:rPr lang="en-US" sz="3600" b="1" dirty="0"/>
              <a:t>Jesus is knocking at your heart to come in and save you!</a:t>
            </a:r>
          </a:p>
          <a:p>
            <a:r>
              <a:rPr lang="en-US" sz="3600" b="1" dirty="0"/>
              <a:t>Why keep Jesus waiting?</a:t>
            </a:r>
          </a:p>
        </p:txBody>
      </p:sp>
    </p:spTree>
    <p:extLst>
      <p:ext uri="{BB962C8B-B14F-4D97-AF65-F5344CB8AC3E}">
        <p14:creationId xmlns:p14="http://schemas.microsoft.com/office/powerpoint/2010/main" val="84418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1558</Words>
  <Application>Microsoft Office PowerPoint</Application>
  <PresentationFormat>Widescreen</PresentationFormat>
  <Paragraphs>78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Bernard MT Condensed</vt:lpstr>
      <vt:lpstr>Calibri</vt:lpstr>
      <vt:lpstr>Calibri Light</vt:lpstr>
      <vt:lpstr>Office Theme</vt:lpstr>
      <vt:lpstr>Why Keep Jesus Waiting?</vt:lpstr>
      <vt:lpstr>Why Keep Jesus Waiting?</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Keep Jesus Waiting?</dc:title>
  <dc:creator>Stan Cox</dc:creator>
  <cp:lastModifiedBy>Stan Cox</cp:lastModifiedBy>
  <cp:revision>2</cp:revision>
  <dcterms:created xsi:type="dcterms:W3CDTF">2023-12-16T17:40:59Z</dcterms:created>
  <dcterms:modified xsi:type="dcterms:W3CDTF">2023-12-17T00:06:06Z</dcterms:modified>
</cp:coreProperties>
</file>