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Lst>
  <p:sldSz cx="12192000" cy="6858000"/>
  <p:notesSz cx="7010400" cy="9296400"/>
  <p:embeddedFontLst>
    <p:embeddedFont>
      <p:font typeface="Century Gothic" panose="020B0502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Wingdings 2" panose="05020102010507070707" pitchFamily="18" charset="2"/>
      <p:regular r:id="rId25"/>
    </p:embeddedFont>
    <p:embeddedFont>
      <p:font typeface="Bernard MT Condensed" panose="02050806060905020404" pitchFamily="18"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8118" autoAdjust="0"/>
  </p:normalViewPr>
  <p:slideViewPr>
    <p:cSldViewPr snapToGrid="0">
      <p:cViewPr varScale="1">
        <p:scale>
          <a:sx n="38" d="100"/>
          <a:sy n="38" d="100"/>
        </p:scale>
        <p:origin x="1896" y="54"/>
      </p:cViewPr>
      <p:guideLst/>
    </p:cSldViewPr>
  </p:slideViewPr>
  <p:notesTextViewPr>
    <p:cViewPr>
      <p:scale>
        <a:sx n="1" d="1"/>
        <a:sy n="1" d="1"/>
      </p:scale>
      <p:origin x="0" y="0"/>
    </p:cViewPr>
  </p:notesTextViewPr>
  <p:notesViewPr>
    <p:cSldViewPr snapToGrid="0">
      <p:cViewPr>
        <p:scale>
          <a:sx n="100" d="100"/>
          <a:sy n="100" d="100"/>
        </p:scale>
        <p:origin x="1806" y="-27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b="1" dirty="0">
                <a:latin typeface="Century Gothic" panose="020B0502020202020204" pitchFamily="34" charset="0"/>
              </a:rPr>
              <a:t>Zip It! </a:t>
            </a:r>
            <a:r>
              <a:rPr lang="en-US" b="1" dirty="0">
                <a:latin typeface="Century Gothic" panose="020B0502020202020204" pitchFamily="34" charset="0"/>
              </a:rPr>
              <a:t>(Proverbs 21:23)</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January 29, 2017 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89D62FC1-EBBA-4FB8-8230-9888E8F25F72}" type="slidenum">
              <a:rPr lang="en-US" smtClean="0"/>
              <a:t>‹#›</a:t>
            </a:fld>
            <a:endParaRPr lang="en-US" dirty="0"/>
          </a:p>
        </p:txBody>
      </p:sp>
    </p:spTree>
    <p:extLst>
      <p:ext uri="{BB962C8B-B14F-4D97-AF65-F5344CB8AC3E}">
        <p14:creationId xmlns:p14="http://schemas.microsoft.com/office/powerpoint/2010/main" val="1840406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BD84FF-96FA-45EC-93A1-DE49C62609C8}" type="datetimeFigureOut">
              <a:rPr lang="en-US" smtClean="0"/>
              <a:t>1/26/2017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C75245-412A-4F76-B211-C4A1D7294713}" type="slidenum">
              <a:rPr lang="en-US" smtClean="0"/>
              <a:t>‹#›</a:t>
            </a:fld>
            <a:endParaRPr lang="en-US"/>
          </a:p>
        </p:txBody>
      </p:sp>
    </p:spTree>
    <p:extLst>
      <p:ext uri="{BB962C8B-B14F-4D97-AF65-F5344CB8AC3E}">
        <p14:creationId xmlns:p14="http://schemas.microsoft.com/office/powerpoint/2010/main" val="389176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21:23), </a:t>
            </a:r>
            <a:r>
              <a:rPr lang="en-US" i="1" dirty="0"/>
              <a:t>“Whoever guards his mouth and tongue keeps his soul from troubles.”</a:t>
            </a:r>
          </a:p>
          <a:p>
            <a:endParaRPr lang="en-US" dirty="0"/>
          </a:p>
          <a:p>
            <a:r>
              <a:rPr lang="en-US" b="1" dirty="0"/>
              <a:t>Note:  For any man, the most difficult thing to control is the tongue!</a:t>
            </a:r>
          </a:p>
          <a:p>
            <a:r>
              <a:rPr lang="en-US" b="1" dirty="0"/>
              <a:t>(James 3:2), </a:t>
            </a:r>
            <a:r>
              <a:rPr lang="en-US" i="1" dirty="0"/>
              <a:t>“For we all stumble in many things. If anyone does not stumble in word, he is a perfect man, able also to bridle the whole body.”</a:t>
            </a:r>
          </a:p>
          <a:p>
            <a:pPr marL="640594" lvl="1" indent="-174708">
              <a:buFont typeface="Arial" panose="020B0604020202020204" pitchFamily="34" charset="0"/>
              <a:buChar char="•"/>
            </a:pPr>
            <a:r>
              <a:rPr lang="en-US" dirty="0"/>
              <a:t>The Christian often has control over much of his impulses, and typically refrains from sin</a:t>
            </a:r>
          </a:p>
          <a:p>
            <a:pPr marL="640594" lvl="1" indent="-174708">
              <a:buFont typeface="Arial" panose="020B0604020202020204" pitchFamily="34" charset="0"/>
              <a:buChar char="•"/>
            </a:pPr>
            <a:r>
              <a:rPr lang="en-US" dirty="0"/>
              <a:t>However, the tongue is unruly, and must be reigned in constantly, even for the mature Christian!</a:t>
            </a:r>
          </a:p>
          <a:p>
            <a:r>
              <a:rPr lang="en-US" b="1" dirty="0"/>
              <a:t>(James 3:5-6), </a:t>
            </a:r>
            <a:r>
              <a:rPr lang="en-US" i="1" dirty="0"/>
              <a:t>“Even so the tongue is a little member and boasts great things. See how great a forest a little fire kindles! </a:t>
            </a:r>
            <a:r>
              <a:rPr lang="en-US" i="1" baseline="30000" dirty="0"/>
              <a:t>6</a:t>
            </a:r>
            <a:r>
              <a:rPr lang="en-US" i="1" dirty="0"/>
              <a:t> And the tongue is a fire, a world of iniquity. The tongue is so set among our members that it defiles the whole body, and sets on fire the course of nature; and it is set on fire by hell.”</a:t>
            </a:r>
          </a:p>
          <a:p>
            <a:pPr marL="640594" lvl="1" indent="-174708">
              <a:buFont typeface="Arial" panose="020B0604020202020204" pitchFamily="34" charset="0"/>
              <a:buChar char="•"/>
            </a:pPr>
            <a:endParaRPr lang="en-US" b="1" i="0" dirty="0"/>
          </a:p>
          <a:p>
            <a:pPr marL="640594" lvl="1" indent="-174708">
              <a:buFont typeface="Arial" panose="020B0604020202020204" pitchFamily="34" charset="0"/>
              <a:buChar char="•"/>
            </a:pPr>
            <a:r>
              <a:rPr lang="en-US" b="1" i="0" dirty="0"/>
              <a:t>Sometimes, the best thing a child of God can do is “Zip It!”  Keep his mouth shut.</a:t>
            </a:r>
          </a:p>
          <a:p>
            <a:pPr marL="640594" lvl="1" indent="-174708">
              <a:buFont typeface="Arial" panose="020B0604020202020204" pitchFamily="34" charset="0"/>
              <a:buChar char="•"/>
            </a:pPr>
            <a:r>
              <a:rPr lang="en-US" b="1" i="0" dirty="0"/>
              <a:t>Following are some times when a Christian should not open his mouth…</a:t>
            </a:r>
          </a:p>
        </p:txBody>
      </p:sp>
      <p:sp>
        <p:nvSpPr>
          <p:cNvPr id="4" name="Slide Number Placeholder 3"/>
          <p:cNvSpPr>
            <a:spLocks noGrp="1"/>
          </p:cNvSpPr>
          <p:nvPr>
            <p:ph type="sldNum" sz="quarter" idx="10"/>
          </p:nvPr>
        </p:nvSpPr>
        <p:spPr/>
        <p:txBody>
          <a:bodyPr/>
          <a:lstStyle/>
          <a:p>
            <a:fld id="{C6C75245-412A-4F76-B211-C4A1D7294713}" type="slidenum">
              <a:rPr lang="en-US" smtClean="0"/>
              <a:t>1</a:t>
            </a:fld>
            <a:endParaRPr lang="en-US"/>
          </a:p>
        </p:txBody>
      </p:sp>
    </p:spTree>
    <p:extLst>
      <p:ext uri="{BB962C8B-B14F-4D97-AF65-F5344CB8AC3E}">
        <p14:creationId xmlns:p14="http://schemas.microsoft.com/office/powerpoint/2010/main" val="67848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(Matthew 7:1-5), </a:t>
            </a:r>
            <a:r>
              <a:rPr lang="en-US" b="0" i="1" dirty="0"/>
              <a:t>“</a:t>
            </a:r>
            <a:r>
              <a:rPr lang="en-US" b="0" i="1" dirty="0"/>
              <a:t>Judge not, that you be not judged.</a:t>
            </a:r>
            <a:r>
              <a:rPr lang="en-US" b="0" i="1" baseline="30000" dirty="0"/>
              <a:t> 2 </a:t>
            </a:r>
            <a:r>
              <a:rPr lang="en-US" b="0" i="1" dirty="0"/>
              <a:t>For with what judgment you judge, you will be judged; and with the measure you use, it will be measured back to you. </a:t>
            </a:r>
            <a:r>
              <a:rPr lang="en-US" b="0" i="1" baseline="30000" dirty="0"/>
              <a:t>3 </a:t>
            </a:r>
            <a:r>
              <a:rPr lang="en-US" b="0" i="1" dirty="0"/>
              <a:t>And why do you look at the speck in your brother's eye, but do not consider the plank in your own eye? </a:t>
            </a:r>
            <a:r>
              <a:rPr lang="en-US" b="0" i="1" baseline="30000" dirty="0"/>
              <a:t>4</a:t>
            </a:r>
            <a:r>
              <a:rPr lang="en-US" b="0" i="1" dirty="0"/>
              <a:t> Or how can you say to your brother, "Let me remove the speck from your eye'; and look, a plank is in your own eye? 5 Hypocrite! First remove the plank from your own eye, and then you will see clearly to remove the speck from your brother's eye.”</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10</a:t>
            </a:fld>
            <a:endParaRPr lang="en-US"/>
          </a:p>
        </p:txBody>
      </p:sp>
    </p:spTree>
    <p:extLst>
      <p:ext uri="{BB962C8B-B14F-4D97-AF65-F5344CB8AC3E}">
        <p14:creationId xmlns:p14="http://schemas.microsoft.com/office/powerpoint/2010/main" val="14552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You don’t want to become a nag.  It is a form of contentiousness (Picking a fight).</a:t>
            </a:r>
          </a:p>
          <a:p>
            <a:endParaRPr lang="en-US" b="1" i="0" dirty="0"/>
          </a:p>
          <a:p>
            <a:r>
              <a:rPr lang="en-US" b="1" i="0" dirty="0"/>
              <a:t>(Proverbs 15:18), </a:t>
            </a:r>
            <a:r>
              <a:rPr lang="en-US" b="0" i="1" dirty="0"/>
              <a:t>“</a:t>
            </a:r>
            <a:r>
              <a:rPr lang="en-US" b="0" i="1" dirty="0"/>
              <a:t>A wrathful man stirs up strife, but he who is slow to anger allays contention.”</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11</a:t>
            </a:fld>
            <a:endParaRPr lang="en-US"/>
          </a:p>
        </p:txBody>
      </p:sp>
    </p:spTree>
    <p:extLst>
      <p:ext uri="{BB962C8B-B14F-4D97-AF65-F5344CB8AC3E}">
        <p14:creationId xmlns:p14="http://schemas.microsoft.com/office/powerpoint/2010/main" val="343873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Consider:  It is never possible to add to your own knowledge when you are talking.  You learn by listening!</a:t>
            </a:r>
          </a:p>
          <a:p>
            <a:endParaRPr lang="en-US" b="1" i="0" dirty="0"/>
          </a:p>
          <a:p>
            <a:r>
              <a:rPr lang="en-US" b="1" i="0" dirty="0"/>
              <a:t>(James 1:19),</a:t>
            </a:r>
            <a:r>
              <a:rPr lang="en-US" b="1" i="1" dirty="0"/>
              <a:t> </a:t>
            </a:r>
            <a:r>
              <a:rPr lang="en-US" b="0" i="1" dirty="0"/>
              <a:t>“</a:t>
            </a:r>
            <a:r>
              <a:rPr lang="en-US" b="0" i="1" dirty="0"/>
              <a:t>So then, my beloved brethren, let every man be </a:t>
            </a:r>
            <a:r>
              <a:rPr lang="en-US" b="0" i="1" u="sng" dirty="0"/>
              <a:t>swift to hear, slow to speak</a:t>
            </a:r>
            <a:r>
              <a:rPr lang="en-US" b="0" i="1" dirty="0"/>
              <a:t>, slow to wrath; </a:t>
            </a:r>
            <a:r>
              <a:rPr lang="en-US" b="0" i="1" baseline="30000" dirty="0"/>
              <a:t>20</a:t>
            </a:r>
            <a:r>
              <a:rPr lang="en-US" b="0" i="1" dirty="0"/>
              <a:t> for the wrath of man does not produce the righteousness of God.”</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12</a:t>
            </a:fld>
            <a:endParaRPr lang="en-US"/>
          </a:p>
        </p:txBody>
      </p:sp>
    </p:spTree>
    <p:extLst>
      <p:ext uri="{BB962C8B-B14F-4D97-AF65-F5344CB8AC3E}">
        <p14:creationId xmlns:p14="http://schemas.microsoft.com/office/powerpoint/2010/main" val="318969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did not exhaust the subject by listing these examples of times when you need to zip your lips!</a:t>
            </a:r>
          </a:p>
          <a:p>
            <a:pPr marL="640594" lvl="1" indent="-174708">
              <a:buFont typeface="Arial" panose="020B0604020202020204" pitchFamily="34" charset="0"/>
              <a:buChar char="•"/>
            </a:pPr>
            <a:r>
              <a:rPr lang="en-US" b="0" i="0" dirty="0"/>
              <a:t>If your words might reflect poorly upon the Lord or your friends and family (1 Peter 2:21-23)</a:t>
            </a:r>
          </a:p>
          <a:p>
            <a:pPr marL="640594" lvl="1" indent="-174708">
              <a:buFont typeface="Arial" panose="020B0604020202020204" pitchFamily="34" charset="0"/>
              <a:buChar char="•"/>
            </a:pPr>
            <a:r>
              <a:rPr lang="en-US" b="0" i="0" dirty="0"/>
              <a:t>If you words might convey a false impression (Proverbs 17:27)</a:t>
            </a:r>
          </a:p>
          <a:p>
            <a:pPr marL="640594" lvl="1" indent="-174708">
              <a:buFont typeface="Arial" panose="020B0604020202020204" pitchFamily="34" charset="0"/>
              <a:buChar char="•"/>
            </a:pPr>
            <a:r>
              <a:rPr lang="en-US" b="0" i="0" dirty="0"/>
              <a:t>If you can’t speak without yelling (Proverbs 25:28)</a:t>
            </a:r>
          </a:p>
          <a:p>
            <a:pPr marL="640594" lvl="1" indent="-174708">
              <a:buFont typeface="Arial" panose="020B0604020202020204" pitchFamily="34" charset="0"/>
              <a:buChar char="•"/>
            </a:pPr>
            <a:r>
              <a:rPr lang="en-US" b="0" i="0" dirty="0"/>
              <a:t>If you might have to eat your words later! (Proverbs 18:21)</a:t>
            </a:r>
          </a:p>
          <a:p>
            <a:pPr marL="640594" lvl="1" indent="-174708">
              <a:buFont typeface="Arial" panose="020B0604020202020204" pitchFamily="34" charset="0"/>
              <a:buChar char="•"/>
            </a:pPr>
            <a:r>
              <a:rPr lang="en-US" b="0" i="0" dirty="0"/>
              <a:t>When you are tempted to flatter a wicked person (Proverbs 24:24)</a:t>
            </a:r>
          </a:p>
          <a:p>
            <a:pPr marL="640594" lvl="1" indent="-174708">
              <a:buFont typeface="Arial" panose="020B0604020202020204" pitchFamily="34" charset="0"/>
              <a:buChar char="•"/>
            </a:pPr>
            <a:r>
              <a:rPr lang="en-US" b="0" i="0" dirty="0"/>
              <a:t>When you are supposed to be working instead. (Proverbs 14:23</a:t>
            </a:r>
          </a:p>
          <a:p>
            <a:pPr marL="640594" lvl="1" indent="-174708">
              <a:buFont typeface="Arial" panose="020B0604020202020204" pitchFamily="34" charset="0"/>
              <a:buChar char="•"/>
            </a:pPr>
            <a:r>
              <a:rPr lang="en-US" b="0" i="0" dirty="0"/>
              <a:t>Etc.</a:t>
            </a:r>
          </a:p>
          <a:p>
            <a:pPr marL="640594" lvl="1" indent="-174708">
              <a:buFont typeface="Arial" panose="020B0604020202020204" pitchFamily="34" charset="0"/>
              <a:buChar char="•"/>
            </a:pPr>
            <a:endParaRPr lang="en-US" b="0" i="0" dirty="0"/>
          </a:p>
          <a:p>
            <a:r>
              <a:rPr lang="en-US" b="1" i="0" dirty="0"/>
              <a:t>We need to carefully consider the introductory passage, and heed it (Read Proverbs 21:23)</a:t>
            </a:r>
          </a:p>
        </p:txBody>
      </p:sp>
      <p:sp>
        <p:nvSpPr>
          <p:cNvPr id="4" name="Slide Number Placeholder 3"/>
          <p:cNvSpPr>
            <a:spLocks noGrp="1"/>
          </p:cNvSpPr>
          <p:nvPr>
            <p:ph type="sldNum" sz="quarter" idx="10"/>
          </p:nvPr>
        </p:nvSpPr>
        <p:spPr/>
        <p:txBody>
          <a:bodyPr/>
          <a:lstStyle/>
          <a:p>
            <a:fld id="{C6C75245-412A-4F76-B211-C4A1D7294713}" type="slidenum">
              <a:rPr lang="en-US" smtClean="0"/>
              <a:t>13</a:t>
            </a:fld>
            <a:endParaRPr lang="en-US"/>
          </a:p>
        </p:txBody>
      </p:sp>
    </p:spTree>
    <p:extLst>
      <p:ext uri="{BB962C8B-B14F-4D97-AF65-F5344CB8AC3E}">
        <p14:creationId xmlns:p14="http://schemas.microsoft.com/office/powerpoint/2010/main" val="399573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Among the most common causes for sins of the tongue – speaking in anger!</a:t>
            </a:r>
          </a:p>
        </p:txBody>
      </p:sp>
      <p:sp>
        <p:nvSpPr>
          <p:cNvPr id="4" name="Slide Number Placeholder 3"/>
          <p:cNvSpPr>
            <a:spLocks noGrp="1"/>
          </p:cNvSpPr>
          <p:nvPr>
            <p:ph type="sldNum" sz="quarter" idx="10"/>
          </p:nvPr>
        </p:nvSpPr>
        <p:spPr/>
        <p:txBody>
          <a:bodyPr/>
          <a:lstStyle/>
          <a:p>
            <a:fld id="{C6C75245-412A-4F76-B211-C4A1D7294713}" type="slidenum">
              <a:rPr lang="en-US" smtClean="0"/>
              <a:t>2</a:t>
            </a:fld>
            <a:endParaRPr lang="en-US"/>
          </a:p>
        </p:txBody>
      </p:sp>
    </p:spTree>
    <p:extLst>
      <p:ext uri="{BB962C8B-B14F-4D97-AF65-F5344CB8AC3E}">
        <p14:creationId xmlns:p14="http://schemas.microsoft.com/office/powerpoint/2010/main" val="40792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Recent example:</a:t>
            </a:r>
          </a:p>
          <a:p>
            <a:pPr marL="640594" lvl="1" indent="-174708">
              <a:buFont typeface="Arial" panose="020B0604020202020204" pitchFamily="34" charset="0"/>
              <a:buChar char="•"/>
            </a:pPr>
            <a:r>
              <a:rPr lang="en-US" dirty="0"/>
              <a:t>A reporter published a story saying that the bust of Martin Luther King Jr. had been removed from the Oval office in the White House</a:t>
            </a:r>
          </a:p>
          <a:p>
            <a:pPr marL="640594" lvl="1" indent="-174708">
              <a:buFont typeface="Arial" panose="020B0604020202020204" pitchFamily="34" charset="0"/>
              <a:buChar char="•"/>
            </a:pPr>
            <a:r>
              <a:rPr lang="en-US" dirty="0"/>
              <a:t>It turns out in the pictures he was looking at, someone was standing in front of the bust</a:t>
            </a:r>
          </a:p>
          <a:p>
            <a:pPr marL="640594" lvl="1" indent="-174708">
              <a:buFont typeface="Arial" panose="020B0604020202020204" pitchFamily="34" charset="0"/>
              <a:buChar char="•"/>
            </a:pPr>
            <a:r>
              <a:rPr lang="en-US" dirty="0"/>
              <a:t>The post led to claims of racism and insensitivity</a:t>
            </a:r>
          </a:p>
          <a:p>
            <a:pPr marL="640594" lvl="1" indent="-174708">
              <a:buFont typeface="Arial" panose="020B0604020202020204" pitchFamily="34" charset="0"/>
              <a:buChar char="•"/>
            </a:pPr>
            <a:r>
              <a:rPr lang="en-US" dirty="0"/>
              <a:t>When the truth was discovered, the embarrassed reporter had to apologize</a:t>
            </a:r>
          </a:p>
          <a:p>
            <a:r>
              <a:rPr lang="en-US" b="1" dirty="0"/>
              <a:t>(Deuteronomy 17:6), </a:t>
            </a:r>
            <a:r>
              <a:rPr lang="en-US" i="1" dirty="0"/>
              <a:t>“</a:t>
            </a:r>
            <a:r>
              <a:rPr lang="en-US" i="1" dirty="0"/>
              <a:t>Whoever is deserving of death shall be put to death on the testimony of two or three witnesses; he shall not be put to death on the testimony of one witness.”</a:t>
            </a:r>
            <a:endParaRPr lang="en-US" b="1" i="0" dirty="0"/>
          </a:p>
          <a:p>
            <a:pPr marL="640594" lvl="1" indent="-174708">
              <a:buFont typeface="Arial" panose="020B0604020202020204" pitchFamily="34" charset="0"/>
              <a:buChar char="•"/>
            </a:pPr>
            <a:r>
              <a:rPr lang="en-US" b="1" i="0" dirty="0"/>
              <a:t>VERIFICATION is so important before deciding a matter.</a:t>
            </a:r>
            <a:endParaRPr lang="en-US" b="1" i="0" dirty="0"/>
          </a:p>
          <a:p>
            <a:pPr marL="640594" lvl="1" indent="-174708">
              <a:buFont typeface="Arial" panose="020B0604020202020204" pitchFamily="34" charset="0"/>
              <a:buChar char="•"/>
            </a:pPr>
            <a:endParaRPr lang="en-US" dirty="0"/>
          </a:p>
          <a:p>
            <a:r>
              <a:rPr lang="en-US" b="1" dirty="0"/>
              <a:t>For the Christian, it comes when efforts are made to get you to take sides.  If you do so without hearing both sides of the matter, you are acting foolishly!</a:t>
            </a:r>
          </a:p>
        </p:txBody>
      </p:sp>
      <p:sp>
        <p:nvSpPr>
          <p:cNvPr id="4" name="Slide Number Placeholder 3"/>
          <p:cNvSpPr>
            <a:spLocks noGrp="1"/>
          </p:cNvSpPr>
          <p:nvPr>
            <p:ph type="sldNum" sz="quarter" idx="10"/>
          </p:nvPr>
        </p:nvSpPr>
        <p:spPr/>
        <p:txBody>
          <a:bodyPr/>
          <a:lstStyle/>
          <a:p>
            <a:fld id="{C6C75245-412A-4F76-B211-C4A1D7294713}" type="slidenum">
              <a:rPr lang="en-US" smtClean="0"/>
              <a:t>3</a:t>
            </a:fld>
            <a:endParaRPr lang="en-US"/>
          </a:p>
        </p:txBody>
      </p:sp>
    </p:spTree>
    <p:extLst>
      <p:ext uri="{BB962C8B-B14F-4D97-AF65-F5344CB8AC3E}">
        <p14:creationId xmlns:p14="http://schemas.microsoft.com/office/powerpoint/2010/main" val="126837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 careful regarding who you are talking to.  Words that would embolden a brother to violate his own conscience are destructive and wrong!</a:t>
            </a:r>
          </a:p>
          <a:p>
            <a:endParaRPr lang="en-US" b="1" dirty="0"/>
          </a:p>
          <a:p>
            <a:r>
              <a:rPr lang="en-US" b="1" dirty="0"/>
              <a:t>(1 Corinthians 8:9), </a:t>
            </a:r>
            <a:r>
              <a:rPr lang="en-US" b="0" i="1" dirty="0"/>
              <a:t>“</a:t>
            </a:r>
            <a:r>
              <a:rPr lang="en-US" b="0" i="1" dirty="0"/>
              <a:t>But beware lest somehow this liberty of yours become a stumbling block to those who are weak.”</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4</a:t>
            </a:fld>
            <a:endParaRPr lang="en-US"/>
          </a:p>
        </p:txBody>
      </p:sp>
    </p:spTree>
    <p:extLst>
      <p:ext uri="{BB962C8B-B14F-4D97-AF65-F5344CB8AC3E}">
        <p14:creationId xmlns:p14="http://schemas.microsoft.com/office/powerpoint/2010/main" val="325324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This is a common practice today:</a:t>
            </a:r>
          </a:p>
          <a:p>
            <a:pPr marL="640594" lvl="1" indent="-174708">
              <a:buFont typeface="Arial" panose="020B0604020202020204" pitchFamily="34" charset="0"/>
              <a:buChar char="•"/>
            </a:pPr>
            <a:r>
              <a:rPr lang="en-US" b="0" i="0" dirty="0"/>
              <a:t>In fact, it makes up the entire routine of many comedians</a:t>
            </a:r>
          </a:p>
          <a:p>
            <a:pPr marL="640594" lvl="1" indent="-174708">
              <a:buFont typeface="Arial" panose="020B0604020202020204" pitchFamily="34" charset="0"/>
              <a:buChar char="•"/>
            </a:pPr>
            <a:r>
              <a:rPr lang="en-US" b="0" i="0" dirty="0"/>
              <a:t>We laugh, and we become more comfortable with our failings.  We make LIGHT of something HEAVY….</a:t>
            </a:r>
          </a:p>
          <a:p>
            <a:pPr marL="640594" lvl="1" indent="-174708">
              <a:buFont typeface="Arial" panose="020B0604020202020204" pitchFamily="34" charset="0"/>
              <a:buChar char="•"/>
            </a:pPr>
            <a:r>
              <a:rPr lang="en-US" b="0" i="0" dirty="0"/>
              <a:t>Sin is serious… Transgressions of GOD’S will… Worthy of death!</a:t>
            </a:r>
          </a:p>
          <a:p>
            <a:pPr marL="640594" lvl="1" indent="-174708">
              <a:buFont typeface="Arial" panose="020B0604020202020204" pitchFamily="34" charset="0"/>
              <a:buChar char="•"/>
            </a:pPr>
            <a:r>
              <a:rPr lang="en-US" b="0" i="0" dirty="0"/>
              <a:t>Nothing to laugh about!</a:t>
            </a:r>
          </a:p>
        </p:txBody>
      </p:sp>
      <p:sp>
        <p:nvSpPr>
          <p:cNvPr id="4" name="Slide Number Placeholder 3"/>
          <p:cNvSpPr>
            <a:spLocks noGrp="1"/>
          </p:cNvSpPr>
          <p:nvPr>
            <p:ph type="sldNum" sz="quarter" idx="10"/>
          </p:nvPr>
        </p:nvSpPr>
        <p:spPr/>
        <p:txBody>
          <a:bodyPr/>
          <a:lstStyle/>
          <a:p>
            <a:fld id="{C6C75245-412A-4F76-B211-C4A1D7294713}" type="slidenum">
              <a:rPr lang="en-US" smtClean="0"/>
              <a:t>5</a:t>
            </a:fld>
            <a:endParaRPr lang="en-US"/>
          </a:p>
        </p:txBody>
      </p:sp>
    </p:spTree>
    <p:extLst>
      <p:ext uri="{BB962C8B-B14F-4D97-AF65-F5344CB8AC3E}">
        <p14:creationId xmlns:p14="http://schemas.microsoft.com/office/powerpoint/2010/main" val="93698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Context:  When approaching God (vs. 1), </a:t>
            </a:r>
            <a:r>
              <a:rPr lang="en-US" b="0" i="1" dirty="0"/>
              <a:t>“</a:t>
            </a:r>
            <a:r>
              <a:rPr lang="en-US" b="0" i="1" dirty="0"/>
              <a:t>Walk prudently when you go to the house of God; and draw near to hear rather than to give the sacrifice of fools, for they do not know that they do evil.”</a:t>
            </a:r>
          </a:p>
          <a:p>
            <a:endParaRPr lang="en-US" b="0" i="1" dirty="0"/>
          </a:p>
          <a:p>
            <a:r>
              <a:rPr lang="en-US" b="0" i="1" dirty="0"/>
              <a:t>Verse from </a:t>
            </a:r>
            <a:r>
              <a:rPr lang="en-US" b="0" i="1" dirty="0" err="1"/>
              <a:t>Authur</a:t>
            </a:r>
            <a:r>
              <a:rPr lang="en-US" b="0" i="1" dirty="0"/>
              <a:t> Clarke’s Commentary:</a:t>
            </a:r>
          </a:p>
          <a:p>
            <a:endParaRPr lang="en-US" dirty="0"/>
          </a:p>
          <a:p>
            <a:r>
              <a:rPr lang="en-US" dirty="0"/>
              <a:t>“When ye approach his altar, on your lips</a:t>
            </a:r>
          </a:p>
          <a:p>
            <a:r>
              <a:rPr lang="en-US" dirty="0"/>
              <a:t>Set strictest guard; and let your thoughts be pure,</a:t>
            </a:r>
          </a:p>
          <a:p>
            <a:r>
              <a:rPr lang="en-US" dirty="0"/>
              <a:t>Fervent, and recollected. Thus prepared,</a:t>
            </a:r>
          </a:p>
          <a:p>
            <a:r>
              <a:rPr lang="en-US" dirty="0"/>
              <a:t>Send up the silent breathings of your souls,</a:t>
            </a:r>
          </a:p>
          <a:p>
            <a:r>
              <a:rPr lang="en-US" dirty="0"/>
              <a:t>Submissive to his will.”</a:t>
            </a:r>
          </a:p>
          <a:p>
            <a:endParaRPr lang="en-US" b="0" i="1" dirty="0"/>
          </a:p>
          <a:p>
            <a:r>
              <a:rPr lang="en-US" b="1" i="0" dirty="0"/>
              <a:t>Contrast that with the disrespectful and common approaches made to God today!</a:t>
            </a:r>
          </a:p>
        </p:txBody>
      </p:sp>
      <p:sp>
        <p:nvSpPr>
          <p:cNvPr id="4" name="Slide Number Placeholder 3"/>
          <p:cNvSpPr>
            <a:spLocks noGrp="1"/>
          </p:cNvSpPr>
          <p:nvPr>
            <p:ph type="sldNum" sz="quarter" idx="10"/>
          </p:nvPr>
        </p:nvSpPr>
        <p:spPr/>
        <p:txBody>
          <a:bodyPr/>
          <a:lstStyle/>
          <a:p>
            <a:fld id="{C6C75245-412A-4F76-B211-C4A1D7294713}" type="slidenum">
              <a:rPr lang="en-US" smtClean="0"/>
              <a:t>6</a:t>
            </a:fld>
            <a:endParaRPr lang="en-US"/>
          </a:p>
        </p:txBody>
      </p:sp>
    </p:spTree>
    <p:extLst>
      <p:ext uri="{BB962C8B-B14F-4D97-AF65-F5344CB8AC3E}">
        <p14:creationId xmlns:p14="http://schemas.microsoft.com/office/powerpoint/2010/main" val="177987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 Thessalonians 4:10b-11), [Concerning brotherly love] </a:t>
            </a:r>
            <a:r>
              <a:rPr lang="en-US" b="0" i="1" dirty="0"/>
              <a:t>“</a:t>
            </a:r>
            <a:r>
              <a:rPr lang="en-US" b="0" i="1" dirty="0"/>
              <a:t>But we urge you, brethren, that you increase more and more; </a:t>
            </a:r>
            <a:r>
              <a:rPr lang="en-US" b="0" i="1" baseline="30000" dirty="0"/>
              <a:t>11</a:t>
            </a:r>
            <a:r>
              <a:rPr lang="en-US" b="0" i="1" dirty="0"/>
              <a:t> that you also aspire to lead a quiet life</a:t>
            </a:r>
            <a:r>
              <a:rPr lang="en-US" b="0" i="1" u="sng" dirty="0"/>
              <a:t>, to mind your own business</a:t>
            </a:r>
            <a:r>
              <a:rPr lang="en-US" b="0" i="1" dirty="0"/>
              <a:t>, and to work with your own hands, as we commanded you.”</a:t>
            </a:r>
          </a:p>
          <a:p>
            <a:endParaRPr lang="en-US" b="0" i="1" dirty="0"/>
          </a:p>
          <a:p>
            <a:r>
              <a:rPr lang="en-US" b="1" i="0" dirty="0"/>
              <a:t>(1 Peter 4:14-15), </a:t>
            </a:r>
            <a:r>
              <a:rPr lang="en-US" b="0" i="1" dirty="0"/>
              <a:t>“</a:t>
            </a:r>
            <a:r>
              <a:rPr lang="en-US" b="0" i="1" dirty="0"/>
              <a:t>If you are reproached for the name of Christ, blessed are you, for the Spirit of glory and of God rests upon you. On their part He is blasphemed, but on your part He is glorified. </a:t>
            </a:r>
            <a:r>
              <a:rPr lang="en-US" b="0" i="1" baseline="30000" dirty="0"/>
              <a:t>15</a:t>
            </a:r>
            <a:r>
              <a:rPr lang="en-US" b="0" i="1" dirty="0"/>
              <a:t> But let none of you suffer as a murderer, a thief, an evildoer, </a:t>
            </a:r>
            <a:r>
              <a:rPr lang="en-US" b="0" i="1" u="sng" dirty="0"/>
              <a:t>or as a busybody in other people's matters</a:t>
            </a:r>
            <a:r>
              <a:rPr lang="en-US" b="0" i="1" dirty="0"/>
              <a:t>.”</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7</a:t>
            </a:fld>
            <a:endParaRPr lang="en-US"/>
          </a:p>
        </p:txBody>
      </p:sp>
    </p:spTree>
    <p:extLst>
      <p:ext uri="{BB962C8B-B14F-4D97-AF65-F5344CB8AC3E}">
        <p14:creationId xmlns:p14="http://schemas.microsoft.com/office/powerpoint/2010/main" val="337720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There are many occasions when you say something, and then later regret it!</a:t>
            </a:r>
          </a:p>
          <a:p>
            <a:pPr marL="640594" lvl="1" indent="-174708">
              <a:buFont typeface="Arial" panose="020B0604020202020204" pitchFamily="34" charset="0"/>
              <a:buChar char="•"/>
            </a:pPr>
            <a:r>
              <a:rPr lang="en-US" b="0" i="0" dirty="0"/>
              <a:t>Want to emphasize here profanity, sexual language, innuendo &amp; other types of filth</a:t>
            </a:r>
          </a:p>
          <a:p>
            <a:pPr marL="640594" lvl="1" indent="-174708">
              <a:buFont typeface="Arial" panose="020B0604020202020204" pitchFamily="34" charset="0"/>
              <a:buChar char="•"/>
            </a:pPr>
            <a:r>
              <a:rPr lang="en-US" b="0" i="0" dirty="0"/>
              <a:t>What you wouldn’t want to slip in mixed company</a:t>
            </a:r>
          </a:p>
          <a:p>
            <a:pPr marL="640594" lvl="1" indent="-174708">
              <a:buFont typeface="Arial" panose="020B0604020202020204" pitchFamily="34" charset="0"/>
              <a:buChar char="•"/>
            </a:pPr>
            <a:r>
              <a:rPr lang="en-US" b="0" i="0" dirty="0"/>
              <a:t>What would cause your mother to express disapproval</a:t>
            </a:r>
          </a:p>
          <a:p>
            <a:pPr marL="640594" lvl="1" indent="-174708">
              <a:buFont typeface="Arial" panose="020B0604020202020204" pitchFamily="34" charset="0"/>
              <a:buChar char="•"/>
            </a:pPr>
            <a:r>
              <a:rPr lang="en-US" b="1" i="0" dirty="0"/>
              <a:t>(Note:  A problem with our society is that they have forgotten how to blush! cf. Jeremiah 6:15)</a:t>
            </a:r>
          </a:p>
          <a:p>
            <a:r>
              <a:rPr lang="en-US" b="1" i="0" dirty="0"/>
              <a:t>(Jeremiah 6:15), </a:t>
            </a:r>
            <a:r>
              <a:rPr lang="en-US" b="0" i="1" dirty="0"/>
              <a:t>“</a:t>
            </a:r>
            <a:r>
              <a:rPr lang="en-US" b="0" i="1" dirty="0"/>
              <a:t>Were they ashamed when they had committed abomination? No! They were not at all ashamed; </a:t>
            </a:r>
            <a:r>
              <a:rPr lang="en-US" b="0" i="1" u="sng" dirty="0"/>
              <a:t>nor did they know how to blush</a:t>
            </a:r>
            <a:r>
              <a:rPr lang="en-US" b="0" i="1" dirty="0"/>
              <a:t>. Therefore they shall fall among those who fall; at the time I punish them, they shall be cast down," says the Lord.”</a:t>
            </a:r>
            <a:endParaRPr lang="en-US" b="0" i="0" dirty="0"/>
          </a:p>
          <a:p>
            <a:pPr marL="640594" lvl="1" indent="-174708">
              <a:buFont typeface="Arial" panose="020B0604020202020204" pitchFamily="34" charset="0"/>
              <a:buChar char="•"/>
            </a:pPr>
            <a:r>
              <a:rPr lang="en-US" b="1" i="0" dirty="0"/>
              <a:t>This should not be true, however, with Christians!</a:t>
            </a:r>
            <a:endParaRPr lang="en-US" b="1" i="1" dirty="0"/>
          </a:p>
          <a:p>
            <a:pPr marL="640594" lvl="1" indent="-174708">
              <a:buFont typeface="Arial" panose="020B0604020202020204" pitchFamily="34" charset="0"/>
              <a:buChar char="•"/>
            </a:pPr>
            <a:endParaRPr lang="en-US" b="0" i="0" dirty="0"/>
          </a:p>
          <a:p>
            <a:r>
              <a:rPr lang="en-US" b="1" i="0" dirty="0"/>
              <a:t>(Colossians 3:8), </a:t>
            </a:r>
            <a:r>
              <a:rPr lang="en-US" b="0" i="1" dirty="0"/>
              <a:t>“</a:t>
            </a:r>
            <a:r>
              <a:rPr lang="en-US" b="0" i="1" dirty="0"/>
              <a:t>But now you yourselves are to put off all these: anger, wrath, malice, </a:t>
            </a:r>
            <a:r>
              <a:rPr lang="en-US" b="0" i="1" u="sng" dirty="0"/>
              <a:t>blasphemy, filthy language out of your mouth</a:t>
            </a:r>
            <a:r>
              <a:rPr lang="en-US" b="0" i="1" dirty="0"/>
              <a:t>.”</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8</a:t>
            </a:fld>
            <a:endParaRPr lang="en-US"/>
          </a:p>
        </p:txBody>
      </p:sp>
    </p:spTree>
    <p:extLst>
      <p:ext uri="{BB962C8B-B14F-4D97-AF65-F5344CB8AC3E}">
        <p14:creationId xmlns:p14="http://schemas.microsoft.com/office/powerpoint/2010/main" val="54949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One who harms another with intent.  (i.e. – says it for that very purpose) is an ungodly and perverse man!</a:t>
            </a:r>
          </a:p>
          <a:p>
            <a:endParaRPr lang="en-US" b="1" i="0" dirty="0"/>
          </a:p>
          <a:p>
            <a:r>
              <a:rPr lang="en-US" b="1" i="0" dirty="0"/>
              <a:t>Perverse - </a:t>
            </a:r>
            <a:r>
              <a:rPr lang="en-US" dirty="0"/>
              <a:t>showing a </a:t>
            </a:r>
            <a:r>
              <a:rPr lang="en-US" u="sng" dirty="0"/>
              <a:t>deliberate and obstinate desire</a:t>
            </a:r>
            <a:r>
              <a:rPr lang="en-US" u="none" dirty="0"/>
              <a:t> </a:t>
            </a:r>
            <a:r>
              <a:rPr lang="en-US" dirty="0"/>
              <a:t>to behave in a way that is unreasonable or unacceptable, often in spite of the consequences.</a:t>
            </a:r>
          </a:p>
          <a:p>
            <a:endParaRPr lang="en-US" b="1" i="0" dirty="0"/>
          </a:p>
          <a:p>
            <a:r>
              <a:rPr lang="en-US" b="1" i="0" dirty="0"/>
              <a:t>A good way to ruin friendships</a:t>
            </a:r>
          </a:p>
          <a:p>
            <a:r>
              <a:rPr lang="en-US" b="1" i="0" dirty="0"/>
              <a:t>(Proverbs 17:9), </a:t>
            </a:r>
            <a:r>
              <a:rPr lang="en-US" b="0" i="1" dirty="0"/>
              <a:t>“He who covers a transgression seeks love, but he who repeats a matter separates friends.”</a:t>
            </a:r>
            <a:endParaRPr lang="en-US" b="0" i="1" dirty="0"/>
          </a:p>
        </p:txBody>
      </p:sp>
      <p:sp>
        <p:nvSpPr>
          <p:cNvPr id="4" name="Slide Number Placeholder 3"/>
          <p:cNvSpPr>
            <a:spLocks noGrp="1"/>
          </p:cNvSpPr>
          <p:nvPr>
            <p:ph type="sldNum" sz="quarter" idx="10"/>
          </p:nvPr>
        </p:nvSpPr>
        <p:spPr/>
        <p:txBody>
          <a:bodyPr/>
          <a:lstStyle/>
          <a:p>
            <a:fld id="{C6C75245-412A-4F76-B211-C4A1D7294713}" type="slidenum">
              <a:rPr lang="en-US" smtClean="0"/>
              <a:t>9</a:t>
            </a:fld>
            <a:endParaRPr lang="en-US"/>
          </a:p>
        </p:txBody>
      </p:sp>
    </p:spTree>
    <p:extLst>
      <p:ext uri="{BB962C8B-B14F-4D97-AF65-F5344CB8AC3E}">
        <p14:creationId xmlns:p14="http://schemas.microsoft.com/office/powerpoint/2010/main" val="289888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1/26/2017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1/26/2017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solidFill>
                  <a:srgbClr val="FFFF00"/>
                </a:solidFill>
                <a:effectLst>
                  <a:outerShdw blurRad="38100" dist="38100" dir="2700000" algn="tl">
                    <a:srgbClr val="000000">
                      <a:alpha val="43137"/>
                    </a:srgbClr>
                  </a:outerShdw>
                </a:effectLst>
              </a:rPr>
              <a:t>Zip It!</a:t>
            </a:r>
          </a:p>
        </p:txBody>
      </p:sp>
      <p:sp>
        <p:nvSpPr>
          <p:cNvPr id="3" name="Subtitle 2"/>
          <p:cNvSpPr>
            <a:spLocks noGrp="1"/>
          </p:cNvSpPr>
          <p:nvPr>
            <p:ph type="subTitle" idx="1"/>
          </p:nvPr>
        </p:nvSpPr>
        <p:spPr>
          <a:xfrm>
            <a:off x="810001" y="5280847"/>
            <a:ext cx="10572000" cy="953698"/>
          </a:xfrm>
        </p:spPr>
        <p:txBody>
          <a:bodyPr>
            <a:noAutofit/>
          </a:bodyPr>
          <a:lstStyle/>
          <a:p>
            <a:r>
              <a:rPr lang="en-US" sz="4800" b="1" dirty="0"/>
              <a:t>Proverbs 21:23</a:t>
            </a:r>
          </a:p>
        </p:txBody>
      </p:sp>
      <p:pic>
        <p:nvPicPr>
          <p:cNvPr id="4" name="Picture 3"/>
          <p:cNvPicPr>
            <a:picLocks noChangeAspect="1"/>
          </p:cNvPicPr>
          <p:nvPr/>
        </p:nvPicPr>
        <p:blipFill>
          <a:blip r:embed="rId3"/>
          <a:stretch>
            <a:fillRect/>
          </a:stretch>
        </p:blipFill>
        <p:spPr>
          <a:xfrm>
            <a:off x="5171869" y="945928"/>
            <a:ext cx="6210132" cy="3137344"/>
          </a:xfrm>
          <a:prstGeom prst="rect">
            <a:avLst/>
          </a:prstGeom>
        </p:spPr>
      </p:pic>
    </p:spTree>
    <p:extLst>
      <p:ext uri="{BB962C8B-B14F-4D97-AF65-F5344CB8AC3E}">
        <p14:creationId xmlns:p14="http://schemas.microsoft.com/office/powerpoint/2010/main" val="4196062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When you are feeling critical:</a:t>
            </a:r>
            <a:br>
              <a:rPr lang="en-US" sz="2400" dirty="0">
                <a:latin typeface="+mn-lt"/>
              </a:rPr>
            </a:br>
            <a:br>
              <a:rPr lang="en-US" sz="2400" dirty="0">
                <a:latin typeface="+mn-lt"/>
              </a:rPr>
            </a:br>
            <a:r>
              <a:rPr lang="en-US" sz="4400" dirty="0">
                <a:solidFill>
                  <a:srgbClr val="FFFF66"/>
                </a:solidFill>
                <a:effectLst>
                  <a:outerShdw blurRad="38100" dist="38100" dir="2700000" algn="tl">
                    <a:srgbClr val="000000">
                      <a:alpha val="43137"/>
                    </a:srgbClr>
                  </a:outerShdw>
                </a:effectLst>
                <a:latin typeface="+mn-lt"/>
              </a:rPr>
              <a:t>[an ungodly characteristic of the tongue]   </a:t>
            </a:r>
            <a:br>
              <a:rPr lang="en-US" sz="4400" dirty="0">
                <a:effectLst>
                  <a:outerShdw blurRad="38100" dist="38100" dir="2700000" algn="tl">
                    <a:srgbClr val="000000">
                      <a:alpha val="43137"/>
                    </a:srgbClr>
                  </a:outerShdw>
                </a:effectLst>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With it we bless our God and Father, </a:t>
            </a:r>
            <a:r>
              <a:rPr lang="en-US" sz="4400" u="sng" dirty="0">
                <a:effectLst>
                  <a:outerShdw blurRad="38100" dist="38100" dir="2700000" algn="tl">
                    <a:srgbClr val="000000">
                      <a:alpha val="43137"/>
                    </a:srgbClr>
                  </a:outerShdw>
                </a:effectLst>
                <a:latin typeface="+mn-lt"/>
              </a:rPr>
              <a:t>and with it we curse men</a:t>
            </a:r>
            <a:r>
              <a:rPr lang="en-US" sz="4400" dirty="0">
                <a:effectLst>
                  <a:outerShdw blurRad="38100" dist="38100" dir="2700000" algn="tl">
                    <a:srgbClr val="000000">
                      <a:alpha val="43137"/>
                    </a:srgbClr>
                  </a:outerShdw>
                </a:effectLst>
                <a:latin typeface="+mn-lt"/>
              </a:rPr>
              <a:t>, who have been made in the similitude of God.”</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James 3:9</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4107490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you’ve already said it more than once:</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 foolish son is the ruin of his father, </a:t>
            </a:r>
            <a:r>
              <a:rPr lang="en-US" sz="4400" u="sng" dirty="0">
                <a:effectLst>
                  <a:outerShdw blurRad="38100" dist="38100" dir="2700000" algn="tl">
                    <a:srgbClr val="000000">
                      <a:alpha val="43137"/>
                    </a:srgbClr>
                  </a:outerShdw>
                </a:effectLst>
                <a:latin typeface="+mn-lt"/>
              </a:rPr>
              <a:t>and the contentions of a wife are a continual dripping</a:t>
            </a:r>
            <a:r>
              <a:rPr lang="en-US" sz="4400" dirty="0">
                <a:effectLst>
                  <a:outerShdw blurRad="38100" dist="38100" dir="2700000" algn="tl">
                    <a:srgbClr val="000000">
                      <a:alpha val="43137"/>
                    </a:srgbClr>
                  </a:outerShdw>
                </a:effectLst>
                <a:latin typeface="+mn-lt"/>
              </a:rPr>
              <a:t>.”</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19:13</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28819985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When it is time to listen:</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 wise son heeds his father's instruction, but a scoffer does not listen to rebuke.”</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13:1</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697983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79400"/>
            <a:ext cx="10572000" cy="4368799"/>
          </a:xfrm>
        </p:spPr>
        <p:txBody>
          <a:bodyPr/>
          <a:lstStyle/>
          <a:p>
            <a:r>
              <a:rPr lang="en-US" dirty="0">
                <a:solidFill>
                  <a:srgbClr val="FFFF00"/>
                </a:solidFill>
                <a:effectLst>
                  <a:outerShdw blurRad="38100" dist="38100" dir="2700000" algn="tl">
                    <a:srgbClr val="000000">
                      <a:alpha val="43137"/>
                    </a:srgbClr>
                  </a:outerShdw>
                </a:effectLst>
              </a:rPr>
              <a:t>“Whoever                            guards his                                    mouth and                         tongue keeps                             his soul from troubles.”</a:t>
            </a:r>
            <a:endParaRPr lang="en-US"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10572000" cy="953698"/>
          </a:xfrm>
        </p:spPr>
        <p:txBody>
          <a:bodyPr>
            <a:noAutofit/>
          </a:bodyPr>
          <a:lstStyle/>
          <a:p>
            <a:r>
              <a:rPr lang="en-US" sz="4800" b="1" dirty="0"/>
              <a:t>Proverbs 21:23</a:t>
            </a:r>
          </a:p>
        </p:txBody>
      </p:sp>
      <p:pic>
        <p:nvPicPr>
          <p:cNvPr id="4" name="Picture 3"/>
          <p:cNvPicPr>
            <a:picLocks noChangeAspect="1"/>
          </p:cNvPicPr>
          <p:nvPr/>
        </p:nvPicPr>
        <p:blipFill>
          <a:blip r:embed="rId3"/>
          <a:stretch>
            <a:fillRect/>
          </a:stretch>
        </p:blipFill>
        <p:spPr>
          <a:xfrm>
            <a:off x="6019800" y="639298"/>
            <a:ext cx="5362201" cy="2708971"/>
          </a:xfrm>
          <a:prstGeom prst="rect">
            <a:avLst/>
          </a:prstGeom>
        </p:spPr>
      </p:pic>
    </p:spTree>
    <p:extLst>
      <p:ext uri="{BB962C8B-B14F-4D97-AF65-F5344CB8AC3E}">
        <p14:creationId xmlns:p14="http://schemas.microsoft.com/office/powerpoint/2010/main" val="898109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In the heat of anger:</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 quick-tempered man </a:t>
            </a:r>
            <a:r>
              <a:rPr lang="en-US" sz="4400" u="sng" dirty="0">
                <a:effectLst>
                  <a:outerShdw blurRad="38100" dist="38100" dir="2700000" algn="tl">
                    <a:srgbClr val="000000">
                      <a:alpha val="43137"/>
                    </a:srgbClr>
                  </a:outerShdw>
                </a:effectLst>
                <a:latin typeface="+mn-lt"/>
              </a:rPr>
              <a:t>acts foolishly</a:t>
            </a:r>
            <a:r>
              <a:rPr lang="en-US" sz="4400" dirty="0">
                <a:effectLst>
                  <a:outerShdw blurRad="38100" dist="38100" dir="2700000" algn="tl">
                    <a:srgbClr val="000000">
                      <a:alpha val="43137"/>
                    </a:srgbClr>
                  </a:outerShdw>
                </a:effectLst>
                <a:latin typeface="+mn-lt"/>
              </a:rPr>
              <a:t>, and a man of wicked intentions is hated.”</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14:17</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4055186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When you lack all the facts:</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He who answers a matter </a:t>
            </a:r>
            <a:r>
              <a:rPr lang="en-US" sz="4400" u="sng" dirty="0">
                <a:effectLst>
                  <a:outerShdw blurRad="38100" dist="38100" dir="2700000" algn="tl">
                    <a:srgbClr val="000000">
                      <a:alpha val="43137"/>
                    </a:srgbClr>
                  </a:outerShdw>
                </a:effectLst>
                <a:latin typeface="+mn-lt"/>
              </a:rPr>
              <a:t>before he hears it</a:t>
            </a:r>
            <a:r>
              <a:rPr lang="en-US" sz="4400" dirty="0">
                <a:effectLst>
                  <a:outerShdw blurRad="38100" dist="38100" dir="2700000" algn="tl">
                    <a:srgbClr val="000000">
                      <a:alpha val="43137"/>
                    </a:srgbClr>
                  </a:outerShdw>
                </a:effectLst>
                <a:latin typeface="+mn-lt"/>
              </a:rPr>
              <a:t>, it is folly and shame to him.”</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18:13</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558877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your words may offend a weak brother:</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And because of your knowledge shall the weak brother perish, for whom Christ died?”</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1 Corinthians 8:11</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2833424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When you are tempted to joke about sin:</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u="sng" dirty="0">
                <a:effectLst>
                  <a:outerShdw blurRad="38100" dist="38100" dir="2700000" algn="tl">
                    <a:srgbClr val="000000">
                      <a:alpha val="43137"/>
                    </a:srgbClr>
                  </a:outerShdw>
                </a:effectLst>
                <a:latin typeface="+mn-lt"/>
              </a:rPr>
              <a:t>Fools mock at sin</a:t>
            </a:r>
            <a:r>
              <a:rPr lang="en-US" sz="4400" dirty="0">
                <a:effectLst>
                  <a:outerShdw blurRad="38100" dist="38100" dir="2700000" algn="tl">
                    <a:srgbClr val="000000">
                      <a:alpha val="43137"/>
                    </a:srgbClr>
                  </a:outerShdw>
                </a:effectLst>
                <a:latin typeface="+mn-lt"/>
              </a:rPr>
              <a:t>, but among the upright there is favor.”</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14:9</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1704112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tempted to make light of holy things:</a:t>
            </a:r>
            <a:br>
              <a:rPr lang="en-US" sz="2400" dirty="0">
                <a:latin typeface="+mn-lt"/>
              </a:rPr>
            </a:br>
            <a:br>
              <a:rPr lang="en-US" sz="2400" dirty="0">
                <a:latin typeface="+mn-lt"/>
              </a:rPr>
            </a:br>
            <a:r>
              <a:rPr lang="en-US" sz="4000" dirty="0">
                <a:effectLst>
                  <a:outerShdw blurRad="38100" dist="38100" dir="2700000" algn="tl">
                    <a:srgbClr val="000000">
                      <a:alpha val="43137"/>
                    </a:srgbClr>
                  </a:outerShdw>
                </a:effectLst>
                <a:latin typeface="+mn-lt"/>
              </a:rPr>
              <a:t>   “</a:t>
            </a:r>
            <a:r>
              <a:rPr lang="en-US" sz="4000" dirty="0">
                <a:effectLst>
                  <a:outerShdw blurRad="38100" dist="38100" dir="2700000" algn="tl">
                    <a:srgbClr val="000000">
                      <a:alpha val="43137"/>
                    </a:srgbClr>
                  </a:outerShdw>
                </a:effectLst>
                <a:latin typeface="+mn-lt"/>
              </a:rPr>
              <a:t>Do not be rash with your mouth, and let not your heart utter anything hastily before God. for God is in heaven, and you on earth; therefore let your words be few</a:t>
            </a:r>
            <a:r>
              <a:rPr lang="en-US" sz="4400" dirty="0">
                <a:effectLst>
                  <a:outerShdw blurRad="38100" dist="38100" dir="2700000" algn="tl">
                    <a:srgbClr val="000000">
                      <a:alpha val="43137"/>
                    </a:srgbClr>
                  </a:outerShdw>
                </a:effectLst>
                <a:latin typeface="+mn-lt"/>
              </a:rPr>
              <a:t>.”</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Ecclesiastes 5:2</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21293496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the issue is none of your business:</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He who passes by and meddles in a quarrel not his own is like one who takes a dog by the ears.”</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26:17</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4269587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you would be ashamed later:</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All the words of my mouth are with righteousness; nothing crooked or perverse is in them.”</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8:8</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15591049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0"/>
            <a:ext cx="11404600" cy="4064596"/>
          </a:xfrm>
        </p:spPr>
        <p:txBody>
          <a:bodyPr anchor="t"/>
          <a:lstStyle/>
          <a:p>
            <a:pPr algn="l"/>
            <a:r>
              <a:rPr lang="en-US" sz="5400" b="0" dirty="0">
                <a:solidFill>
                  <a:srgbClr val="FFFF00"/>
                </a:solidFill>
                <a:effectLst>
                  <a:outerShdw blurRad="38100" dist="38100" dir="2700000" algn="tl">
                    <a:srgbClr val="000000">
                      <a:alpha val="43137"/>
                    </a:srgbClr>
                  </a:outerShdw>
                </a:effectLst>
                <a:latin typeface="Bernard MT Condensed" panose="02050806060905020404" pitchFamily="18" charset="0"/>
              </a:rPr>
              <a:t>If you would damage a man’s reputation:</a:t>
            </a:r>
            <a:br>
              <a:rPr lang="en-US" sz="2400" dirty="0">
                <a:latin typeface="+mn-lt"/>
              </a:rPr>
            </a:br>
            <a:br>
              <a:rPr lang="en-US" sz="2400" dirty="0">
                <a:latin typeface="+mn-lt"/>
              </a:rPr>
            </a:br>
            <a:r>
              <a:rPr lang="en-US" sz="4400" dirty="0">
                <a:effectLst>
                  <a:outerShdw blurRad="38100" dist="38100" dir="2700000" algn="tl">
                    <a:srgbClr val="000000">
                      <a:alpha val="43137"/>
                    </a:srgbClr>
                  </a:outerShdw>
                </a:effectLst>
                <a:latin typeface="+mn-lt"/>
              </a:rPr>
              <a:t>   “</a:t>
            </a:r>
            <a:r>
              <a:rPr lang="en-US" sz="4400" dirty="0">
                <a:effectLst>
                  <a:outerShdw blurRad="38100" dist="38100" dir="2700000" algn="tl">
                    <a:srgbClr val="000000">
                      <a:alpha val="43137"/>
                    </a:srgbClr>
                  </a:outerShdw>
                </a:effectLst>
                <a:latin typeface="+mn-lt"/>
              </a:rPr>
              <a:t>An ungodly man digs up evil, and </a:t>
            </a:r>
            <a:r>
              <a:rPr lang="en-US" sz="4400" u="sng" dirty="0">
                <a:effectLst>
                  <a:outerShdw blurRad="38100" dist="38100" dir="2700000" algn="tl">
                    <a:srgbClr val="000000">
                      <a:alpha val="43137"/>
                    </a:srgbClr>
                  </a:outerShdw>
                </a:effectLst>
                <a:latin typeface="+mn-lt"/>
              </a:rPr>
              <a:t>it is on his lips like a burning fire</a:t>
            </a:r>
            <a:r>
              <a:rPr lang="en-US" sz="4400" dirty="0">
                <a:effectLst>
                  <a:outerShdw blurRad="38100" dist="38100" dir="2700000" algn="tl">
                    <a:srgbClr val="000000">
                      <a:alpha val="43137"/>
                    </a:srgbClr>
                  </a:outerShdw>
                </a:effectLst>
                <a:latin typeface="+mn-lt"/>
              </a:rPr>
              <a:t>. </a:t>
            </a:r>
            <a:r>
              <a:rPr lang="en-US" sz="4400" baseline="30000" dirty="0">
                <a:effectLst>
                  <a:outerShdw blurRad="38100" dist="38100" dir="2700000" algn="tl">
                    <a:srgbClr val="000000">
                      <a:alpha val="43137"/>
                    </a:srgbClr>
                  </a:outerShdw>
                </a:effectLst>
                <a:latin typeface="+mn-lt"/>
              </a:rPr>
              <a:t>28</a:t>
            </a:r>
            <a:r>
              <a:rPr lang="en-US" sz="4400" dirty="0">
                <a:effectLst>
                  <a:outerShdw blurRad="38100" dist="38100" dir="2700000" algn="tl">
                    <a:srgbClr val="000000">
                      <a:alpha val="43137"/>
                    </a:srgbClr>
                  </a:outerShdw>
                </a:effectLst>
                <a:latin typeface="+mn-lt"/>
              </a:rPr>
              <a:t> A perverse man sows strife, and a whisperer separates the best of friends.”</a:t>
            </a:r>
            <a:endParaRPr lang="en-US" sz="44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810000" y="5281201"/>
            <a:ext cx="10561418" cy="967199"/>
          </a:xfrm>
        </p:spPr>
        <p:txBody>
          <a:bodyPr/>
          <a:lstStyle/>
          <a:p>
            <a:r>
              <a:rPr lang="en-US" sz="4400" b="1" dirty="0"/>
              <a:t>Proverbs 16:27-28</a:t>
            </a:r>
          </a:p>
        </p:txBody>
      </p:sp>
      <p:pic>
        <p:nvPicPr>
          <p:cNvPr id="4" name="Picture 3"/>
          <p:cNvPicPr>
            <a:picLocks noChangeAspect="1"/>
          </p:cNvPicPr>
          <p:nvPr/>
        </p:nvPicPr>
        <p:blipFill>
          <a:blip r:embed="rId3"/>
          <a:stretch>
            <a:fillRect/>
          </a:stretch>
        </p:blipFill>
        <p:spPr>
          <a:xfrm>
            <a:off x="431801" y="4662680"/>
            <a:ext cx="3479800" cy="1757987"/>
          </a:xfrm>
          <a:prstGeom prst="rect">
            <a:avLst/>
          </a:prstGeom>
        </p:spPr>
      </p:pic>
    </p:spTree>
    <p:extLst>
      <p:ext uri="{BB962C8B-B14F-4D97-AF65-F5344CB8AC3E}">
        <p14:creationId xmlns:p14="http://schemas.microsoft.com/office/powerpoint/2010/main" val="1702804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385</TotalTime>
  <Words>1458</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Calibri</vt:lpstr>
      <vt:lpstr>Wingdings 2</vt:lpstr>
      <vt:lpstr>Bernard MT Condensed</vt:lpstr>
      <vt:lpstr>Quotable</vt:lpstr>
      <vt:lpstr>Zip It!</vt:lpstr>
      <vt:lpstr>In the heat of anger:     “A quick-tempered man acts foolishly, and a man of wicked intentions is hated.”</vt:lpstr>
      <vt:lpstr>When you lack all the facts:     “He who answers a matter before he hears it, it is folly and shame to him.”</vt:lpstr>
      <vt:lpstr>If your words may offend a weak brother:     “And because of your knowledge shall the weak brother perish, for whom Christ died?”</vt:lpstr>
      <vt:lpstr>When you are tempted to joke about sin:     “Fools mock at sin, but among the upright there is favor.”</vt:lpstr>
      <vt:lpstr>If tempted to make light of holy things:     “Do not be rash with your mouth, and let not your heart utter anything hastily before God. for God is in heaven, and you on earth; therefore let your words be few.”</vt:lpstr>
      <vt:lpstr>If the issue is none of your business:     “He who passes by and meddles in a quarrel not his own is like one who takes a dog by the ears.”</vt:lpstr>
      <vt:lpstr>If you would be ashamed later:     “All the words of my mouth are with righteousness; nothing crooked or perverse is in them.”</vt:lpstr>
      <vt:lpstr>If you would damage a man’s reputation:     “An ungodly man digs up evil, and it is on his lips like a burning fire. 28 A perverse man sows strife, and a whisperer separates the best of friends.”</vt:lpstr>
      <vt:lpstr>When you are feeling critical:  [an ungodly characteristic of the tongue]       “With it we bless our God and Father, and with it we curse men, who have been made in the similitude of God.”</vt:lpstr>
      <vt:lpstr>If you’ve already said it more than once:     “A foolish son is the ruin of his father, and the contentions of a wife are a continual dripping.”</vt:lpstr>
      <vt:lpstr>When it is time to listen:     “A wise son heeds his father's instruction, but a scoffer does not listen to rebuke.”</vt:lpstr>
      <vt:lpstr>“Whoever                            guards his                                    mouth and                         tongue keeps                             his soul from troubles.”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Zip It!</dc:title>
  <dc:creator>Stan Cox</dc:creator>
  <cp:lastModifiedBy>Stan Cox</cp:lastModifiedBy>
  <cp:revision>21</cp:revision>
  <cp:lastPrinted>2017-01-26T19:55:45Z</cp:lastPrinted>
  <dcterms:created xsi:type="dcterms:W3CDTF">2017-01-26T15:24:34Z</dcterms:created>
  <dcterms:modified xsi:type="dcterms:W3CDTF">2017-01-26T21:49:45Z</dcterms:modified>
</cp:coreProperties>
</file>