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305" r:id="rId2"/>
    <p:sldId id="303" r:id="rId3"/>
    <p:sldId id="299" r:id="rId4"/>
    <p:sldId id="287" r:id="rId5"/>
    <p:sldId id="294" r:id="rId6"/>
    <p:sldId id="295" r:id="rId7"/>
    <p:sldId id="289" r:id="rId8"/>
    <p:sldId id="300" r:id="rId9"/>
    <p:sldId id="304" r:id="rId10"/>
    <p:sldId id="302" r:id="rId11"/>
    <p:sldId id="301" r:id="rId12"/>
    <p:sldId id="269" r:id="rId13"/>
    <p:sldId id="271" r:id="rId14"/>
    <p:sldId id="272" r:id="rId15"/>
    <p:sldId id="273" r:id="rId16"/>
    <p:sldId id="274" r:id="rId17"/>
    <p:sldId id="267" r:id="rId18"/>
    <p:sldId id="290" r:id="rId19"/>
    <p:sldId id="277" r:id="rId20"/>
    <p:sldId id="293" r:id="rId21"/>
    <p:sldId id="306" r:id="rId22"/>
  </p:sldIdLst>
  <p:sldSz cx="14630400" cy="82296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9900"/>
    <a:srgbClr val="CCEC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830" y="53"/>
      </p:cViewPr>
      <p:guideLst>
        <p:guide orient="horz" pos="2592"/>
        <p:guide pos="460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4B2A251-86E7-4972-8326-57AE250910F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Moral Living In An Immoral World.pptx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1EA3F8F-AC92-4CA0-AB05-D0F09A1087F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C3E06E42-76C6-4996-A428-A00EA936535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2936B34A-3200-4168-AF01-DF05234888C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F961829-48BE-4162-B9E7-F6ABF2F28E2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Moral Living In An Immoral World.pptx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D3F92-925D-4455-94EA-127DE9A43550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5E049-4090-44E7-8AD3-A8CBBBF76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72278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rc 2">
            <a:extLst>
              <a:ext uri="{FF2B5EF4-FFF2-40B4-BE49-F238E27FC236}">
                <a16:creationId xmlns:a16="http://schemas.microsoft.com/office/drawing/2014/main" id="{23912BC5-AE7A-4A4A-BBA1-61EA4729AA8A}"/>
              </a:ext>
            </a:extLst>
          </p:cNvPr>
          <p:cNvSpPr>
            <a:spLocks/>
          </p:cNvSpPr>
          <p:nvPr/>
        </p:nvSpPr>
        <p:spPr bwMode="ltGray">
          <a:xfrm>
            <a:off x="-34925" y="3108325"/>
            <a:ext cx="12434888" cy="10064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24 w 21600"/>
              <a:gd name="T1" fmla="*/ 0 h 43200"/>
              <a:gd name="T2" fmla="*/ 56 w 21600"/>
              <a:gd name="T3" fmla="*/ 43200 h 43200"/>
              <a:gd name="T4" fmla="*/ 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23" y="0"/>
                </a:moveTo>
                <a:cubicBezTo>
                  <a:pt x="11943" y="13"/>
                  <a:pt x="21600" y="9680"/>
                  <a:pt x="21600" y="21600"/>
                </a:cubicBezTo>
                <a:cubicBezTo>
                  <a:pt x="21600" y="33507"/>
                  <a:pt x="11963" y="43169"/>
                  <a:pt x="55" y="43199"/>
                </a:cubicBezTo>
              </a:path>
              <a:path w="21600" h="43200" stroke="0" extrusionOk="0">
                <a:moveTo>
                  <a:pt x="23" y="0"/>
                </a:moveTo>
                <a:cubicBezTo>
                  <a:pt x="11943" y="13"/>
                  <a:pt x="21600" y="9680"/>
                  <a:pt x="21600" y="21600"/>
                </a:cubicBezTo>
                <a:cubicBezTo>
                  <a:pt x="21600" y="33507"/>
                  <a:pt x="11963" y="43169"/>
                  <a:pt x="55" y="43199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21FDAC7-3F59-429A-8EA6-CF360A6A18D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193925" y="1463675"/>
            <a:ext cx="12436475" cy="13716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60C8448-E89F-4752-BFEA-00FAB9780D1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93925" y="4297363"/>
            <a:ext cx="10242550" cy="2103437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8C0CCC64-7269-45DA-B369-98A52948898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2193925" y="7497763"/>
            <a:ext cx="3048000" cy="549275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DD52AE17-B5E4-4E7F-9900-47ADE526C9A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6096000" y="7497763"/>
            <a:ext cx="4632325" cy="549275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8CDFB438-7712-4E7A-AF8C-1D0C0B94BD2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1582400" y="7497763"/>
            <a:ext cx="3048000" cy="549275"/>
          </a:xfrm>
        </p:spPr>
        <p:txBody>
          <a:bodyPr/>
          <a:lstStyle>
            <a:lvl1pPr>
              <a:defRPr/>
            </a:lvl1pPr>
          </a:lstStyle>
          <a:p>
            <a:fld id="{2FEFFB82-EF62-42B0-99AA-C9DFBADC0C8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AB73D-9E3E-474A-8E20-0772A232E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13288B-74C1-4264-85BA-A7BD2B02CC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6394E9-B5ED-4B18-80B0-8362A8810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00276-E7B7-4E3B-801E-43393F7D5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AC2C5-57A3-4DAA-A587-47D085115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01251-C687-47E5-87EE-4E251F22B0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869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E5F44D-D2A6-421B-ABD9-0DD8191F3B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272713" y="549275"/>
            <a:ext cx="3260725" cy="67659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A6837A-239D-4A07-AE5D-B4ADAFC796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7363" y="549275"/>
            <a:ext cx="9632950" cy="67659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F68D8-E745-42C8-89D3-AD997667C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278B2B-D3C9-4536-BB56-60FC12140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C169C-3FA5-495D-8064-B7F421F06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9D9C6-DB1A-4810-80E2-E4ABAAFCC4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241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E3B12-ED2C-457A-AC44-26C866E74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1DA8C-B74A-46EF-8F84-8D74FE78C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5F510-FD73-4877-B5F1-DFDA42BD2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2B1C5-99FB-4A4C-83B8-52A27A8C8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1EE95-5B5C-4CBC-8E5E-3517E5210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194E2-7D0B-4244-BAB4-4FA5DDE3F0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7128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5E8EC-588B-4D4A-8CB9-5001E1C5D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538" y="2051050"/>
            <a:ext cx="12619037" cy="342423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BA5CA9-5438-4C16-9A22-CF08B048F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8538" y="5507038"/>
            <a:ext cx="12619037" cy="180022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EB8C7A-FEC3-4F3C-AF98-8CECB2488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221F5-2E8E-4EE4-B022-46F15628E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01C48-E1BF-48BC-A4FF-D088322A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5CDFA-F76F-41F3-977E-5863650D19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202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2AC3C-C3CA-4928-92FB-B535FD070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7BE5F-3010-4408-A3A9-EB840A5EA3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6963" y="2378075"/>
            <a:ext cx="6142037" cy="4937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4C054F-DE91-43FC-8009-2A251AB25F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91400" y="2378075"/>
            <a:ext cx="6142038" cy="4937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7863C-D761-4644-B00B-91DF9E4F4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34A153-B48F-412C-A86E-AA3CCE265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D41444-EDDC-40E1-BB6C-24C0E91EE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6E327-4E45-4B4D-B9B8-0EE799ED1A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6960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FB436-5EF4-4EF1-B6CD-CE97B3C5D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063" y="438150"/>
            <a:ext cx="12619037" cy="15906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BE776-9D08-4D42-A689-FD42E76B4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8063" y="2017713"/>
            <a:ext cx="6189662" cy="989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8F4713-8574-4150-A4A8-95E058C9B1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08063" y="3006725"/>
            <a:ext cx="6189662" cy="4421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4AB0D8-1EEC-4185-A31E-27A3E5131C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407275" y="2017713"/>
            <a:ext cx="6219825" cy="989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C6606F-B436-4398-AE0D-BCB5E2F7D3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07275" y="3006725"/>
            <a:ext cx="6219825" cy="4421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72EE27-1E65-4A11-BE9B-8A655D674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CE1C8D-D3C8-4545-8FD9-9D1A8F167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ED0614-98D0-4992-8ABC-95FDFAD25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B2C76-541C-4E62-8CEA-0F63853E7E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003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AEE73-543E-4C49-B9C5-CBA4FB096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393542-D4E0-48FE-B153-A1073D367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13D235-A2D5-4A7E-B013-F8F119102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FC1159-FF13-474E-B9F0-A36459A8A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DD5863-4951-46A9-82BF-AF5F979554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704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B6FBF8-C470-4BDA-AE51-D7B38FD03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438307-1330-46DA-A633-1EC15BA06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0313BC-B482-407E-8BAE-9A6706A67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7284E-C4AF-4E3A-8BD1-C6C85AE3DB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4405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B6E44-D9C3-4610-866D-93DB78C1E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063" y="549275"/>
            <a:ext cx="4718050" cy="19192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8D258-D4AF-4F81-BCEA-B9583AEE7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9825" y="1184275"/>
            <a:ext cx="7407275" cy="58483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2426C3-7BD1-4E44-B2C2-05DB1E717D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08063" y="2468563"/>
            <a:ext cx="4718050" cy="4573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3986E0-D2A5-4C68-92EC-80AB8A238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610DAE-0E10-4EE9-8CA5-228A612BF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7D4E33-75FB-41C6-9ED2-2D6FDA3C0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425A6-BA6B-4BDE-82F8-EDCB789EA5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481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9B6BA-DC1E-43B4-94C2-0BE002DF3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063" y="549275"/>
            <a:ext cx="4718050" cy="19192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CA6FEE-6979-4294-AE44-BC89B8A1CB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19825" y="1184275"/>
            <a:ext cx="7407275" cy="58483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9F0244-7CB7-47D0-AA03-4C88D9AD5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08063" y="2468563"/>
            <a:ext cx="4718050" cy="4573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938737-1C08-48C2-9EC3-B853BD1A8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25E50E-2028-4373-8E8D-79D403783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CBC36-4807-4828-BC34-45C607733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DBCD3-0683-4B26-8324-4B49C0D0C5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926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5D190DF6-061E-49D7-8897-48D7A9D805FE}"/>
              </a:ext>
            </a:extLst>
          </p:cNvPr>
          <p:cNvGrpSpPr>
            <a:grpSpLocks/>
          </p:cNvGrpSpPr>
          <p:nvPr/>
        </p:nvGrpSpPr>
        <p:grpSpPr bwMode="auto">
          <a:xfrm>
            <a:off x="5608638" y="0"/>
            <a:ext cx="9021762" cy="977900"/>
            <a:chOff x="1488" y="0"/>
            <a:chExt cx="4272" cy="816"/>
          </a:xfrm>
        </p:grpSpPr>
        <p:grpSp>
          <p:nvGrpSpPr>
            <p:cNvPr id="4099" name="Group 3">
              <a:extLst>
                <a:ext uri="{FF2B5EF4-FFF2-40B4-BE49-F238E27FC236}">
                  <a16:creationId xmlns:a16="http://schemas.microsoft.com/office/drawing/2014/main" id="{50C5283E-D6BE-42EF-A02A-1B586673C45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488" y="0"/>
              <a:ext cx="4272" cy="48"/>
              <a:chOff x="1488" y="0"/>
              <a:chExt cx="4272" cy="48"/>
            </a:xfrm>
          </p:grpSpPr>
          <p:sp>
            <p:nvSpPr>
              <p:cNvPr id="4100" name="Rectangle 4">
                <a:extLst>
                  <a:ext uri="{FF2B5EF4-FFF2-40B4-BE49-F238E27FC236}">
                    <a16:creationId xmlns:a16="http://schemas.microsoft.com/office/drawing/2014/main" id="{B9EC057D-92A2-466B-A0C7-635174E56EA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>
                <a:off x="3792" y="0"/>
                <a:ext cx="1968" cy="48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Rectangle 5">
                <a:extLst>
                  <a:ext uri="{FF2B5EF4-FFF2-40B4-BE49-F238E27FC236}">
                    <a16:creationId xmlns:a16="http://schemas.microsoft.com/office/drawing/2014/main" id="{021E878B-4634-4AA9-8BE4-52682E41D29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>
                <a:off x="1488" y="0"/>
                <a:ext cx="2304" cy="48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02" name="Rectangle 6">
              <a:extLst>
                <a:ext uri="{FF2B5EF4-FFF2-40B4-BE49-F238E27FC236}">
                  <a16:creationId xmlns:a16="http://schemas.microsoft.com/office/drawing/2014/main" id="{766E9584-D057-47F5-B0BB-319F2CAE99F7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78" y="96"/>
              <a:ext cx="1482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" name="Rectangle 7">
              <a:extLst>
                <a:ext uri="{FF2B5EF4-FFF2-40B4-BE49-F238E27FC236}">
                  <a16:creationId xmlns:a16="http://schemas.microsoft.com/office/drawing/2014/main" id="{3E6B816D-1F36-4647-97AC-D97D59E9F83F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544" y="96"/>
              <a:ext cx="1734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" name="Rectangle 8">
              <a:extLst>
                <a:ext uri="{FF2B5EF4-FFF2-40B4-BE49-F238E27FC236}">
                  <a16:creationId xmlns:a16="http://schemas.microsoft.com/office/drawing/2014/main" id="{E336C614-802A-4FFC-95CE-8D1C2C5BFA13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809" y="192"/>
              <a:ext cx="951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" name="Rectangle 9">
              <a:extLst>
                <a:ext uri="{FF2B5EF4-FFF2-40B4-BE49-F238E27FC236}">
                  <a16:creationId xmlns:a16="http://schemas.microsoft.com/office/drawing/2014/main" id="{0C3831DA-BB9D-4D13-9CEC-34B2A05CB7BA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3696" y="192"/>
              <a:ext cx="1113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Rectangle 10">
              <a:extLst>
                <a:ext uri="{FF2B5EF4-FFF2-40B4-BE49-F238E27FC236}">
                  <a16:creationId xmlns:a16="http://schemas.microsoft.com/office/drawing/2014/main" id="{87CB3AEB-40AB-48FD-9B07-3FD212E28A9E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5097" y="288"/>
              <a:ext cx="663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Rectangle 11">
              <a:extLst>
                <a:ext uri="{FF2B5EF4-FFF2-40B4-BE49-F238E27FC236}">
                  <a16:creationId xmlns:a16="http://schemas.microsoft.com/office/drawing/2014/main" id="{914F4465-C2F8-41C8-9204-A7147833A653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320" y="288"/>
              <a:ext cx="777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Rectangle 12">
              <a:extLst>
                <a:ext uri="{FF2B5EF4-FFF2-40B4-BE49-F238E27FC236}">
                  <a16:creationId xmlns:a16="http://schemas.microsoft.com/office/drawing/2014/main" id="{A7FC9D29-1DCE-4954-A204-6157B3DC09FB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5362" y="384"/>
              <a:ext cx="398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Rectangle 13">
              <a:extLst>
                <a:ext uri="{FF2B5EF4-FFF2-40B4-BE49-F238E27FC236}">
                  <a16:creationId xmlns:a16="http://schemas.microsoft.com/office/drawing/2014/main" id="{713080F9-8C85-48C5-A2A5-E76FFD7F8C3D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896" y="384"/>
              <a:ext cx="466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Rectangle 14">
              <a:extLst>
                <a:ext uri="{FF2B5EF4-FFF2-40B4-BE49-F238E27FC236}">
                  <a16:creationId xmlns:a16="http://schemas.microsoft.com/office/drawing/2014/main" id="{A4429A42-03E9-4CC2-AB63-257E2D6C8FA7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5539" y="480"/>
              <a:ext cx="221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Rectangle 15">
              <a:extLst>
                <a:ext uri="{FF2B5EF4-FFF2-40B4-BE49-F238E27FC236}">
                  <a16:creationId xmlns:a16="http://schemas.microsoft.com/office/drawing/2014/main" id="{0BA37B79-F339-4E24-98ED-2617AA41CC79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5280" y="480"/>
              <a:ext cx="259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Rectangle 16">
              <a:extLst>
                <a:ext uri="{FF2B5EF4-FFF2-40B4-BE49-F238E27FC236}">
                  <a16:creationId xmlns:a16="http://schemas.microsoft.com/office/drawing/2014/main" id="{453B6F01-9BD8-4DBA-843F-AF49955CBF83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5649" y="576"/>
              <a:ext cx="111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Rectangle 17">
              <a:extLst>
                <a:ext uri="{FF2B5EF4-FFF2-40B4-BE49-F238E27FC236}">
                  <a16:creationId xmlns:a16="http://schemas.microsoft.com/office/drawing/2014/main" id="{ACB8D91B-7704-4195-9028-9FF93F8BDB64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5520" y="576"/>
              <a:ext cx="129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Rectangle 18">
              <a:extLst>
                <a:ext uri="{FF2B5EF4-FFF2-40B4-BE49-F238E27FC236}">
                  <a16:creationId xmlns:a16="http://schemas.microsoft.com/office/drawing/2014/main" id="{984F3FF7-5672-4E54-85B7-924F95893D6F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5694" y="672"/>
              <a:ext cx="66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Rectangle 19">
              <a:extLst>
                <a:ext uri="{FF2B5EF4-FFF2-40B4-BE49-F238E27FC236}">
                  <a16:creationId xmlns:a16="http://schemas.microsoft.com/office/drawing/2014/main" id="{57255540-F442-4B62-A5F4-554D3C70CE03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5616" y="672"/>
              <a:ext cx="78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Rectangle 20">
              <a:extLst>
                <a:ext uri="{FF2B5EF4-FFF2-40B4-BE49-F238E27FC236}">
                  <a16:creationId xmlns:a16="http://schemas.microsoft.com/office/drawing/2014/main" id="{2EF46DAC-F53A-4D65-98D3-C7CBDE855C79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013" y="48"/>
              <a:ext cx="1747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Rectangle 21">
              <a:extLst>
                <a:ext uri="{FF2B5EF4-FFF2-40B4-BE49-F238E27FC236}">
                  <a16:creationId xmlns:a16="http://schemas.microsoft.com/office/drawing/2014/main" id="{BC557F32-1F35-4EB0-B8BC-606A0378C009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1968" y="48"/>
              <a:ext cx="2045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Rectangle 22">
              <a:extLst>
                <a:ext uri="{FF2B5EF4-FFF2-40B4-BE49-F238E27FC236}">
                  <a16:creationId xmlns:a16="http://schemas.microsoft.com/office/drawing/2014/main" id="{91D3D7A8-99D1-4BAC-9E1E-34A767F8F5D0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588" y="144"/>
              <a:ext cx="1172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9" name="Rectangle 23">
              <a:extLst>
                <a:ext uri="{FF2B5EF4-FFF2-40B4-BE49-F238E27FC236}">
                  <a16:creationId xmlns:a16="http://schemas.microsoft.com/office/drawing/2014/main" id="{A1DD3FEE-91BD-4119-8E79-1E120259DB78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3216" y="144"/>
              <a:ext cx="137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Rectangle 24">
              <a:extLst>
                <a:ext uri="{FF2B5EF4-FFF2-40B4-BE49-F238E27FC236}">
                  <a16:creationId xmlns:a16="http://schemas.microsoft.com/office/drawing/2014/main" id="{E77B3FB8-42BD-4E4D-ABCF-44189FD9103F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964" y="240"/>
              <a:ext cx="796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1" name="Rectangle 25">
              <a:extLst>
                <a:ext uri="{FF2B5EF4-FFF2-40B4-BE49-F238E27FC236}">
                  <a16:creationId xmlns:a16="http://schemas.microsoft.com/office/drawing/2014/main" id="{35593F77-9E19-4678-9467-0397940DD81B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032" y="240"/>
              <a:ext cx="93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2" name="Rectangle 26">
              <a:extLst>
                <a:ext uri="{FF2B5EF4-FFF2-40B4-BE49-F238E27FC236}">
                  <a16:creationId xmlns:a16="http://schemas.microsoft.com/office/drawing/2014/main" id="{C61978F7-EDDF-46E3-9859-C1335B67DE8E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5274" y="336"/>
              <a:ext cx="486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3" name="Rectangle 27">
              <a:extLst>
                <a:ext uri="{FF2B5EF4-FFF2-40B4-BE49-F238E27FC236}">
                  <a16:creationId xmlns:a16="http://schemas.microsoft.com/office/drawing/2014/main" id="{72C1779C-DBE5-4FE6-8FE9-E6D84BC25009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704" y="336"/>
              <a:ext cx="570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4" name="Rectangle 28">
              <a:extLst>
                <a:ext uri="{FF2B5EF4-FFF2-40B4-BE49-F238E27FC236}">
                  <a16:creationId xmlns:a16="http://schemas.microsoft.com/office/drawing/2014/main" id="{32B55A2B-2B33-4DC1-8CA5-CA2B2834D956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5450" y="432"/>
              <a:ext cx="310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5" name="Rectangle 29">
              <a:extLst>
                <a:ext uri="{FF2B5EF4-FFF2-40B4-BE49-F238E27FC236}">
                  <a16:creationId xmlns:a16="http://schemas.microsoft.com/office/drawing/2014/main" id="{4923CB48-C54B-4999-9143-4793A4C1CEEE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5088" y="432"/>
              <a:ext cx="36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Rectangle 30">
              <a:extLst>
                <a:ext uri="{FF2B5EF4-FFF2-40B4-BE49-F238E27FC236}">
                  <a16:creationId xmlns:a16="http://schemas.microsoft.com/office/drawing/2014/main" id="{2BB6B2AA-B41C-436E-8624-2BE9B15E7598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5605" y="528"/>
              <a:ext cx="155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" name="Rectangle 31">
              <a:extLst>
                <a:ext uri="{FF2B5EF4-FFF2-40B4-BE49-F238E27FC236}">
                  <a16:creationId xmlns:a16="http://schemas.microsoft.com/office/drawing/2014/main" id="{2A7448E4-6AF1-4E4F-9108-6DECE56A1898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5424" y="528"/>
              <a:ext cx="181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Rectangle 32">
              <a:extLst>
                <a:ext uri="{FF2B5EF4-FFF2-40B4-BE49-F238E27FC236}">
                  <a16:creationId xmlns:a16="http://schemas.microsoft.com/office/drawing/2014/main" id="{4FA8F9B8-B584-49B6-8B3A-23F1FAF5F84F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5672" y="624"/>
              <a:ext cx="88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9" name="Rectangle 33">
              <a:extLst>
                <a:ext uri="{FF2B5EF4-FFF2-40B4-BE49-F238E27FC236}">
                  <a16:creationId xmlns:a16="http://schemas.microsoft.com/office/drawing/2014/main" id="{CFA65FBC-1794-43DF-BA25-1C78F896907C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5568" y="624"/>
              <a:ext cx="104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Rectangle 34">
              <a:extLst>
                <a:ext uri="{FF2B5EF4-FFF2-40B4-BE49-F238E27FC236}">
                  <a16:creationId xmlns:a16="http://schemas.microsoft.com/office/drawing/2014/main" id="{FD3D0CB9-0B39-44BC-860A-73CCF59268A5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5716" y="720"/>
              <a:ext cx="44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1" name="Rectangle 35">
              <a:extLst>
                <a:ext uri="{FF2B5EF4-FFF2-40B4-BE49-F238E27FC236}">
                  <a16:creationId xmlns:a16="http://schemas.microsoft.com/office/drawing/2014/main" id="{9475D917-6D71-4FC5-84F7-332BF9390F24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5664" y="720"/>
              <a:ext cx="5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2" name="Rectangle 36">
              <a:extLst>
                <a:ext uri="{FF2B5EF4-FFF2-40B4-BE49-F238E27FC236}">
                  <a16:creationId xmlns:a16="http://schemas.microsoft.com/office/drawing/2014/main" id="{54EFE1F4-631D-4E7A-827D-E6376B0B130C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5738" y="768"/>
              <a:ext cx="22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3" name="Rectangle 37">
              <a:extLst>
                <a:ext uri="{FF2B5EF4-FFF2-40B4-BE49-F238E27FC236}">
                  <a16:creationId xmlns:a16="http://schemas.microsoft.com/office/drawing/2014/main" id="{0FBFD4DA-825F-465F-9096-E3FB20525657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5712" y="768"/>
              <a:ext cx="26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34" name="Arc 38">
            <a:extLst>
              <a:ext uri="{FF2B5EF4-FFF2-40B4-BE49-F238E27FC236}">
                <a16:creationId xmlns:a16="http://schemas.microsoft.com/office/drawing/2014/main" id="{7DFB6BAF-B8E4-490F-BE72-4D19339F6C9C}"/>
              </a:ext>
            </a:extLst>
          </p:cNvPr>
          <p:cNvSpPr>
            <a:spLocks/>
          </p:cNvSpPr>
          <p:nvPr/>
        </p:nvSpPr>
        <p:spPr bwMode="hidden">
          <a:xfrm>
            <a:off x="0" y="1646238"/>
            <a:ext cx="6583363" cy="6381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24 w 21600"/>
              <a:gd name="T1" fmla="*/ 0 h 43200"/>
              <a:gd name="T2" fmla="*/ 56 w 21600"/>
              <a:gd name="T3" fmla="*/ 43200 h 43200"/>
              <a:gd name="T4" fmla="*/ 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23" y="0"/>
                </a:moveTo>
                <a:cubicBezTo>
                  <a:pt x="11943" y="13"/>
                  <a:pt x="21600" y="9680"/>
                  <a:pt x="21600" y="21600"/>
                </a:cubicBezTo>
                <a:cubicBezTo>
                  <a:pt x="21600" y="33507"/>
                  <a:pt x="11963" y="43169"/>
                  <a:pt x="55" y="43199"/>
                </a:cubicBezTo>
              </a:path>
              <a:path w="21600" h="43200" stroke="0" extrusionOk="0">
                <a:moveTo>
                  <a:pt x="23" y="0"/>
                </a:moveTo>
                <a:cubicBezTo>
                  <a:pt x="11943" y="13"/>
                  <a:pt x="21600" y="9680"/>
                  <a:pt x="21600" y="21600"/>
                </a:cubicBezTo>
                <a:cubicBezTo>
                  <a:pt x="21600" y="33507"/>
                  <a:pt x="11963" y="43169"/>
                  <a:pt x="55" y="43199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5" name="Rectangle 39">
            <a:extLst>
              <a:ext uri="{FF2B5EF4-FFF2-40B4-BE49-F238E27FC236}">
                <a16:creationId xmlns:a16="http://schemas.microsoft.com/office/drawing/2014/main" id="{0A92DC77-B899-44FB-96DE-EC776B159E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87363" y="549275"/>
            <a:ext cx="1243647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0622" tIns="65311" rIns="130622" bIns="653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36" name="Rectangle 40">
            <a:extLst>
              <a:ext uri="{FF2B5EF4-FFF2-40B4-BE49-F238E27FC236}">
                <a16:creationId xmlns:a16="http://schemas.microsoft.com/office/drawing/2014/main" id="{30658C4F-E094-4E3B-82FD-EAB681658E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96963" y="2378075"/>
            <a:ext cx="12436475" cy="493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37" name="Rectangle 41">
            <a:extLst>
              <a:ext uri="{FF2B5EF4-FFF2-40B4-BE49-F238E27FC236}">
                <a16:creationId xmlns:a16="http://schemas.microsoft.com/office/drawing/2014/main" id="{9B53F303-8123-45A6-9D18-9E8BEA4321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96963" y="7497763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>
            <a:lvl1pPr defTabSz="1306513">
              <a:defRPr sz="2000" i="1"/>
            </a:lvl1pPr>
          </a:lstStyle>
          <a:p>
            <a:endParaRPr lang="en-US" altLang="en-US"/>
          </a:p>
        </p:txBody>
      </p:sp>
      <p:sp>
        <p:nvSpPr>
          <p:cNvPr id="4138" name="Rectangle 42">
            <a:extLst>
              <a:ext uri="{FF2B5EF4-FFF2-40B4-BE49-F238E27FC236}">
                <a16:creationId xmlns:a16="http://schemas.microsoft.com/office/drawing/2014/main" id="{F2BA66B1-45B7-4126-857B-A49A7F41660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99038" y="7497763"/>
            <a:ext cx="46323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>
            <a:lvl1pPr algn="ctr" defTabSz="1306513">
              <a:defRPr sz="2000" i="1"/>
            </a:lvl1pPr>
          </a:lstStyle>
          <a:p>
            <a:endParaRPr lang="en-US" altLang="en-US"/>
          </a:p>
        </p:txBody>
      </p:sp>
      <p:sp>
        <p:nvSpPr>
          <p:cNvPr id="4139" name="Rectangle 43">
            <a:extLst>
              <a:ext uri="{FF2B5EF4-FFF2-40B4-BE49-F238E27FC236}">
                <a16:creationId xmlns:a16="http://schemas.microsoft.com/office/drawing/2014/main" id="{5199B066-2BCC-423B-A18D-4FA0053CBFA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485438" y="7497763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>
            <a:lvl1pPr algn="r" defTabSz="1306513">
              <a:defRPr sz="2000" i="1"/>
            </a:lvl1pPr>
          </a:lstStyle>
          <a:p>
            <a:fld id="{BFE08782-C3ED-4267-8A54-7690281CA2E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1306513" rtl="0" eaLnBrk="0" fontAlgn="base" hangingPunct="0">
        <a:spcBef>
          <a:spcPct val="0"/>
        </a:spcBef>
        <a:spcAft>
          <a:spcPct val="0"/>
        </a:spcAft>
        <a:defRPr sz="63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1306513" rtl="0" eaLnBrk="0" fontAlgn="base" hangingPunct="0">
        <a:spcBef>
          <a:spcPct val="0"/>
        </a:spcBef>
        <a:spcAft>
          <a:spcPct val="0"/>
        </a:spcAft>
        <a:defRPr sz="6300" i="1">
          <a:solidFill>
            <a:schemeClr val="tx2"/>
          </a:solidFill>
          <a:latin typeface="Arial Narrow" panose="020B0606020202030204" pitchFamily="34" charset="0"/>
        </a:defRPr>
      </a:lvl2pPr>
      <a:lvl3pPr algn="l" defTabSz="1306513" rtl="0" eaLnBrk="0" fontAlgn="base" hangingPunct="0">
        <a:spcBef>
          <a:spcPct val="0"/>
        </a:spcBef>
        <a:spcAft>
          <a:spcPct val="0"/>
        </a:spcAft>
        <a:defRPr sz="6300" i="1">
          <a:solidFill>
            <a:schemeClr val="tx2"/>
          </a:solidFill>
          <a:latin typeface="Arial Narrow" panose="020B0606020202030204" pitchFamily="34" charset="0"/>
        </a:defRPr>
      </a:lvl3pPr>
      <a:lvl4pPr algn="l" defTabSz="1306513" rtl="0" eaLnBrk="0" fontAlgn="base" hangingPunct="0">
        <a:spcBef>
          <a:spcPct val="0"/>
        </a:spcBef>
        <a:spcAft>
          <a:spcPct val="0"/>
        </a:spcAft>
        <a:defRPr sz="6300" i="1">
          <a:solidFill>
            <a:schemeClr val="tx2"/>
          </a:solidFill>
          <a:latin typeface="Arial Narrow" panose="020B0606020202030204" pitchFamily="34" charset="0"/>
        </a:defRPr>
      </a:lvl4pPr>
      <a:lvl5pPr algn="l" defTabSz="1306513" rtl="0" eaLnBrk="0" fontAlgn="base" hangingPunct="0">
        <a:spcBef>
          <a:spcPct val="0"/>
        </a:spcBef>
        <a:spcAft>
          <a:spcPct val="0"/>
        </a:spcAft>
        <a:defRPr sz="6300" i="1">
          <a:solidFill>
            <a:schemeClr val="tx2"/>
          </a:solidFill>
          <a:latin typeface="Arial Narrow" panose="020B0606020202030204" pitchFamily="34" charset="0"/>
        </a:defRPr>
      </a:lvl5pPr>
      <a:lvl6pPr marL="457200" algn="l" defTabSz="1306513" rtl="0" eaLnBrk="0" fontAlgn="base" hangingPunct="0">
        <a:spcBef>
          <a:spcPct val="0"/>
        </a:spcBef>
        <a:spcAft>
          <a:spcPct val="0"/>
        </a:spcAft>
        <a:defRPr sz="6300" i="1">
          <a:solidFill>
            <a:schemeClr val="tx2"/>
          </a:solidFill>
          <a:latin typeface="Arial Narrow" panose="020B0606020202030204" pitchFamily="34" charset="0"/>
        </a:defRPr>
      </a:lvl6pPr>
      <a:lvl7pPr marL="914400" algn="l" defTabSz="1306513" rtl="0" eaLnBrk="0" fontAlgn="base" hangingPunct="0">
        <a:spcBef>
          <a:spcPct val="0"/>
        </a:spcBef>
        <a:spcAft>
          <a:spcPct val="0"/>
        </a:spcAft>
        <a:defRPr sz="6300" i="1">
          <a:solidFill>
            <a:schemeClr val="tx2"/>
          </a:solidFill>
          <a:latin typeface="Arial Narrow" panose="020B0606020202030204" pitchFamily="34" charset="0"/>
        </a:defRPr>
      </a:lvl7pPr>
      <a:lvl8pPr marL="1371600" algn="l" defTabSz="1306513" rtl="0" eaLnBrk="0" fontAlgn="base" hangingPunct="0">
        <a:spcBef>
          <a:spcPct val="0"/>
        </a:spcBef>
        <a:spcAft>
          <a:spcPct val="0"/>
        </a:spcAft>
        <a:defRPr sz="6300" i="1">
          <a:solidFill>
            <a:schemeClr val="tx2"/>
          </a:solidFill>
          <a:latin typeface="Arial Narrow" panose="020B0606020202030204" pitchFamily="34" charset="0"/>
        </a:defRPr>
      </a:lvl8pPr>
      <a:lvl9pPr marL="1828800" algn="l" defTabSz="1306513" rtl="0" eaLnBrk="0" fontAlgn="base" hangingPunct="0">
        <a:spcBef>
          <a:spcPct val="0"/>
        </a:spcBef>
        <a:spcAft>
          <a:spcPct val="0"/>
        </a:spcAft>
        <a:defRPr sz="6300" i="1">
          <a:solidFill>
            <a:schemeClr val="tx2"/>
          </a:solidFill>
          <a:latin typeface="Arial Narrow" panose="020B0606020202030204" pitchFamily="34" charset="0"/>
        </a:defRPr>
      </a:lvl9pPr>
    </p:titleStyle>
    <p:bodyStyle>
      <a:lvl1pPr marL="490538" indent="-490538" algn="l" defTabSz="130651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l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2038" indent="-409575" algn="l" defTabSz="130651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u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3538" indent="-327025" algn="l" defTabSz="1306513" rtl="0" eaLnBrk="0" fontAlgn="base" hangingPunct="0">
        <a:spcBef>
          <a:spcPct val="20000"/>
        </a:spcBef>
        <a:spcAft>
          <a:spcPct val="0"/>
        </a:spcAft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6000" indent="-327025" algn="l" defTabSz="1306513" rtl="0" eaLnBrk="0" fontAlgn="base" hangingPunct="0">
        <a:spcBef>
          <a:spcPct val="20000"/>
        </a:spcBef>
        <a:spcAft>
          <a:spcPct val="0"/>
        </a:spcAft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463" indent="-325438" algn="l" defTabSz="1306513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8127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Line 6">
            <a:extLst>
              <a:ext uri="{FF2B5EF4-FFF2-40B4-BE49-F238E27FC236}">
                <a16:creationId xmlns:a16="http://schemas.microsoft.com/office/drawing/2014/main" id="{989D5BFF-9799-4CB2-9A53-A055DF61FC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44600" y="1292225"/>
            <a:ext cx="12992100" cy="2640013"/>
          </a:xfrm>
          <a:prstGeom prst="line">
            <a:avLst/>
          </a:prstGeom>
          <a:noFill/>
          <a:ln w="889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63" name="Line 7">
            <a:extLst>
              <a:ext uri="{FF2B5EF4-FFF2-40B4-BE49-F238E27FC236}">
                <a16:creationId xmlns:a16="http://schemas.microsoft.com/office/drawing/2014/main" id="{FEED43A7-24EB-4402-A8CA-7BB0B29F98E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27625" y="1382713"/>
            <a:ext cx="8623300" cy="5100637"/>
          </a:xfrm>
          <a:prstGeom prst="line">
            <a:avLst/>
          </a:prstGeom>
          <a:noFill/>
          <a:ln w="889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64" name="Line 8">
            <a:extLst>
              <a:ext uri="{FF2B5EF4-FFF2-40B4-BE49-F238E27FC236}">
                <a16:creationId xmlns:a16="http://schemas.microsoft.com/office/drawing/2014/main" id="{BB33E171-1FD3-433A-908F-987FAFA27E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63663" y="4841875"/>
            <a:ext cx="12631737" cy="2368550"/>
          </a:xfrm>
          <a:prstGeom prst="line">
            <a:avLst/>
          </a:prstGeom>
          <a:noFill/>
          <a:ln w="889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65" name="Line 9">
            <a:extLst>
              <a:ext uri="{FF2B5EF4-FFF2-40B4-BE49-F238E27FC236}">
                <a16:creationId xmlns:a16="http://schemas.microsoft.com/office/drawing/2014/main" id="{006E47D3-3D3D-4C7A-B997-E86F39CE38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63663" y="3841750"/>
            <a:ext cx="12385675" cy="4189413"/>
          </a:xfrm>
          <a:prstGeom prst="line">
            <a:avLst/>
          </a:prstGeom>
          <a:noFill/>
          <a:ln w="889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36D86D3B-41CF-4862-85FF-5BBFDF29655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25450" y="411163"/>
            <a:ext cx="13750925" cy="781050"/>
          </a:xfrm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en-US" altLang="en-US" sz="5500" b="1" dirty="0">
                <a:solidFill>
                  <a:srgbClr val="FFFF66"/>
                </a:solidFill>
              </a:rPr>
              <a:t>Is There A Line</a:t>
            </a:r>
          </a:p>
        </p:txBody>
      </p:sp>
      <p:sp>
        <p:nvSpPr>
          <p:cNvPr id="45066" name="Line 10">
            <a:extLst>
              <a:ext uri="{FF2B5EF4-FFF2-40B4-BE49-F238E27FC236}">
                <a16:creationId xmlns:a16="http://schemas.microsoft.com/office/drawing/2014/main" id="{2E2A9C30-0051-4E37-9B1C-4182F9074CF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59038" y="1382713"/>
            <a:ext cx="1698625" cy="6465887"/>
          </a:xfrm>
          <a:prstGeom prst="line">
            <a:avLst/>
          </a:prstGeom>
          <a:noFill/>
          <a:ln w="889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67" name="Text Box 11">
            <a:extLst>
              <a:ext uri="{FF2B5EF4-FFF2-40B4-BE49-F238E27FC236}">
                <a16:creationId xmlns:a16="http://schemas.microsoft.com/office/drawing/2014/main" id="{5FD783BF-C936-483C-A922-A49D5C4DE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3000" y="3203575"/>
            <a:ext cx="1577975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>
            <a:lvl1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52463"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06513"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58975"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613025"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0702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5274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9846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441825"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1306513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71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4862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6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DDBB062E-E055-466D-B8E3-4848B50595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0175" y="146050"/>
            <a:ext cx="14347825" cy="868363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altLang="en-US" sz="4300" b="1" dirty="0">
                <a:solidFill>
                  <a:srgbClr val="FFFF66"/>
                </a:solidFill>
                <a:latin typeface="Arial" panose="020B0604020202020204" pitchFamily="34" charset="0"/>
              </a:rPr>
              <a:t>Has God defined shameful nakedness and modesty?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4AC14563-18ED-44B6-AC2C-3FEBBF77E0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5900" y="1014413"/>
            <a:ext cx="14295438" cy="701675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altLang="en-US" sz="3500" i="1" dirty="0"/>
              <a:t>“God did not draw a line for modest apparel.”</a:t>
            </a:r>
          </a:p>
          <a:p>
            <a:pPr>
              <a:spcBef>
                <a:spcPts val="1800"/>
              </a:spcBef>
            </a:pPr>
            <a:r>
              <a:rPr lang="en-US" altLang="en-US" sz="3500" i="1" dirty="0"/>
              <a:t>“Cannot use the Old Testament because we are not under the Old Law.”</a:t>
            </a:r>
            <a:r>
              <a:rPr lang="en-US" altLang="en-US" sz="3500" dirty="0">
                <a:solidFill>
                  <a:schemeClr val="tx2"/>
                </a:solidFill>
              </a:rPr>
              <a:t> </a:t>
            </a:r>
          </a:p>
          <a:p>
            <a:pPr>
              <a:spcBef>
                <a:spcPts val="1800"/>
              </a:spcBef>
            </a:pPr>
            <a:r>
              <a:rPr lang="en-US" altLang="en-US" sz="3500" i="1" dirty="0"/>
              <a:t>“Godly men and women will just know what is modest.”</a:t>
            </a:r>
            <a:r>
              <a:rPr lang="en-US" altLang="en-US" sz="3500" dirty="0"/>
              <a:t>  </a:t>
            </a:r>
          </a:p>
          <a:p>
            <a:pPr lvl="1">
              <a:spcBef>
                <a:spcPts val="600"/>
              </a:spcBef>
              <a:buClr>
                <a:srgbClr val="99CCFF"/>
              </a:buClr>
            </a:pPr>
            <a:r>
              <a:rPr lang="en-US" altLang="en-US" sz="3500" dirty="0">
                <a:solidFill>
                  <a:srgbClr val="FFFF00"/>
                </a:solidFill>
              </a:rPr>
              <a:t>If they know then they know where the line is.  But if there is no line, how can they “know”?</a:t>
            </a:r>
          </a:p>
          <a:p>
            <a:pPr>
              <a:spcBef>
                <a:spcPts val="1800"/>
              </a:spcBef>
            </a:pPr>
            <a:r>
              <a:rPr lang="en-US" altLang="en-US" sz="3500" b="1" dirty="0"/>
              <a:t>Would God give mankind such a powerful and potentially dangerous human desire without clearly defining the guidelines for using it properly?  </a:t>
            </a:r>
            <a:r>
              <a:rPr lang="en-US" altLang="en-US" sz="3500" u="sng" dirty="0"/>
              <a:t>Lev 18</a:t>
            </a:r>
            <a:r>
              <a:rPr lang="en-US" altLang="en-US" sz="3500" dirty="0"/>
              <a:t>, </a:t>
            </a:r>
            <a:r>
              <a:rPr lang="en-US" altLang="en-US" sz="3500" u="sng" dirty="0"/>
              <a:t>20</a:t>
            </a:r>
          </a:p>
          <a:p>
            <a:pPr>
              <a:spcBef>
                <a:spcPts val="1800"/>
              </a:spcBef>
            </a:pPr>
            <a:r>
              <a:rPr lang="en-US" altLang="en-US" sz="3500" u="sng" dirty="0"/>
              <a:t>1 Cor 10:6</a:t>
            </a:r>
            <a:r>
              <a:rPr lang="en-US" altLang="en-US" sz="3500" dirty="0"/>
              <a:t>, </a:t>
            </a:r>
            <a:r>
              <a:rPr lang="en-US" altLang="en-US" sz="3500" i="1" dirty="0"/>
              <a:t>Now these things became our examples, to the intent that we should not lust after evil things as they also lusted.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66730165-8F53-41AA-A7E9-C98E292687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4000" y="112713"/>
            <a:ext cx="14119225" cy="766762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altLang="en-US" sz="4500" b="1" dirty="0">
                <a:solidFill>
                  <a:srgbClr val="FFFF66"/>
                </a:solidFill>
                <a:latin typeface="Arial" panose="020B0604020202020204" pitchFamily="34" charset="0"/>
              </a:rPr>
              <a:t>Adam and Eve’s Coverings: </a:t>
            </a:r>
            <a:r>
              <a:rPr lang="en-US" altLang="en-US" sz="4500" b="1" u="sng" dirty="0">
                <a:solidFill>
                  <a:srgbClr val="FFFF66"/>
                </a:solidFill>
                <a:latin typeface="Arial" panose="020B0604020202020204" pitchFamily="34" charset="0"/>
              </a:rPr>
              <a:t>Gen 3:6-10</a:t>
            </a:r>
            <a:r>
              <a:rPr lang="en-US" altLang="en-US" sz="4500" b="1" dirty="0">
                <a:solidFill>
                  <a:srgbClr val="FFFF66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4500" b="1" u="sng" dirty="0">
                <a:solidFill>
                  <a:srgbClr val="FFFF66"/>
                </a:solidFill>
                <a:latin typeface="Arial" panose="020B0604020202020204" pitchFamily="34" charset="0"/>
              </a:rPr>
              <a:t>21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C351856-9DB0-4E25-B825-278AAED0C5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5900" y="1154896"/>
            <a:ext cx="14295438" cy="6195230"/>
          </a:xfrm>
        </p:spPr>
        <p:txBody>
          <a:bodyPr/>
          <a:lstStyle/>
          <a:p>
            <a:pPr marL="871538" indent="-871538">
              <a:spcBef>
                <a:spcPct val="50000"/>
              </a:spcBef>
            </a:pPr>
            <a:r>
              <a:rPr lang="en-US" altLang="en-US" sz="3500" dirty="0"/>
              <a:t>Their choice left them shamefully naked.  </a:t>
            </a:r>
            <a:r>
              <a:rPr lang="en-US" altLang="en-US" sz="3500" u="sng" dirty="0"/>
              <a:t>V 7</a:t>
            </a:r>
            <a:r>
              <a:rPr lang="en-US" altLang="en-US" sz="3500" dirty="0"/>
              <a:t>, </a:t>
            </a:r>
            <a:r>
              <a:rPr lang="en-US" altLang="en-US" sz="3500" i="1" dirty="0"/>
              <a:t>“coverings”, “apron, girdle coverings of the waist and hip area”</a:t>
            </a:r>
            <a:endParaRPr lang="en-US" altLang="en-US" sz="3500" i="1" u="sng" dirty="0"/>
          </a:p>
          <a:p>
            <a:pPr marL="871538" indent="-871538">
              <a:spcBef>
                <a:spcPct val="50000"/>
              </a:spcBef>
            </a:pPr>
            <a:r>
              <a:rPr lang="en-US" altLang="en-US" sz="3500" dirty="0"/>
              <a:t>God’s choice </a:t>
            </a:r>
            <a:r>
              <a:rPr lang="en-US" altLang="en-US" sz="3500" i="1" dirty="0"/>
              <a:t>“clothed”</a:t>
            </a:r>
            <a:r>
              <a:rPr lang="en-US" altLang="en-US" sz="3500" dirty="0"/>
              <a:t> them properly, </a:t>
            </a:r>
            <a:r>
              <a:rPr lang="en-US" altLang="en-US" sz="3500" i="1" dirty="0"/>
              <a:t>“a tunic, worn next to the skin… generally with sleeves, to the knees, but seldom to the ankles.” “from to cover, coat, garment, robe.”</a:t>
            </a:r>
          </a:p>
          <a:p>
            <a:pPr marL="871538" indent="-871538">
              <a:spcBef>
                <a:spcPct val="50000"/>
              </a:spcBef>
            </a:pPr>
            <a:r>
              <a:rPr lang="en-US" altLang="en-US" sz="3500" dirty="0"/>
              <a:t>Permanent design for men and women for all time.  </a:t>
            </a:r>
            <a:r>
              <a:rPr lang="en-US" altLang="en-US" sz="3500" u="sng" dirty="0"/>
              <a:t>V 21</a:t>
            </a:r>
            <a:r>
              <a:rPr lang="en-US" altLang="en-US" sz="3500" dirty="0"/>
              <a:t>, </a:t>
            </a:r>
            <a:r>
              <a:rPr lang="en-US" altLang="en-US" sz="3500" i="1" dirty="0"/>
              <a:t>“them”</a:t>
            </a:r>
          </a:p>
          <a:p>
            <a:pPr marL="871538" indent="-871538">
              <a:spcBef>
                <a:spcPct val="50000"/>
              </a:spcBef>
            </a:pPr>
            <a:r>
              <a:rPr lang="en-US" altLang="en-US" sz="3500" dirty="0"/>
              <a:t>The “lines” covering the </a:t>
            </a:r>
            <a:r>
              <a:rPr lang="en-US" altLang="en-US" sz="3500" i="1" dirty="0"/>
              <a:t>shoulders </a:t>
            </a:r>
            <a:r>
              <a:rPr lang="en-US" altLang="en-US" sz="3500" dirty="0"/>
              <a:t>and </a:t>
            </a:r>
            <a:r>
              <a:rPr lang="en-US" altLang="en-US" sz="3500" i="1" dirty="0"/>
              <a:t>knees </a:t>
            </a:r>
            <a:r>
              <a:rPr lang="en-US" altLang="en-US" sz="3500" dirty="0"/>
              <a:t>in Genesis 3 are consistent with what the rest of the Bible describes as proper covering of the body.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1CE72788-B332-4FB2-8F9A-374EA67FD5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7238" y="163513"/>
            <a:ext cx="13466762" cy="923925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altLang="en-US" sz="5000" b="1" dirty="0">
                <a:solidFill>
                  <a:srgbClr val="FFFF66"/>
                </a:solidFill>
                <a:latin typeface="Arial" panose="020B0604020202020204" pitchFamily="34" charset="0"/>
              </a:rPr>
              <a:t>“God’s line!”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2FC6907-C8AE-4DEB-9CB3-7BA7032F32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5900" y="1087438"/>
            <a:ext cx="14295438" cy="5867400"/>
          </a:xfrm>
        </p:spPr>
        <p:txBody>
          <a:bodyPr/>
          <a:lstStyle/>
          <a:p>
            <a:pPr marL="871538" indent="-871538">
              <a:spcBef>
                <a:spcPct val="30000"/>
              </a:spcBef>
            </a:pPr>
            <a:r>
              <a:rPr lang="en-US" altLang="en-US" sz="3500" b="1" dirty="0"/>
              <a:t>THIGHS</a:t>
            </a:r>
            <a:r>
              <a:rPr lang="en-US" altLang="en-US" sz="3500" dirty="0"/>
              <a:t>  </a:t>
            </a:r>
          </a:p>
          <a:p>
            <a:pPr marL="1414463" lvl="1" indent="-762000">
              <a:spcBef>
                <a:spcPts val="1800"/>
              </a:spcBef>
              <a:buClr>
                <a:srgbClr val="99CCFF"/>
              </a:buClr>
            </a:pPr>
            <a:r>
              <a:rPr lang="en-US" altLang="en-US" sz="3500" dirty="0"/>
              <a:t>Levitical Priests </a:t>
            </a:r>
            <a:r>
              <a:rPr lang="en-US" altLang="en-US" sz="3500" u="sng" dirty="0"/>
              <a:t>Ex 28:42-43</a:t>
            </a:r>
            <a:r>
              <a:rPr lang="en-US" altLang="en-US" sz="3500" dirty="0"/>
              <a:t>, </a:t>
            </a:r>
            <a:r>
              <a:rPr lang="en-US" altLang="en-US" sz="3500" u="sng" dirty="0"/>
              <a:t>20:26</a:t>
            </a:r>
            <a:endParaRPr lang="en-US" altLang="en-US" sz="3500" dirty="0"/>
          </a:p>
          <a:p>
            <a:pPr marL="1414463" lvl="1" indent="-762000">
              <a:spcBef>
                <a:spcPts val="1800"/>
              </a:spcBef>
              <a:buClr>
                <a:srgbClr val="99CCFF"/>
              </a:buClr>
            </a:pPr>
            <a:r>
              <a:rPr lang="en-US" altLang="en-US" sz="3500" u="sng" dirty="0"/>
              <a:t>Isa 47:1-3</a:t>
            </a:r>
            <a:r>
              <a:rPr lang="en-US" altLang="en-US" sz="3500" dirty="0"/>
              <a:t>, Babylon’s shame,  </a:t>
            </a:r>
            <a:r>
              <a:rPr lang="en-US" altLang="en-US" sz="3500" i="1" dirty="0"/>
              <a:t>"</a:t>
            </a:r>
            <a:r>
              <a:rPr lang="en-US" altLang="en-US" sz="3500" b="1" i="1" dirty="0"/>
              <a:t>uncover the thigh…</a:t>
            </a:r>
            <a:r>
              <a:rPr lang="en-US" altLang="en-US" sz="3500" i="1" dirty="0"/>
              <a:t> </a:t>
            </a:r>
            <a:r>
              <a:rPr lang="en-US" altLang="en-US" sz="3500" b="1" i="1" dirty="0"/>
              <a:t>nakedness shall be uncovered… </a:t>
            </a:r>
            <a:r>
              <a:rPr lang="en-US" altLang="en-US" sz="3500" i="1" dirty="0"/>
              <a:t>shame will be seen</a:t>
            </a:r>
            <a:endParaRPr lang="en-US" alt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644239E6-E455-4404-99F8-EED7E75B68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2938" y="130175"/>
            <a:ext cx="13466762" cy="1069975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altLang="en-US" sz="5000" b="1" dirty="0">
                <a:solidFill>
                  <a:srgbClr val="FFFF66"/>
                </a:solidFill>
                <a:latin typeface="Arial" panose="020B0604020202020204" pitchFamily="34" charset="0"/>
              </a:rPr>
              <a:t>“God’s line!”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58D095E-C451-43A8-B1E5-BAC5ABBA27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5900" y="1139825"/>
            <a:ext cx="14295438" cy="5746750"/>
          </a:xfrm>
        </p:spPr>
        <p:txBody>
          <a:bodyPr/>
          <a:lstStyle/>
          <a:p>
            <a:pPr marL="871538" indent="-871538">
              <a:spcBef>
                <a:spcPct val="30000"/>
              </a:spcBef>
            </a:pPr>
            <a:r>
              <a:rPr lang="en-US" altLang="en-US" sz="3500" b="1" dirty="0"/>
              <a:t>HIPS</a:t>
            </a:r>
            <a:r>
              <a:rPr lang="en-US" altLang="en-US" sz="3500" dirty="0"/>
              <a:t> (mid-section)</a:t>
            </a:r>
          </a:p>
          <a:p>
            <a:pPr marL="1414463" lvl="1" indent="-762000">
              <a:spcBef>
                <a:spcPts val="1800"/>
              </a:spcBef>
              <a:buClr>
                <a:srgbClr val="99CCFF"/>
              </a:buClr>
            </a:pPr>
            <a:r>
              <a:rPr lang="en-US" altLang="en-US" sz="3500" u="sng" dirty="0"/>
              <a:t>2 Sam 10:4</a:t>
            </a:r>
            <a:r>
              <a:rPr lang="en-US" altLang="en-US" sz="3500" dirty="0"/>
              <a:t>, </a:t>
            </a:r>
            <a:r>
              <a:rPr lang="en-US" altLang="en-US" sz="3500" i="1" dirty="0"/>
              <a:t>“cut off their garments in the middle, at their </a:t>
            </a:r>
            <a:r>
              <a:rPr lang="en-US" altLang="en-US" sz="3500" b="1" i="1" dirty="0"/>
              <a:t>buttocks</a:t>
            </a:r>
            <a:r>
              <a:rPr lang="en-US" altLang="en-US" sz="3500" i="1" dirty="0"/>
              <a:t>, and sent them away.”</a:t>
            </a:r>
            <a:endParaRPr lang="en-US" altLang="en-US" sz="3500" dirty="0"/>
          </a:p>
          <a:p>
            <a:pPr marL="1414463" lvl="1" indent="-762000">
              <a:spcBef>
                <a:spcPts val="1800"/>
              </a:spcBef>
              <a:buClr>
                <a:srgbClr val="99CCFF"/>
              </a:buClr>
            </a:pPr>
            <a:r>
              <a:rPr lang="en-US" altLang="en-US" sz="3500" u="sng" dirty="0"/>
              <a:t>Isa 20:2-4</a:t>
            </a:r>
            <a:r>
              <a:rPr lang="en-US" altLang="en-US" sz="3500" dirty="0"/>
              <a:t>, </a:t>
            </a:r>
            <a:r>
              <a:rPr lang="en-US" altLang="en-US" sz="3500" i="1" dirty="0"/>
              <a:t>“</a:t>
            </a:r>
            <a:r>
              <a:rPr lang="en-US" altLang="en-US" sz="3500" b="1" i="1" dirty="0"/>
              <a:t>naked…</a:t>
            </a:r>
            <a:r>
              <a:rPr lang="en-US" altLang="en-US" sz="3500" i="1" dirty="0"/>
              <a:t> with their </a:t>
            </a:r>
            <a:r>
              <a:rPr lang="en-US" altLang="en-US" sz="3500" b="1" i="1" dirty="0"/>
              <a:t>buttocks</a:t>
            </a:r>
            <a:r>
              <a:rPr lang="en-US" altLang="en-US" sz="3500" i="1" dirty="0"/>
              <a:t> </a:t>
            </a:r>
            <a:r>
              <a:rPr lang="en-US" altLang="en-US" sz="3500" b="1" i="1" dirty="0"/>
              <a:t>uncovered</a:t>
            </a:r>
            <a:r>
              <a:rPr lang="en-US" altLang="en-US" sz="3500" i="1" dirty="0"/>
              <a:t>, to the shame of Egypt.”</a:t>
            </a:r>
            <a:endParaRPr lang="en-US" alt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F32A410A-9610-40C2-8AD6-FE5021E35A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4675" y="130175"/>
            <a:ext cx="13466763" cy="1069975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altLang="en-US" sz="5500" b="1" dirty="0">
                <a:solidFill>
                  <a:srgbClr val="FFFF66"/>
                </a:solidFill>
                <a:latin typeface="Arial" panose="020B0604020202020204" pitchFamily="34" charset="0"/>
              </a:rPr>
              <a:t>“God line!”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DC06020A-4783-438E-92F3-186A6EF8B8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5900" y="1241425"/>
            <a:ext cx="14295438" cy="5748338"/>
          </a:xfrm>
        </p:spPr>
        <p:txBody>
          <a:bodyPr/>
          <a:lstStyle/>
          <a:p>
            <a:pPr marL="871538" indent="-871538">
              <a:spcBef>
                <a:spcPct val="30000"/>
              </a:spcBef>
            </a:pPr>
            <a:r>
              <a:rPr lang="en-US" altLang="en-US" sz="3500" b="1" dirty="0"/>
              <a:t>BREASTS</a:t>
            </a:r>
            <a:r>
              <a:rPr lang="en-US" altLang="en-US" sz="3500" dirty="0"/>
              <a:t> (chest, upper-body) </a:t>
            </a:r>
          </a:p>
          <a:p>
            <a:pPr marL="1414463" lvl="1" indent="-762000">
              <a:spcBef>
                <a:spcPts val="2400"/>
              </a:spcBef>
              <a:buClr>
                <a:srgbClr val="99CCFF"/>
              </a:buClr>
            </a:pPr>
            <a:r>
              <a:rPr lang="en-US" altLang="en-US" sz="3500" u="sng" dirty="0"/>
              <a:t>Prov 5:15-20</a:t>
            </a:r>
            <a:r>
              <a:rPr lang="en-US" altLang="en-US" sz="3500" dirty="0"/>
              <a:t>, pleasure in marriage only</a:t>
            </a:r>
          </a:p>
          <a:p>
            <a:pPr marL="1414463" lvl="1" indent="-762000">
              <a:spcBef>
                <a:spcPts val="2400"/>
              </a:spcBef>
              <a:buClr>
                <a:srgbClr val="99CCFF"/>
              </a:buClr>
            </a:pPr>
            <a:r>
              <a:rPr lang="en-US" altLang="en-US" sz="3500" u="sng" dirty="0"/>
              <a:t>Ezek 23:3</a:t>
            </a:r>
            <a:r>
              <a:rPr lang="en-US" altLang="en-US" sz="3500" dirty="0"/>
              <a:t>, </a:t>
            </a:r>
            <a:r>
              <a:rPr lang="en-US" altLang="en-US" sz="3500" u="sng" dirty="0"/>
              <a:t>8</a:t>
            </a:r>
            <a:r>
              <a:rPr lang="en-US" altLang="en-US" sz="3500" dirty="0"/>
              <a:t>, </a:t>
            </a:r>
            <a:r>
              <a:rPr lang="en-US" altLang="en-US" sz="3500" u="sng" dirty="0"/>
              <a:t>10</a:t>
            </a:r>
            <a:r>
              <a:rPr lang="en-US" altLang="en-US" sz="3500" dirty="0"/>
              <a:t>, </a:t>
            </a:r>
            <a:r>
              <a:rPr lang="en-US" altLang="en-US" sz="3500" u="sng" dirty="0"/>
              <a:t>18</a:t>
            </a:r>
            <a:r>
              <a:rPr lang="en-US" altLang="en-US" sz="3500" dirty="0"/>
              <a:t>, </a:t>
            </a:r>
            <a:r>
              <a:rPr lang="en-US" altLang="en-US" sz="3500" u="sng" dirty="0"/>
              <a:t>21</a:t>
            </a:r>
            <a:r>
              <a:rPr lang="en-US" altLang="en-US" sz="3500" dirty="0"/>
              <a:t>,  </a:t>
            </a:r>
            <a:r>
              <a:rPr lang="en-US" altLang="en-US" sz="3500" i="1" dirty="0"/>
              <a:t>“committed harlotry in their youth; their </a:t>
            </a:r>
            <a:r>
              <a:rPr lang="en-US" altLang="en-US" sz="3500" b="1" i="1" dirty="0"/>
              <a:t>breasts</a:t>
            </a:r>
            <a:r>
              <a:rPr lang="en-US" altLang="en-US" sz="3500" i="1" dirty="0"/>
              <a:t> were there embraced.”</a:t>
            </a:r>
          </a:p>
          <a:p>
            <a:pPr marL="1414463" lvl="1" indent="-762000">
              <a:spcBef>
                <a:spcPts val="2400"/>
              </a:spcBef>
              <a:buClr>
                <a:srgbClr val="99CCFF"/>
              </a:buClr>
            </a:pPr>
            <a:r>
              <a:rPr lang="en-US" altLang="en-US" sz="3500" u="sng" dirty="0"/>
              <a:t>Hos 2:2-5</a:t>
            </a:r>
            <a:r>
              <a:rPr lang="en-US" altLang="en-US" sz="3500" dirty="0"/>
              <a:t>, </a:t>
            </a:r>
            <a:r>
              <a:rPr lang="en-US" sz="35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Bring charges against your mother, bring charges; for she is not My wife, nor am I her Husband!  Let her put away her harlotries from her sight, and her adulteries from between her breasts….5 For their mother has played the harlot; she who conceived them has behaved shamefully. for she said, ‘I will go after my lovers,</a:t>
            </a:r>
            <a:endParaRPr lang="en-US" altLang="en-US" sz="35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5320DEC1-108B-41CE-A74A-3AC8F0A56B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2938" y="130175"/>
            <a:ext cx="13466762" cy="1069975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altLang="en-US" sz="5500" b="1" dirty="0">
                <a:solidFill>
                  <a:srgbClr val="FFFF66"/>
                </a:solidFill>
                <a:latin typeface="Arial" panose="020B0604020202020204" pitchFamily="34" charset="0"/>
              </a:rPr>
              <a:t>“God line!”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9DB64A75-0092-4C02-9081-3B20EF2491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5900" y="1225550"/>
            <a:ext cx="14295438" cy="5746750"/>
          </a:xfrm>
        </p:spPr>
        <p:txBody>
          <a:bodyPr/>
          <a:lstStyle/>
          <a:p>
            <a:pPr marL="871538" indent="-871538">
              <a:spcBef>
                <a:spcPts val="2400"/>
              </a:spcBef>
            </a:pPr>
            <a:r>
              <a:rPr lang="en-US" altLang="en-US" sz="4000" b="1" dirty="0">
                <a:latin typeface="Arial Narrow" panose="020B0606020202030204" pitchFamily="34" charset="0"/>
              </a:rPr>
              <a:t>THIGHS</a:t>
            </a:r>
            <a:r>
              <a:rPr lang="en-US" altLang="en-US" sz="4000" dirty="0">
                <a:latin typeface="Arial Narrow" panose="020B0606020202030204" pitchFamily="34" charset="0"/>
              </a:rPr>
              <a:t> (upper legs)</a:t>
            </a:r>
          </a:p>
          <a:p>
            <a:pPr marL="871538" indent="-871538">
              <a:spcBef>
                <a:spcPts val="2400"/>
              </a:spcBef>
            </a:pPr>
            <a:r>
              <a:rPr lang="en-US" altLang="en-US" sz="4000" b="1" dirty="0">
                <a:latin typeface="Arial Narrow" panose="020B0606020202030204" pitchFamily="34" charset="0"/>
              </a:rPr>
              <a:t>HIPS</a:t>
            </a:r>
            <a:r>
              <a:rPr lang="en-US" altLang="en-US" sz="4000" dirty="0">
                <a:latin typeface="Arial Narrow" panose="020B0606020202030204" pitchFamily="34" charset="0"/>
              </a:rPr>
              <a:t> (mid-section)</a:t>
            </a:r>
            <a:r>
              <a:rPr lang="en-US" altLang="en-US" sz="4000" b="1" dirty="0">
                <a:latin typeface="Arial Narrow" panose="020B0606020202030204" pitchFamily="34" charset="0"/>
              </a:rPr>
              <a:t> </a:t>
            </a:r>
          </a:p>
          <a:p>
            <a:pPr marL="871538" indent="-871538">
              <a:spcBef>
                <a:spcPts val="2400"/>
              </a:spcBef>
            </a:pPr>
            <a:r>
              <a:rPr lang="en-US" altLang="en-US" sz="4000" b="1" dirty="0">
                <a:latin typeface="Arial Narrow" panose="020B0606020202030204" pitchFamily="34" charset="0"/>
              </a:rPr>
              <a:t>CHEST </a:t>
            </a:r>
            <a:r>
              <a:rPr lang="en-US" altLang="en-US" sz="4000" dirty="0">
                <a:latin typeface="Arial Narrow" panose="020B0606020202030204" pitchFamily="34" charset="0"/>
              </a:rPr>
              <a:t>(upper-body)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5222038-BF5D-4A09-8871-62B7258D1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0863" y="130175"/>
            <a:ext cx="13466762" cy="1991923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altLang="en-US" sz="4500" b="1" dirty="0">
                <a:solidFill>
                  <a:srgbClr val="FFFF66"/>
                </a:solidFill>
                <a:latin typeface="Arial" panose="020B0604020202020204" pitchFamily="34" charset="0"/>
              </a:rPr>
              <a:t>Shameful nakedness can be exposed by apparel, body language or both to cultivate shameful nakedness.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F21AEC3-9BA9-4AD6-B053-5255E331E9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8125" y="2122098"/>
            <a:ext cx="14295438" cy="610750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3000"/>
              </a:spcBef>
            </a:pPr>
            <a:r>
              <a:rPr lang="en-US" altLang="en-US" sz="4000" b="1" i="1" dirty="0"/>
              <a:t>BODILY MOVEMENTS</a:t>
            </a:r>
            <a:r>
              <a:rPr lang="en-US" altLang="en-US" sz="4000" b="1" dirty="0"/>
              <a:t> </a:t>
            </a:r>
          </a:p>
          <a:p>
            <a:pPr>
              <a:lnSpc>
                <a:spcPct val="90000"/>
              </a:lnSpc>
              <a:spcBef>
                <a:spcPts val="3000"/>
              </a:spcBef>
            </a:pPr>
            <a:r>
              <a:rPr lang="en-US" altLang="en-US" sz="4000" b="1" i="1" dirty="0"/>
              <a:t>TIGHT FITTING</a:t>
            </a:r>
          </a:p>
          <a:p>
            <a:pPr>
              <a:lnSpc>
                <a:spcPct val="90000"/>
              </a:lnSpc>
              <a:spcBef>
                <a:spcPts val="3000"/>
              </a:spcBef>
            </a:pPr>
            <a:r>
              <a:rPr lang="en-US" altLang="en-US" sz="4000" b="1" i="1" dirty="0"/>
              <a:t>SPECIAL OCCASIONS</a:t>
            </a:r>
          </a:p>
          <a:p>
            <a:pPr>
              <a:lnSpc>
                <a:spcPct val="90000"/>
              </a:lnSpc>
              <a:spcBef>
                <a:spcPts val="3000"/>
              </a:spcBef>
            </a:pPr>
            <a:r>
              <a:rPr lang="en-US" altLang="en-US" sz="4000" b="1" i="1" dirty="0"/>
              <a:t>SHORT AND REVEALING</a:t>
            </a:r>
          </a:p>
          <a:p>
            <a:pPr algn="ctr">
              <a:lnSpc>
                <a:spcPct val="90000"/>
              </a:lnSpc>
              <a:spcBef>
                <a:spcPct val="60000"/>
              </a:spcBef>
              <a:buFont typeface="Wingdings" panose="05000000000000000000" pitchFamily="2" charset="2"/>
              <a:buNone/>
            </a:pPr>
            <a:r>
              <a:rPr lang="en-US" altLang="en-US" sz="4000" b="1" dirty="0"/>
              <a:t>Exposing the special treasures of marital nakedness</a:t>
            </a:r>
          </a:p>
          <a:p>
            <a:pPr algn="ctr">
              <a:lnSpc>
                <a:spcPct val="90000"/>
              </a:lnSpc>
              <a:spcBef>
                <a:spcPct val="60000"/>
              </a:spcBef>
              <a:buFont typeface="Wingdings" panose="05000000000000000000" pitchFamily="2" charset="2"/>
              <a:buNone/>
            </a:pPr>
            <a:r>
              <a:rPr lang="en-US" altLang="en-US" sz="4000" b="1" dirty="0"/>
              <a:t> IS THE ISSUE!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340FBE4B-3321-4F9F-990E-8FB8B275F5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7475" y="198438"/>
            <a:ext cx="14439900" cy="1093787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altLang="en-US" sz="4500" b="1" dirty="0">
                <a:solidFill>
                  <a:srgbClr val="FFFF66"/>
                </a:solidFill>
                <a:latin typeface="Arial" panose="020B0604020202020204" pitchFamily="34" charset="0"/>
              </a:rPr>
              <a:t>“Godliness” </a:t>
            </a:r>
            <a:r>
              <a:rPr lang="en-US" altLang="en-US" sz="4500" b="1" i="0" dirty="0">
                <a:solidFill>
                  <a:srgbClr val="FFFF66"/>
                </a:solidFill>
                <a:latin typeface="Arial" panose="020B0604020202020204" pitchFamily="34" charset="0"/>
              </a:rPr>
              <a:t>and </a:t>
            </a:r>
            <a:r>
              <a:rPr lang="en-US" altLang="en-US" sz="4500" b="1" dirty="0">
                <a:solidFill>
                  <a:srgbClr val="FFFF66"/>
                </a:solidFill>
                <a:latin typeface="Arial" panose="020B0604020202020204" pitchFamily="34" charset="0"/>
              </a:rPr>
              <a:t>“good works” </a:t>
            </a:r>
            <a:r>
              <a:rPr lang="en-US" altLang="en-US" sz="4500" b="1" i="0" dirty="0">
                <a:solidFill>
                  <a:srgbClr val="FFFF66"/>
                </a:solidFill>
                <a:latin typeface="Arial" panose="020B0604020202020204" pitchFamily="34" charset="0"/>
              </a:rPr>
              <a:t>promote modest apparel and conduct.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D1639A4F-D5B6-426F-840D-28E529C469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5900" y="1428750"/>
            <a:ext cx="14295438" cy="6469063"/>
          </a:xfrm>
        </p:spPr>
        <p:txBody>
          <a:bodyPr/>
          <a:lstStyle/>
          <a:p>
            <a:pPr marL="871538" indent="-871538">
              <a:spcBef>
                <a:spcPts val="2400"/>
              </a:spcBef>
            </a:pPr>
            <a:r>
              <a:rPr lang="en-US" altLang="en-US" sz="3500" u="sng" dirty="0"/>
              <a:t>1 Tim 2:9-10</a:t>
            </a:r>
            <a:r>
              <a:rPr lang="en-US" altLang="en-US" sz="3500" dirty="0"/>
              <a:t>, </a:t>
            </a:r>
            <a:r>
              <a:rPr lang="en-US" altLang="en-US" sz="3500" i="1" dirty="0"/>
              <a:t>"in like manner also, that the women adorn themselves in </a:t>
            </a:r>
            <a:r>
              <a:rPr lang="en-US" altLang="en-US" sz="3500" b="1" i="1" u="sng" dirty="0"/>
              <a:t>modest apparel</a:t>
            </a:r>
            <a:r>
              <a:rPr lang="en-US" altLang="en-US" sz="3500" i="1" dirty="0"/>
              <a:t>, with </a:t>
            </a:r>
            <a:r>
              <a:rPr lang="en-US" altLang="en-US" sz="3500" b="1" i="1" u="sng" dirty="0"/>
              <a:t>propriety</a:t>
            </a:r>
            <a:r>
              <a:rPr lang="en-US" altLang="en-US" sz="3500" i="1" dirty="0"/>
              <a:t> and moderation, not with braided hair or gold or pearls or costly clothing, 10 but, which is proper for women </a:t>
            </a:r>
            <a:r>
              <a:rPr lang="en-US" altLang="en-US" sz="3500" b="1" i="1" u="sng" dirty="0"/>
              <a:t>professing godliness, with good works</a:t>
            </a:r>
            <a:r>
              <a:rPr lang="en-US" altLang="en-US" sz="3500" b="1" i="1" dirty="0"/>
              <a:t>.”</a:t>
            </a:r>
          </a:p>
          <a:p>
            <a:pPr marL="871538" indent="-871538">
              <a:spcBef>
                <a:spcPts val="2400"/>
              </a:spcBef>
            </a:pPr>
            <a:r>
              <a:rPr lang="en-US" altLang="en-US" sz="3500" u="sng" dirty="0"/>
              <a:t>Phil 1:9-10</a:t>
            </a:r>
            <a:r>
              <a:rPr lang="en-US" altLang="en-US" sz="3500" dirty="0"/>
              <a:t>, </a:t>
            </a:r>
            <a:r>
              <a:rPr lang="en-US" altLang="en-US" sz="3500" i="1" dirty="0"/>
              <a:t>“And this I pray, that your love may abound still more and more in </a:t>
            </a:r>
            <a:r>
              <a:rPr lang="en-US" altLang="en-US" sz="3500" b="1" i="1" u="sng" dirty="0"/>
              <a:t>knowledge and all discernment</a:t>
            </a:r>
            <a:r>
              <a:rPr lang="en-US" altLang="en-US" sz="3500" i="1" dirty="0"/>
              <a:t>, 10 that you may </a:t>
            </a:r>
            <a:r>
              <a:rPr lang="en-US" altLang="en-US" sz="3500" b="1" i="1" u="sng" dirty="0"/>
              <a:t>approve</a:t>
            </a:r>
            <a:r>
              <a:rPr lang="en-US" altLang="en-US" sz="3500" i="1" dirty="0"/>
              <a:t> the things that are </a:t>
            </a:r>
            <a:r>
              <a:rPr lang="en-US" altLang="en-US" sz="3500" b="1" i="1" u="sng" dirty="0"/>
              <a:t>excellent</a:t>
            </a:r>
            <a:r>
              <a:rPr lang="en-US" altLang="en-US" sz="3500" i="1" dirty="0"/>
              <a:t>, that you may be sincere and </a:t>
            </a:r>
            <a:r>
              <a:rPr lang="en-US" altLang="en-US" sz="3500" b="1" i="1" u="sng" dirty="0"/>
              <a:t>without offense</a:t>
            </a:r>
            <a:r>
              <a:rPr lang="en-US" altLang="en-US" sz="3500" i="1" dirty="0"/>
              <a:t> till the day of Christ,”</a:t>
            </a:r>
            <a:endParaRPr lang="en-US" alt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5B71CE7C-8036-4A17-8750-86E9169FBE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7475" y="203200"/>
            <a:ext cx="14322425" cy="1344613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altLang="en-US" sz="4500" b="1" dirty="0">
                <a:solidFill>
                  <a:srgbClr val="FFFF66"/>
                </a:solidFill>
                <a:latin typeface="Arial" panose="020B0604020202020204" pitchFamily="34" charset="0"/>
              </a:rPr>
              <a:t>Godly minds understand that immodest apparel and conduct are the bait used in fornication..</a:t>
            </a:r>
            <a:r>
              <a:rPr lang="en-US" altLang="en-US" sz="5400" b="1" dirty="0">
                <a:solidFill>
                  <a:srgbClr val="FFFF66"/>
                </a:solidFill>
                <a:latin typeface="Arial" panose="020B0604020202020204" pitchFamily="34" charset="0"/>
              </a:rPr>
              <a:t>  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2330D92F-EF3E-406D-A978-5754426E98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3675" y="1590675"/>
            <a:ext cx="14293850" cy="5032375"/>
          </a:xfrm>
        </p:spPr>
        <p:txBody>
          <a:bodyPr/>
          <a:lstStyle/>
          <a:p>
            <a:pPr marL="871538" indent="-871538">
              <a:lnSpc>
                <a:spcPct val="150000"/>
              </a:lnSpc>
              <a:spcBef>
                <a:spcPct val="30000"/>
              </a:spcBef>
            </a:pPr>
            <a:r>
              <a:rPr lang="en-US" altLang="en-US" sz="4000" u="sng" dirty="0"/>
              <a:t>1 Cor 6:18</a:t>
            </a:r>
            <a:r>
              <a:rPr lang="en-US" altLang="en-US" sz="4000" dirty="0"/>
              <a:t>, </a:t>
            </a:r>
            <a:r>
              <a:rPr lang="en-US" altLang="en-US" sz="4000" i="1" dirty="0"/>
              <a:t>“Flee sexual immorality”</a:t>
            </a:r>
            <a:r>
              <a:rPr lang="en-US" altLang="en-US" sz="4000" dirty="0"/>
              <a:t> </a:t>
            </a:r>
          </a:p>
          <a:p>
            <a:pPr marL="871538" indent="-871538">
              <a:lnSpc>
                <a:spcPct val="150000"/>
              </a:lnSpc>
              <a:spcBef>
                <a:spcPct val="30000"/>
              </a:spcBef>
            </a:pPr>
            <a:r>
              <a:rPr lang="en-US" altLang="en-US" sz="4000" u="sng" dirty="0"/>
              <a:t>2 Tim 2:22</a:t>
            </a:r>
            <a:r>
              <a:rPr lang="en-US" altLang="en-US" sz="4000" dirty="0"/>
              <a:t>, </a:t>
            </a:r>
            <a:r>
              <a:rPr lang="en-US" altLang="en-US" sz="4000" i="1" dirty="0"/>
              <a:t>“Flee also youthful lusts;” </a:t>
            </a:r>
            <a:r>
              <a:rPr lang="en-US" altLang="en-US" sz="4000" dirty="0"/>
              <a:t>	</a:t>
            </a:r>
          </a:p>
          <a:p>
            <a:pPr marL="871538" indent="-871538">
              <a:lnSpc>
                <a:spcPct val="150000"/>
              </a:lnSpc>
              <a:spcBef>
                <a:spcPct val="30000"/>
              </a:spcBef>
            </a:pPr>
            <a:r>
              <a:rPr lang="en-US" altLang="en-US" sz="4000" u="sng" dirty="0"/>
              <a:t>1 Th 5:22, </a:t>
            </a:r>
            <a:r>
              <a:rPr lang="en-US" altLang="en-US" sz="4000" i="1" dirty="0"/>
              <a:t>“Abstain from every form of evil.”</a:t>
            </a:r>
            <a:endParaRPr lang="en-US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5A92B-503C-46CD-AAA4-EEA43218EA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2293320"/>
            <a:ext cx="14630400" cy="2959905"/>
          </a:xfrm>
        </p:spPr>
        <p:txBody>
          <a:bodyPr/>
          <a:lstStyle/>
          <a:p>
            <a:pPr algn="ctr"/>
            <a:r>
              <a:rPr lang="en-US" sz="75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Moral Living </a:t>
            </a:r>
            <a:br>
              <a:rPr lang="en-US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50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 An </a:t>
            </a:r>
            <a:br>
              <a:rPr lang="en-US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75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Immoral World</a:t>
            </a:r>
          </a:p>
        </p:txBody>
      </p:sp>
    </p:spTree>
    <p:extLst>
      <p:ext uri="{BB962C8B-B14F-4D97-AF65-F5344CB8AC3E}">
        <p14:creationId xmlns:p14="http://schemas.microsoft.com/office/powerpoint/2010/main" val="40232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C5CABA79-62F0-49F7-8828-C9649C6751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8175" y="198438"/>
            <a:ext cx="13466763" cy="757237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altLang="en-US" sz="5500" b="1" i="0" dirty="0">
                <a:solidFill>
                  <a:srgbClr val="FFFF66"/>
                </a:solidFill>
                <a:latin typeface="Arial" panose="020B0604020202020204" pitchFamily="34" charset="0"/>
              </a:rPr>
              <a:t>Conclusion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B8ADF455-2114-4452-BA3C-83841A687D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5900" y="1019175"/>
            <a:ext cx="14295438" cy="7011988"/>
          </a:xfrm>
        </p:spPr>
        <p:txBody>
          <a:bodyPr/>
          <a:lstStyle/>
          <a:p>
            <a:pPr marL="137160" marR="0" indent="-274320">
              <a:spcBef>
                <a:spcPts val="2400"/>
              </a:spcBef>
              <a:spcAft>
                <a:spcPts val="0"/>
              </a:spcAft>
            </a:pPr>
            <a:r>
              <a:rPr lang="en-US" sz="35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gift of human sexuality is beautifully designed by God to be expressed and enjoyed as a special treasure only in the marriage relationship.  Proper attire and conduct are necessary for preserving that treasure.  Use your godly character to attract others. </a:t>
            </a:r>
          </a:p>
          <a:p>
            <a:pPr marL="137160" marR="0" indent="-274320">
              <a:spcBef>
                <a:spcPts val="2400"/>
              </a:spcBef>
              <a:spcAft>
                <a:spcPts val="0"/>
              </a:spcAft>
            </a:pPr>
            <a:r>
              <a:rPr lang="en-US" sz="3500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Pet 3:3-4</a:t>
            </a:r>
            <a:r>
              <a:rPr lang="en-US" sz="35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“Do not let your adornment be merely outward—arranging the hair, wearing gold, or putting on </a:t>
            </a:r>
            <a:r>
              <a:rPr lang="en-US" sz="3500" i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fine apparel—4 rather </a:t>
            </a:r>
            <a:r>
              <a:rPr lang="en-US" sz="35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it be the hidden person of the heart, with the incorruptible beauty of a gentle and quiet spirit, which is very precious in the sight of God.”</a:t>
            </a:r>
            <a:b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4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4743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82405" y="168260"/>
            <a:ext cx="13898880" cy="822960"/>
          </a:xfrm>
        </p:spPr>
        <p:txBody>
          <a:bodyPr>
            <a:normAutofit/>
          </a:bodyPr>
          <a:lstStyle/>
          <a:p>
            <a:pPr algn="ctr"/>
            <a:r>
              <a:rPr lang="en-US" sz="4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God’s intentions for human sexual relationships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5175" y="991220"/>
            <a:ext cx="14344155" cy="687262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3300" u="sng" dirty="0"/>
              <a:t>Gen 2:19-25</a:t>
            </a:r>
            <a:r>
              <a:rPr lang="en-US" sz="3300" dirty="0"/>
              <a:t>, </a:t>
            </a:r>
            <a:r>
              <a:rPr lang="en-US" sz="3300" u="sng" dirty="0"/>
              <a:t>1:27-28</a:t>
            </a:r>
            <a:r>
              <a:rPr lang="en-US" sz="3300" dirty="0"/>
              <a:t>, God created the sexual union so humans could </a:t>
            </a:r>
            <a:r>
              <a:rPr lang="en-US" sz="3300" i="1" dirty="0"/>
              <a:t>“multiply”</a:t>
            </a:r>
            <a:r>
              <a:rPr lang="en-US" sz="3300" dirty="0"/>
              <a:t> to fill the earth.</a:t>
            </a:r>
          </a:p>
          <a:p>
            <a:pPr>
              <a:spcBef>
                <a:spcPts val="1200"/>
              </a:spcBef>
            </a:pPr>
            <a:r>
              <a:rPr lang="en-US" sz="3300" u="sng" dirty="0"/>
              <a:t>Gen 2:24</a:t>
            </a:r>
            <a:r>
              <a:rPr lang="en-US" sz="3300" dirty="0"/>
              <a:t>, implies that God wanted human males and females to come together to produce children when, </a:t>
            </a:r>
            <a:r>
              <a:rPr lang="en-US" sz="3300" i="1" dirty="0"/>
              <a:t>“man shall leave his </a:t>
            </a:r>
            <a:r>
              <a:rPr lang="en-US" sz="3300" i="1" u="sng" dirty="0"/>
              <a:t>father and mother</a:t>
            </a:r>
            <a:r>
              <a:rPr lang="en-US" sz="3300" i="1" dirty="0"/>
              <a:t>”</a:t>
            </a:r>
            <a:r>
              <a:rPr lang="en-US" sz="3300" dirty="0"/>
              <a:t>.  </a:t>
            </a:r>
          </a:p>
          <a:p>
            <a:pPr>
              <a:spcBef>
                <a:spcPts val="1200"/>
              </a:spcBef>
            </a:pPr>
            <a:r>
              <a:rPr lang="en-US" sz="3300" u="sng" dirty="0"/>
              <a:t>Gen 2:24-25</a:t>
            </a:r>
            <a:r>
              <a:rPr lang="en-US" sz="3300" dirty="0"/>
              <a:t>, This sexual union was ordained by God for the good of mankind only in the context of marriage.</a:t>
            </a:r>
          </a:p>
          <a:p>
            <a:pPr>
              <a:spcBef>
                <a:spcPts val="1200"/>
              </a:spcBef>
            </a:pPr>
            <a:r>
              <a:rPr lang="en-US" sz="3300" u="sng" dirty="0"/>
              <a:t>Gen 2:24-25</a:t>
            </a:r>
            <a:r>
              <a:rPr lang="en-US" sz="3300" dirty="0"/>
              <a:t>, God designed the beauty of human nakedness and sexual desire to be an important part of what draws the husband and wife together, binding them with a life-long bond and for establishing a home and family.  </a:t>
            </a:r>
          </a:p>
          <a:p>
            <a:pPr>
              <a:spcBef>
                <a:spcPts val="1200"/>
              </a:spcBef>
            </a:pPr>
            <a:r>
              <a:rPr lang="en-US" sz="3300" u="sng" dirty="0"/>
              <a:t>Gen 3:16</a:t>
            </a:r>
            <a:r>
              <a:rPr lang="en-US" sz="3300" dirty="0"/>
              <a:t>, </a:t>
            </a:r>
            <a:r>
              <a:rPr lang="en-US" sz="3300" u="sng" dirty="0"/>
              <a:t>1 Cor 7:1-5</a:t>
            </a:r>
            <a:r>
              <a:rPr lang="en-US" sz="3300" dirty="0"/>
              <a:t>, God wants husbands and wives to share nakedness and sexual desire only with each other and not with anyone else.  </a:t>
            </a:r>
            <a:r>
              <a:rPr lang="en-US" sz="3300" b="1" dirty="0"/>
              <a:t> </a:t>
            </a:r>
          </a:p>
          <a:p>
            <a:pPr marL="329184" indent="-329184">
              <a:spcAft>
                <a:spcPts val="0"/>
              </a:spcAft>
            </a:pPr>
            <a:endParaRPr lang="en-US" sz="384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94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65760" y="168260"/>
            <a:ext cx="13898880" cy="822960"/>
          </a:xfrm>
        </p:spPr>
        <p:txBody>
          <a:bodyPr>
            <a:normAutofit/>
          </a:bodyPr>
          <a:lstStyle/>
          <a:p>
            <a:pPr algn="ctr"/>
            <a:r>
              <a:rPr lang="en-US" sz="4800" b="1" i="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Hebrews 13:4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-1" y="991221"/>
            <a:ext cx="14525225" cy="6872620"/>
          </a:xfrm>
        </p:spPr>
        <p:txBody>
          <a:bodyPr>
            <a:normAutofit/>
          </a:bodyPr>
          <a:lstStyle/>
          <a:p>
            <a:pPr marL="329184" indent="-329184">
              <a:spcAft>
                <a:spcPts val="0"/>
              </a:spcAft>
            </a:pPr>
            <a:r>
              <a:rPr lang="en-US" sz="32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5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Marriage is honorable among all, and the bed undefiled; but fornicators and adulterers God will judge.”  </a:t>
            </a:r>
            <a:r>
              <a:rPr lang="en-US" sz="35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text declares two things. </a:t>
            </a:r>
          </a:p>
          <a:p>
            <a:pPr marL="329184" indent="-329184">
              <a:spcBef>
                <a:spcPts val="1800"/>
              </a:spcBef>
              <a:spcAft>
                <a:spcPts val="0"/>
              </a:spcAft>
            </a:pPr>
            <a:r>
              <a:rPr lang="en-US" sz="35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i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“Marriage is honorable”  </a:t>
            </a:r>
            <a:r>
              <a:rPr lang="en-US" sz="35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 honors this timeless relationship He established for a man and woman in marriage. </a:t>
            </a:r>
            <a:r>
              <a:rPr lang="en-US" sz="3500" u="sng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 10:6-9</a:t>
            </a:r>
          </a:p>
          <a:p>
            <a:pPr marL="329184" indent="-329184">
              <a:spcBef>
                <a:spcPts val="1800"/>
              </a:spcBef>
              <a:spcAft>
                <a:spcPts val="0"/>
              </a:spcAft>
            </a:pPr>
            <a:r>
              <a:rPr lang="en-US" sz="3500" b="1" i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“among all</a:t>
            </a:r>
            <a:r>
              <a:rPr lang="en-US" sz="3500" i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35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God requires every human being to honor this institution of marriage at all times.</a:t>
            </a:r>
          </a:p>
          <a:p>
            <a:pPr marL="329184" indent="-329184">
              <a:spcBef>
                <a:spcPts val="1800"/>
              </a:spcBef>
              <a:spcAft>
                <a:spcPts val="0"/>
              </a:spcAft>
            </a:pPr>
            <a:r>
              <a:rPr lang="en-US" sz="3500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“and the bed undefiled”  </a:t>
            </a:r>
            <a:endParaRPr lang="en-US" sz="35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0684" lvl="1" indent="-329184">
              <a:spcBef>
                <a:spcPts val="1200"/>
              </a:spcBef>
              <a:spcAft>
                <a:spcPts val="0"/>
              </a:spcAft>
            </a:pPr>
            <a:r>
              <a:rPr lang="en-US" sz="35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term </a:t>
            </a:r>
            <a:r>
              <a:rPr lang="en-US" sz="3500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“bed</a:t>
            </a:r>
            <a:r>
              <a:rPr lang="en-US" sz="35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35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identifies the sexual relationship.  </a:t>
            </a:r>
            <a:r>
              <a:rPr lang="en-US" sz="3500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Deut 27:20</a:t>
            </a:r>
            <a:endParaRPr lang="en-US" sz="35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0684" lvl="1" indent="-329184">
              <a:spcBef>
                <a:spcPts val="1200"/>
              </a:spcBef>
              <a:spcAft>
                <a:spcPts val="0"/>
              </a:spcAft>
            </a:pPr>
            <a:r>
              <a:rPr lang="en-US" sz="35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5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500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undefiled</a:t>
            </a:r>
            <a:r>
              <a:rPr lang="en-US" sz="35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bed”</a:t>
            </a:r>
            <a:r>
              <a:rPr lang="en-US" sz="35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sexual relationship in a marriage that God approves.</a:t>
            </a:r>
          </a:p>
        </p:txBody>
      </p:sp>
    </p:spTree>
    <p:extLst>
      <p:ext uri="{BB962C8B-B14F-4D97-AF65-F5344CB8AC3E}">
        <p14:creationId xmlns:p14="http://schemas.microsoft.com/office/powerpoint/2010/main" val="123196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65760" y="244155"/>
            <a:ext cx="13898880" cy="822960"/>
          </a:xfrm>
        </p:spPr>
        <p:txBody>
          <a:bodyPr>
            <a:normAutofit/>
          </a:bodyPr>
          <a:lstStyle/>
          <a:p>
            <a:pPr algn="ctr"/>
            <a:r>
              <a:rPr lang="en-US" sz="4800" b="1" i="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Hebrews 13:4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5175" y="1067115"/>
            <a:ext cx="14344155" cy="6796725"/>
          </a:xfrm>
        </p:spPr>
        <p:txBody>
          <a:bodyPr>
            <a:normAutofit/>
          </a:bodyPr>
          <a:lstStyle/>
          <a:p>
            <a:pPr marL="329184" indent="-329184">
              <a:spcAft>
                <a:spcPts val="0"/>
              </a:spcAft>
            </a:pPr>
            <a:r>
              <a:rPr lang="en-US" sz="3840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“Marriage is honorable among all and the bed undefiled” </a:t>
            </a:r>
          </a:p>
          <a:p>
            <a:pPr marL="274320" indent="-329184">
              <a:spcBef>
                <a:spcPts val="1800"/>
              </a:spcBef>
              <a:spcAft>
                <a:spcPts val="0"/>
              </a:spcAft>
            </a:pPr>
            <a:r>
              <a:rPr lang="en-US" sz="384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Anything associated with the arousal of sexual desires, whether </a:t>
            </a:r>
          </a:p>
          <a:p>
            <a:pPr marL="900684" lvl="1" indent="-329184"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</a:pPr>
            <a:r>
              <a:rPr lang="en-US" sz="3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mentally—thoughts</a:t>
            </a:r>
          </a:p>
          <a:p>
            <a:pPr marL="900684" lvl="1" indent="-329184"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</a:pPr>
            <a:r>
              <a:rPr lang="en-US" sz="3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verbally—words</a:t>
            </a:r>
          </a:p>
          <a:p>
            <a:pPr marL="900684" lvl="1" indent="-329184"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</a:pPr>
            <a:r>
              <a:rPr lang="en-US" sz="3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physically—touch </a:t>
            </a:r>
          </a:p>
          <a:p>
            <a:pPr marL="900684" lvl="1" indent="-329184"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</a:pPr>
            <a:r>
              <a:rPr lang="en-US" sz="3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visually—attire or suggestive bodily movements…</a:t>
            </a:r>
          </a:p>
          <a:p>
            <a:pPr marL="329184" indent="-329184">
              <a:spcBef>
                <a:spcPts val="1800"/>
              </a:spcBef>
              <a:spcAft>
                <a:spcPts val="0"/>
              </a:spcAft>
            </a:pPr>
            <a:r>
              <a:rPr lang="en-US" sz="384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…Are all part of the special secret treasures that are to be enjoyed </a:t>
            </a:r>
            <a:r>
              <a:rPr lang="en-US" sz="384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ONLY IN MARRIAGE</a:t>
            </a:r>
            <a:r>
              <a:rPr lang="en-US" sz="384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817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65760" y="168260"/>
            <a:ext cx="13898880" cy="822960"/>
          </a:xfrm>
        </p:spPr>
        <p:txBody>
          <a:bodyPr>
            <a:normAutofit/>
          </a:bodyPr>
          <a:lstStyle/>
          <a:p>
            <a:pPr algn="ctr"/>
            <a:r>
              <a:rPr lang="en-US" sz="4800" b="1" i="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Hebrews 13:4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5175" y="991220"/>
            <a:ext cx="14344155" cy="6872620"/>
          </a:xfrm>
        </p:spPr>
        <p:txBody>
          <a:bodyPr>
            <a:normAutofit/>
          </a:bodyPr>
          <a:lstStyle/>
          <a:p>
            <a:pPr marL="329184" indent="-329184">
              <a:spcAft>
                <a:spcPts val="0"/>
              </a:spcAft>
            </a:pPr>
            <a:r>
              <a:rPr lang="en-US" sz="3840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“but fornicators and adulterers God will judge.”</a:t>
            </a:r>
          </a:p>
          <a:p>
            <a:pPr marL="274320" indent="-329184">
              <a:spcBef>
                <a:spcPts val="1800"/>
              </a:spcBef>
              <a:spcAft>
                <a:spcPts val="0"/>
              </a:spcAft>
            </a:pPr>
            <a:r>
              <a:rPr lang="en-US" sz="384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Anything associated with the arousal of sexual desires, whether </a:t>
            </a:r>
          </a:p>
          <a:p>
            <a:pPr marL="900684" lvl="1" indent="-329184"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</a:pPr>
            <a:r>
              <a:rPr lang="en-US" sz="3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mentally—thoughts</a:t>
            </a:r>
          </a:p>
          <a:p>
            <a:pPr marL="900684" lvl="1" indent="-329184"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</a:pPr>
            <a:r>
              <a:rPr lang="en-US" sz="3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verbally—words</a:t>
            </a:r>
          </a:p>
          <a:p>
            <a:pPr marL="900684" lvl="1" indent="-329184"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</a:pPr>
            <a:r>
              <a:rPr lang="en-US" sz="3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physically—touch </a:t>
            </a:r>
          </a:p>
          <a:p>
            <a:pPr marL="900684" lvl="1" indent="-329184"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</a:pPr>
            <a:r>
              <a:rPr lang="en-US" sz="3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visually—attire or suggestive bodily movements…</a:t>
            </a:r>
          </a:p>
          <a:p>
            <a:pPr marL="329184" indent="-329184">
              <a:spcBef>
                <a:spcPts val="1800"/>
              </a:spcBef>
              <a:spcAft>
                <a:spcPts val="0"/>
              </a:spcAft>
            </a:pPr>
            <a:r>
              <a:rPr lang="en-US" sz="384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…Are all part of the sins of fornication and adultery and are </a:t>
            </a:r>
            <a:r>
              <a:rPr lang="en-US" sz="384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NEVER HONORABLE BEFORE OF OR OUTSIDE OF MARRIAGE</a:t>
            </a:r>
            <a:r>
              <a:rPr lang="en-US" sz="384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29184" indent="-329184">
              <a:spcAft>
                <a:spcPts val="0"/>
              </a:spcAft>
            </a:pPr>
            <a:endParaRPr lang="en-US" sz="384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48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6BDFA884-7B15-49A2-B3E3-0890A6CA18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0813" y="146051"/>
            <a:ext cx="14344650" cy="93295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altLang="en-US" sz="4000" b="1" dirty="0">
                <a:solidFill>
                  <a:srgbClr val="FFFF66"/>
                </a:solidFill>
                <a:latin typeface="Arial" panose="020B0604020202020204" pitchFamily="34" charset="0"/>
              </a:rPr>
              <a:t>What promotes sexually immoral thoughts and conduct? </a:t>
            </a:r>
            <a:endParaRPr lang="en-US" altLang="en-US" sz="4000" dirty="0">
              <a:solidFill>
                <a:srgbClr val="FFFF66"/>
              </a:solidFill>
            </a:endParaRP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326A4C2C-29C3-44A5-BA8F-62C138FBEC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5900" y="1079001"/>
            <a:ext cx="14295438" cy="6339387"/>
          </a:xfrm>
        </p:spPr>
        <p:txBody>
          <a:bodyPr/>
          <a:lstStyle/>
          <a:p>
            <a:pPr marL="871538" indent="-871538">
              <a:lnSpc>
                <a:spcPct val="90000"/>
              </a:lnSpc>
              <a:spcBef>
                <a:spcPct val="40000"/>
              </a:spcBef>
              <a:buClr>
                <a:srgbClr val="CCECFF"/>
              </a:buClr>
              <a:buSzTx/>
              <a:buFont typeface="Wingdings" panose="05000000000000000000" pitchFamily="2" charset="2"/>
              <a:buNone/>
            </a:pPr>
            <a:r>
              <a:rPr lang="en-US" altLang="en-US" sz="3500" b="1" i="1" dirty="0"/>
              <a:t>Mental portrayal of the nakedness of those outside of marriage. </a:t>
            </a:r>
          </a:p>
          <a:p>
            <a:pPr marL="871538" indent="-871538" algn="ctr">
              <a:lnSpc>
                <a:spcPct val="90000"/>
              </a:lnSpc>
              <a:spcBef>
                <a:spcPct val="40000"/>
              </a:spcBef>
              <a:buClr>
                <a:srgbClr val="CCECFF"/>
              </a:buClr>
              <a:buSzTx/>
              <a:buFont typeface="Wingdings" panose="05000000000000000000" pitchFamily="2" charset="2"/>
              <a:buNone/>
            </a:pPr>
            <a:r>
              <a:rPr lang="en-US" altLang="en-US" sz="3500" b="1" dirty="0"/>
              <a:t>WITHOUT MENTAL IMAGES ASSOCIATED WITH HUMAN NAKEDNESS THERE IS NO ISSUE!</a:t>
            </a:r>
          </a:p>
          <a:p>
            <a:pPr marL="871538" indent="-871538">
              <a:lnSpc>
                <a:spcPct val="90000"/>
              </a:lnSpc>
              <a:spcBef>
                <a:spcPts val="2400"/>
              </a:spcBef>
              <a:buClr>
                <a:srgbClr val="CCECFF"/>
              </a:buClr>
              <a:buSzTx/>
              <a:buFont typeface="Wingdings" panose="05000000000000000000" pitchFamily="2" charset="2"/>
              <a:buNone/>
            </a:pPr>
            <a:r>
              <a:rPr lang="en-US" altLang="en-US" sz="3500" b="1" dirty="0"/>
              <a:t>2-Way relationship all must honor: </a:t>
            </a:r>
          </a:p>
          <a:p>
            <a:pPr marL="548640" marR="0" indent="-274320">
              <a:spcBef>
                <a:spcPts val="1800"/>
              </a:spcBef>
              <a:spcAft>
                <a:spcPts val="0"/>
              </a:spcAft>
            </a:pPr>
            <a:r>
              <a:rPr lang="en-US" sz="35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are all responsible for controlling our own eyes and thoughts to keep them pure.  </a:t>
            </a:r>
          </a:p>
          <a:p>
            <a:pPr marL="548640" marR="0" indent="-274320">
              <a:spcBef>
                <a:spcPts val="1800"/>
              </a:spcBef>
              <a:spcAft>
                <a:spcPts val="0"/>
              </a:spcAft>
            </a:pPr>
            <a:r>
              <a:rPr lang="en-US" sz="35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are also responsible for respecting the eyes of others to help them keep their thoughts pure. </a:t>
            </a:r>
          </a:p>
          <a:p>
            <a:pPr marL="871538" indent="-871538">
              <a:lnSpc>
                <a:spcPct val="90000"/>
              </a:lnSpc>
              <a:spcBef>
                <a:spcPct val="40000"/>
              </a:spcBef>
              <a:buClr>
                <a:srgbClr val="CCECFF"/>
              </a:buClr>
              <a:buSzTx/>
              <a:buFont typeface="Wingdings" panose="05000000000000000000" pitchFamily="2" charset="2"/>
              <a:buNone/>
            </a:pPr>
            <a:endParaRPr lang="en-US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485A59A-E9F4-4497-BB64-790244364B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7475" y="323850"/>
            <a:ext cx="14327188" cy="1128713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altLang="en-US" sz="4500" b="1" dirty="0">
                <a:solidFill>
                  <a:srgbClr val="FFFF00"/>
                </a:solidFill>
                <a:latin typeface="Arial" panose="020B0604020202020204" pitchFamily="34" charset="0"/>
              </a:rPr>
              <a:t>Two keys to understanding what God teaches on appropriate apparel and conduct.</a:t>
            </a:r>
            <a:r>
              <a:rPr lang="en-US" altLang="en-US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2402DF09-C36D-4AE7-9F19-A37428B2F0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5900" y="1568450"/>
            <a:ext cx="14295438" cy="5746750"/>
          </a:xfrm>
        </p:spPr>
        <p:txBody>
          <a:bodyPr/>
          <a:lstStyle/>
          <a:p>
            <a:pPr marL="871538" indent="-871538">
              <a:spcBef>
                <a:spcPct val="50000"/>
              </a:spcBef>
              <a:buClr>
                <a:srgbClr val="CCECFF"/>
              </a:buClr>
              <a:buSzTx/>
              <a:buFont typeface="Wingdings" panose="05000000000000000000" pitchFamily="2" charset="2"/>
              <a:buAutoNum type="arabicPeriod"/>
            </a:pPr>
            <a:r>
              <a:rPr lang="en-US" altLang="en-US" sz="4000" dirty="0"/>
              <a:t>Nakedness is to be shared, mentally and physically, only in marriage. </a:t>
            </a:r>
          </a:p>
          <a:p>
            <a:pPr marL="871538" indent="-871538">
              <a:spcBef>
                <a:spcPct val="50000"/>
              </a:spcBef>
              <a:buClr>
                <a:srgbClr val="CCECFF"/>
              </a:buClr>
              <a:buSzTx/>
              <a:buFont typeface="Wingdings" panose="05000000000000000000" pitchFamily="2" charset="2"/>
              <a:buAutoNum type="arabicPeriod"/>
            </a:pPr>
            <a:r>
              <a:rPr lang="en-US" altLang="en-US" sz="4000" dirty="0"/>
              <a:t>Determine what is shameful nakedness outside of marriage and cover it up.  </a:t>
            </a:r>
          </a:p>
          <a:p>
            <a:pPr marL="871538" indent="-871538">
              <a:spcBef>
                <a:spcPct val="50000"/>
              </a:spcBef>
              <a:buClr>
                <a:srgbClr val="CCECFF"/>
              </a:buClr>
              <a:buSzTx/>
              <a:buFont typeface="Wingdings" panose="05000000000000000000" pitchFamily="2" charset="2"/>
              <a:buChar char="Ø"/>
            </a:pPr>
            <a:r>
              <a:rPr lang="en-US" altLang="en-US" sz="4000" dirty="0"/>
              <a:t>Therefore, the subject of modest apparel and conduct is </a:t>
            </a:r>
            <a:r>
              <a:rPr lang="en-US" altLang="en-US" sz="4000" b="1" dirty="0"/>
              <a:t>DIRECTLY RELATED TO MARRIAGE BED, WHETHER IS MARRIED OR NOT!</a:t>
            </a:r>
            <a:endParaRPr lang="en-US" altLang="en-US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6BDFA884-7B15-49A2-B3E3-0890A6CA18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0813" y="146051"/>
            <a:ext cx="14344650" cy="93295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altLang="en-US" sz="4500" b="1" dirty="0">
                <a:solidFill>
                  <a:srgbClr val="FFFF66"/>
                </a:solidFill>
                <a:latin typeface="Arial" panose="020B0604020202020204" pitchFamily="34" charset="0"/>
              </a:rPr>
              <a:t>“Get This Point!”</a:t>
            </a:r>
            <a:endParaRPr lang="en-US" altLang="en-US" sz="4500" dirty="0">
              <a:solidFill>
                <a:srgbClr val="FFFF66"/>
              </a:solidFill>
            </a:endParaRP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326A4C2C-29C3-44A5-BA8F-62C138FBEC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5900" y="1079001"/>
            <a:ext cx="14295438" cy="6339387"/>
          </a:xfrm>
        </p:spPr>
        <p:txBody>
          <a:bodyPr/>
          <a:lstStyle/>
          <a:p>
            <a:pPr marL="0" indent="0" algn="ctr">
              <a:spcBef>
                <a:spcPct val="40000"/>
              </a:spcBef>
              <a:buClr>
                <a:srgbClr val="CCECFF"/>
              </a:buClr>
              <a:buSzTx/>
              <a:buFont typeface="Wingdings" panose="05000000000000000000" pitchFamily="2" charset="2"/>
              <a:buNone/>
            </a:pPr>
            <a:r>
              <a:rPr lang="en-US" altLang="en-US" sz="4000" b="1" i="1" dirty="0"/>
              <a:t>The subject of modest apparel and conduct is a matter directly related to the marriage relationship.  It revolves around the God-given, special, secret treasures of the sexual relationship in marriage.  Experienced outside of that relationship, God calls it sin!</a:t>
            </a:r>
            <a:endParaRPr lang="en-US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6380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theme/theme1.xml><?xml version="1.0" encoding="utf-8"?>
<a:theme xmlns:a="http://schemas.openxmlformats.org/drawingml/2006/main" name="INMOTION">
  <a:themeElements>
    <a:clrScheme name="INMOTION 1">
      <a:dk1>
        <a:srgbClr val="000000"/>
      </a:dk1>
      <a:lt1>
        <a:srgbClr val="FFFFFF"/>
      </a:lt1>
      <a:dk2>
        <a:srgbClr val="000000"/>
      </a:dk2>
      <a:lt2>
        <a:srgbClr val="FFCC00"/>
      </a:lt2>
      <a:accent1>
        <a:srgbClr val="33CCCC"/>
      </a:accent1>
      <a:accent2>
        <a:srgbClr val="FF00FF"/>
      </a:accent2>
      <a:accent3>
        <a:srgbClr val="AAAAAA"/>
      </a:accent3>
      <a:accent4>
        <a:srgbClr val="DADADA"/>
      </a:accent4>
      <a:accent5>
        <a:srgbClr val="ADE2E2"/>
      </a:accent5>
      <a:accent6>
        <a:srgbClr val="E700E7"/>
      </a:accent6>
      <a:hlink>
        <a:srgbClr val="6702FC"/>
      </a:hlink>
      <a:folHlink>
        <a:srgbClr val="1D92FD"/>
      </a:folHlink>
    </a:clrScheme>
    <a:fontScheme name="INMOTIO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65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65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INMOTION 1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33CCCC"/>
        </a:accent1>
        <a:accent2>
          <a:srgbClr val="FF00FF"/>
        </a:accent2>
        <a:accent3>
          <a:srgbClr val="AAAAAA"/>
        </a:accent3>
        <a:accent4>
          <a:srgbClr val="DADADA"/>
        </a:accent4>
        <a:accent5>
          <a:srgbClr val="ADE2E2"/>
        </a:accent5>
        <a:accent6>
          <a:srgbClr val="E700E7"/>
        </a:accent6>
        <a:hlink>
          <a:srgbClr val="6702FC"/>
        </a:hlink>
        <a:folHlink>
          <a:srgbClr val="1D92F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MOTION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9900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8A0000"/>
        </a:accent6>
        <a:hlink>
          <a:srgbClr val="FF00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MOTIO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737373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MOTION 4">
        <a:dk1>
          <a:srgbClr val="240157"/>
        </a:dk1>
        <a:lt1>
          <a:srgbClr val="FFFFFF"/>
        </a:lt1>
        <a:dk2>
          <a:srgbClr val="4601AB"/>
        </a:dk2>
        <a:lt2>
          <a:srgbClr val="FFCC00"/>
        </a:lt2>
        <a:accent1>
          <a:srgbClr val="33CCCC"/>
        </a:accent1>
        <a:accent2>
          <a:srgbClr val="FF00FF"/>
        </a:accent2>
        <a:accent3>
          <a:srgbClr val="B0AAD2"/>
        </a:accent3>
        <a:accent4>
          <a:srgbClr val="DADADA"/>
        </a:accent4>
        <a:accent5>
          <a:srgbClr val="ADE2E2"/>
        </a:accent5>
        <a:accent6>
          <a:srgbClr val="E700E7"/>
        </a:accent6>
        <a:hlink>
          <a:srgbClr val="6702FC"/>
        </a:hlink>
        <a:folHlink>
          <a:srgbClr val="1D92F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MOTION 5">
        <a:dk1>
          <a:srgbClr val="000000"/>
        </a:dk1>
        <a:lt1>
          <a:srgbClr val="FFFFFF"/>
        </a:lt1>
        <a:dk2>
          <a:srgbClr val="660033"/>
        </a:dk2>
        <a:lt2>
          <a:srgbClr val="FFCC00"/>
        </a:lt2>
        <a:accent1>
          <a:srgbClr val="CC9900"/>
        </a:accent1>
        <a:accent2>
          <a:srgbClr val="FF9900"/>
        </a:accent2>
        <a:accent3>
          <a:srgbClr val="B8AAAD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D60093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MOTION 6">
        <a:dk1>
          <a:srgbClr val="000000"/>
        </a:dk1>
        <a:lt1>
          <a:srgbClr val="717BAD"/>
        </a:lt1>
        <a:dk2>
          <a:srgbClr val="FFFFFF"/>
        </a:dk2>
        <a:lt2>
          <a:srgbClr val="A9AABB"/>
        </a:lt2>
        <a:accent1>
          <a:srgbClr val="8BB6CB"/>
        </a:accent1>
        <a:accent2>
          <a:srgbClr val="DDDDDD"/>
        </a:accent2>
        <a:accent3>
          <a:srgbClr val="BBBFD3"/>
        </a:accent3>
        <a:accent4>
          <a:srgbClr val="000000"/>
        </a:accent4>
        <a:accent5>
          <a:srgbClr val="C4D7E2"/>
        </a:accent5>
        <a:accent6>
          <a:srgbClr val="C8C8C8"/>
        </a:accent6>
        <a:hlink>
          <a:srgbClr val="53628D"/>
        </a:hlink>
        <a:folHlink>
          <a:srgbClr val="989B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MOTION 7">
        <a:dk1>
          <a:srgbClr val="003D50"/>
        </a:dk1>
        <a:lt1>
          <a:srgbClr val="FFFFFF"/>
        </a:lt1>
        <a:dk2>
          <a:srgbClr val="007D7A"/>
        </a:dk2>
        <a:lt2>
          <a:srgbClr val="FFCC66"/>
        </a:lt2>
        <a:accent1>
          <a:srgbClr val="33CCCC"/>
        </a:accent1>
        <a:accent2>
          <a:srgbClr val="00FFFF"/>
        </a:accent2>
        <a:accent3>
          <a:srgbClr val="AABFBE"/>
        </a:accent3>
        <a:accent4>
          <a:srgbClr val="DADADA"/>
        </a:accent4>
        <a:accent5>
          <a:srgbClr val="ADE2E2"/>
        </a:accent5>
        <a:accent6>
          <a:srgbClr val="00E7E7"/>
        </a:accent6>
        <a:hlink>
          <a:srgbClr val="02A3B4"/>
        </a:hlink>
        <a:folHlink>
          <a:srgbClr val="3CB1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MOTION 8">
        <a:dk1>
          <a:srgbClr val="000000"/>
        </a:dk1>
        <a:lt1>
          <a:srgbClr val="FFFFFF"/>
        </a:lt1>
        <a:dk2>
          <a:srgbClr val="666699"/>
        </a:dk2>
        <a:lt2>
          <a:srgbClr val="F9EED3"/>
        </a:lt2>
        <a:accent1>
          <a:srgbClr val="FFFFCC"/>
        </a:accent1>
        <a:accent2>
          <a:srgbClr val="D195A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BD8791"/>
        </a:accent6>
        <a:hlink>
          <a:srgbClr val="993366"/>
        </a:hlink>
        <a:folHlink>
          <a:srgbClr val="FFD7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MOTION 9">
        <a:dk1>
          <a:srgbClr val="000000"/>
        </a:dk1>
        <a:lt1>
          <a:srgbClr val="FFFFFF"/>
        </a:lt1>
        <a:dk2>
          <a:srgbClr val="CC0099"/>
        </a:dk2>
        <a:lt2>
          <a:srgbClr val="FFFFFF"/>
        </a:lt2>
        <a:accent1>
          <a:srgbClr val="FFFFCC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B9B900"/>
        </a:accent6>
        <a:hlink>
          <a:srgbClr val="CCFF33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INMOTION</Template>
  <TotalTime>7841</TotalTime>
  <Words>1321</Words>
  <Application>Microsoft Office PowerPoint</Application>
  <PresentationFormat>Custom</PresentationFormat>
  <Paragraphs>90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Arial Narrow</vt:lpstr>
      <vt:lpstr>Calibri</vt:lpstr>
      <vt:lpstr>Times New Roman</vt:lpstr>
      <vt:lpstr>Wingdings</vt:lpstr>
      <vt:lpstr>INMOTION</vt:lpstr>
      <vt:lpstr>PowerPoint Presentation</vt:lpstr>
      <vt:lpstr>Moral Living  In An  Immoral World</vt:lpstr>
      <vt:lpstr>God’s intentions for human sexual relationships</vt:lpstr>
      <vt:lpstr>Hebrews 13:4</vt:lpstr>
      <vt:lpstr>Hebrews 13:4</vt:lpstr>
      <vt:lpstr>Hebrews 13:4</vt:lpstr>
      <vt:lpstr>What promotes sexually immoral thoughts and conduct? </vt:lpstr>
      <vt:lpstr>Two keys to understanding what God teaches on appropriate apparel and conduct. </vt:lpstr>
      <vt:lpstr>“Get This Point!”</vt:lpstr>
      <vt:lpstr>Is There A Line</vt:lpstr>
      <vt:lpstr>Has God defined shameful nakedness and modesty?</vt:lpstr>
      <vt:lpstr>Adam and Eve’s Coverings: Gen 3:6-10, 21</vt:lpstr>
      <vt:lpstr>“God’s line!”</vt:lpstr>
      <vt:lpstr>“God’s line!”</vt:lpstr>
      <vt:lpstr>“God line!”</vt:lpstr>
      <vt:lpstr>“God line!”</vt:lpstr>
      <vt:lpstr>Shameful nakedness can be exposed by apparel, body language or both to cultivate shameful nakedness.</vt:lpstr>
      <vt:lpstr>“Godliness” and “good works” promote modest apparel and conduct.</vt:lpstr>
      <vt:lpstr>Godly minds understand that immodest apparel and conduct are the bait used in fornication..  </vt:lpstr>
      <vt:lpstr>Conclusion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Moral Living In An Immoral World</dc:title>
  <dc:subject>modesty</dc:subject>
  <dc:creator>Jimmy Stevens</dc:creator>
  <cp:keywords>Modesty.</cp:keywords>
  <dc:description>BOYS, Seminole 02/27/22, Baytown P&amp;L 04/07/22, Granbury 04/26/22, Colorado Springs CO 09/25/22, Mulvane KS 04/15/23, Fort Worth (Westside) 05/10/23</dc:description>
  <cp:lastModifiedBy>Stan Cox</cp:lastModifiedBy>
  <cp:revision>94</cp:revision>
  <cp:lastPrinted>2022-04-08T12:43:23Z</cp:lastPrinted>
  <dcterms:created xsi:type="dcterms:W3CDTF">2007-01-21T01:41:41Z</dcterms:created>
  <dcterms:modified xsi:type="dcterms:W3CDTF">2023-05-10T23:32:39Z</dcterms:modified>
</cp:coreProperties>
</file>