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Acme" panose="02000706050000020004"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078A4-A1DF-43DF-8EE3-5BFB9A0EB031}" v="12" dt="2022-02-19T01:03:47.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771" autoAdjust="0"/>
  </p:normalViewPr>
  <p:slideViewPr>
    <p:cSldViewPr snapToGrid="0">
      <p:cViewPr varScale="1">
        <p:scale>
          <a:sx n="25" d="100"/>
          <a:sy n="25" d="100"/>
        </p:scale>
        <p:origin x="1426" y="19"/>
      </p:cViewPr>
      <p:guideLst/>
    </p:cSldViewPr>
  </p:slideViewPr>
  <p:notesTextViewPr>
    <p:cViewPr>
      <p:scale>
        <a:sx n="1" d="1"/>
        <a:sy n="1" d="1"/>
      </p:scale>
      <p:origin x="0" y="0"/>
    </p:cViewPr>
  </p:notesTextViewPr>
  <p:notesViewPr>
    <p:cSldViewPr snapToGrid="0">
      <p:cViewPr varScale="1">
        <p:scale>
          <a:sx n="60" d="100"/>
          <a:sy n="60" d="100"/>
        </p:scale>
        <p:origin x="162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92078A4-A1DF-43DF-8EE3-5BFB9A0EB031}"/>
    <pc:docChg chg="undo custSel addSld delSld modSld modHandout">
      <pc:chgData name="Stan Cox" userId="9376f276357bfffd" providerId="LiveId" clId="{D92078A4-A1DF-43DF-8EE3-5BFB9A0EB031}" dt="2022-02-19T01:14:48.884" v="2464" actId="20577"/>
      <pc:docMkLst>
        <pc:docMk/>
      </pc:docMkLst>
      <pc:sldChg chg="modNotesTx">
        <pc:chgData name="Stan Cox" userId="9376f276357bfffd" providerId="LiveId" clId="{D92078A4-A1DF-43DF-8EE3-5BFB9A0EB031}" dt="2022-02-18T23:55:33.460" v="753" actId="20577"/>
        <pc:sldMkLst>
          <pc:docMk/>
          <pc:sldMk cId="3119009084" sldId="256"/>
        </pc:sldMkLst>
      </pc:sldChg>
      <pc:sldChg chg="addSp delSp mod modNotesTx">
        <pc:chgData name="Stan Cox" userId="9376f276357bfffd" providerId="LiveId" clId="{D92078A4-A1DF-43DF-8EE3-5BFB9A0EB031}" dt="2022-02-19T00:22:15.055" v="780" actId="20577"/>
        <pc:sldMkLst>
          <pc:docMk/>
          <pc:sldMk cId="516795521" sldId="257"/>
        </pc:sldMkLst>
        <pc:spChg chg="add del">
          <ac:chgData name="Stan Cox" userId="9376f276357bfffd" providerId="LiveId" clId="{D92078A4-A1DF-43DF-8EE3-5BFB9A0EB031}" dt="2022-02-19T00:17:30.664" v="755" actId="22"/>
          <ac:spMkLst>
            <pc:docMk/>
            <pc:sldMk cId="516795521" sldId="257"/>
            <ac:spMk id="5" creationId="{8064D750-97EE-4EEB-BC17-A68A629D6816}"/>
          </ac:spMkLst>
        </pc:spChg>
        <pc:spChg chg="add del">
          <ac:chgData name="Stan Cox" userId="9376f276357bfffd" providerId="LiveId" clId="{D92078A4-A1DF-43DF-8EE3-5BFB9A0EB031}" dt="2022-02-19T00:17:33.356" v="757" actId="22"/>
          <ac:spMkLst>
            <pc:docMk/>
            <pc:sldMk cId="516795521" sldId="257"/>
            <ac:spMk id="7" creationId="{C370B04A-937C-4951-8508-9AF80135562B}"/>
          </ac:spMkLst>
        </pc:spChg>
      </pc:sldChg>
      <pc:sldChg chg="addSp delSp modSp add mod modNotesTx">
        <pc:chgData name="Stan Cox" userId="9376f276357bfffd" providerId="LiveId" clId="{D92078A4-A1DF-43DF-8EE3-5BFB9A0EB031}" dt="2022-02-19T01:11:29.954" v="2329" actId="6549"/>
        <pc:sldMkLst>
          <pc:docMk/>
          <pc:sldMk cId="421211861" sldId="258"/>
        </pc:sldMkLst>
        <pc:spChg chg="mod">
          <ac:chgData name="Stan Cox" userId="9376f276357bfffd" providerId="LiveId" clId="{D92078A4-A1DF-43DF-8EE3-5BFB9A0EB031}" dt="2022-02-19T00:23:02.912" v="810" actId="20577"/>
          <ac:spMkLst>
            <pc:docMk/>
            <pc:sldMk cId="421211861" sldId="258"/>
            <ac:spMk id="2" creationId="{3EEA6373-CD6C-4258-9D7F-D31837DC45C9}"/>
          </ac:spMkLst>
        </pc:spChg>
        <pc:spChg chg="mod">
          <ac:chgData name="Stan Cox" userId="9376f276357bfffd" providerId="LiveId" clId="{D92078A4-A1DF-43DF-8EE3-5BFB9A0EB031}" dt="2022-02-19T00:34:10.235" v="1672" actId="14100"/>
          <ac:spMkLst>
            <pc:docMk/>
            <pc:sldMk cId="421211861" sldId="258"/>
            <ac:spMk id="3" creationId="{FC3C6541-74C4-467E-A4EC-C0C86CAA5886}"/>
          </ac:spMkLst>
        </pc:spChg>
        <pc:spChg chg="add mod">
          <ac:chgData name="Stan Cox" userId="9376f276357bfffd" providerId="LiveId" clId="{D92078A4-A1DF-43DF-8EE3-5BFB9A0EB031}" dt="2022-02-19T00:29:37.633" v="1316" actId="113"/>
          <ac:spMkLst>
            <pc:docMk/>
            <pc:sldMk cId="421211861" sldId="258"/>
            <ac:spMk id="4" creationId="{78E531BA-9977-40FC-B20F-647976CA0939}"/>
          </ac:spMkLst>
        </pc:spChg>
        <pc:picChg chg="add del">
          <ac:chgData name="Stan Cox" userId="9376f276357bfffd" providerId="LiveId" clId="{D92078A4-A1DF-43DF-8EE3-5BFB9A0EB031}" dt="2022-02-19T01:03:29.291" v="1793" actId="22"/>
          <ac:picMkLst>
            <pc:docMk/>
            <pc:sldMk cId="421211861" sldId="258"/>
            <ac:picMk id="6" creationId="{72CECF88-8C46-4731-8537-E907297CF5FC}"/>
          </ac:picMkLst>
        </pc:picChg>
        <pc:picChg chg="add del">
          <ac:chgData name="Stan Cox" userId="9376f276357bfffd" providerId="LiveId" clId="{D92078A4-A1DF-43DF-8EE3-5BFB9A0EB031}" dt="2022-02-19T01:03:41.306" v="1797"/>
          <ac:picMkLst>
            <pc:docMk/>
            <pc:sldMk cId="421211861" sldId="258"/>
            <ac:picMk id="7" creationId="{5A5F806B-5D9F-42ED-B744-FB09DDB7CC00}"/>
          </ac:picMkLst>
        </pc:picChg>
      </pc:sldChg>
      <pc:sldChg chg="add del setBg">
        <pc:chgData name="Stan Cox" userId="9376f276357bfffd" providerId="LiveId" clId="{D92078A4-A1DF-43DF-8EE3-5BFB9A0EB031}" dt="2022-02-19T00:17:42.694" v="759"/>
        <pc:sldMkLst>
          <pc:docMk/>
          <pc:sldMk cId="2779320338" sldId="258"/>
        </pc:sldMkLst>
      </pc:sldChg>
      <pc:sldChg chg="add del setBg">
        <pc:chgData name="Stan Cox" userId="9376f276357bfffd" providerId="LiveId" clId="{D92078A4-A1DF-43DF-8EE3-5BFB9A0EB031}" dt="2022-02-19T01:03:37.435" v="1795"/>
        <pc:sldMkLst>
          <pc:docMk/>
          <pc:sldMk cId="596559409" sldId="259"/>
        </pc:sldMkLst>
      </pc:sldChg>
      <pc:sldChg chg="add del setBg">
        <pc:chgData name="Stan Cox" userId="9376f276357bfffd" providerId="LiveId" clId="{D92078A4-A1DF-43DF-8EE3-5BFB9A0EB031}" dt="2022-02-19T01:03:47.358" v="1799"/>
        <pc:sldMkLst>
          <pc:docMk/>
          <pc:sldMk cId="1672046653" sldId="259"/>
        </pc:sldMkLst>
      </pc:sldChg>
      <pc:sldChg chg="modSp add mod modNotesTx">
        <pc:chgData name="Stan Cox" userId="9376f276357bfffd" providerId="LiveId" clId="{D92078A4-A1DF-43DF-8EE3-5BFB9A0EB031}" dt="2022-02-19T01:11:35.790" v="2330" actId="20577"/>
        <pc:sldMkLst>
          <pc:docMk/>
          <pc:sldMk cId="4109442020" sldId="259"/>
        </pc:sldMkLst>
        <pc:spChg chg="mod">
          <ac:chgData name="Stan Cox" userId="9376f276357bfffd" providerId="LiveId" clId="{D92078A4-A1DF-43DF-8EE3-5BFB9A0EB031}" dt="2022-02-19T01:04:34.121" v="1824" actId="20577"/>
          <ac:spMkLst>
            <pc:docMk/>
            <pc:sldMk cId="4109442020" sldId="259"/>
            <ac:spMk id="2" creationId="{3EEA6373-CD6C-4258-9D7F-D31837DC45C9}"/>
          </ac:spMkLst>
        </pc:spChg>
        <pc:spChg chg="mod">
          <ac:chgData name="Stan Cox" userId="9376f276357bfffd" providerId="LiveId" clId="{D92078A4-A1DF-43DF-8EE3-5BFB9A0EB031}" dt="2022-02-19T01:08:42.984" v="2308" actId="255"/>
          <ac:spMkLst>
            <pc:docMk/>
            <pc:sldMk cId="4109442020" sldId="259"/>
            <ac:spMk id="3" creationId="{FC3C6541-74C4-467E-A4EC-C0C86CAA58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FEE1C-C748-489C-A042-9D47C0D02168}"/>
              </a:ext>
            </a:extLst>
          </p:cNvPr>
          <p:cNvSpPr>
            <a:spLocks noGrp="1"/>
          </p:cNvSpPr>
          <p:nvPr>
            <p:ph type="hdr" sz="quarter"/>
          </p:nvPr>
        </p:nvSpPr>
        <p:spPr>
          <a:xfrm>
            <a:off x="0" y="0"/>
            <a:ext cx="3302000" cy="927100"/>
          </a:xfrm>
          <a:prstGeom prst="rect">
            <a:avLst/>
          </a:prstGeom>
        </p:spPr>
        <p:txBody>
          <a:bodyPr vert="horz" lIns="91440" tIns="45720" rIns="91440" bIns="45720" rtlCol="0"/>
          <a:lstStyle>
            <a:lvl1pPr algn="l">
              <a:defRPr sz="1200"/>
            </a:lvl1pPr>
          </a:lstStyle>
          <a:p>
            <a:r>
              <a:rPr lang="en-US" sz="2000" dirty="0">
                <a:latin typeface="Acme" panose="02000706050000020004" pitchFamily="2" charset="0"/>
              </a:rPr>
              <a:t>The Empty Tomb</a:t>
            </a:r>
          </a:p>
          <a:p>
            <a:r>
              <a:rPr lang="en-US" dirty="0"/>
              <a:t>1 Corinthians 15</a:t>
            </a:r>
          </a:p>
        </p:txBody>
      </p:sp>
      <p:sp>
        <p:nvSpPr>
          <p:cNvPr id="3" name="Date Placeholder 2">
            <a:extLst>
              <a:ext uri="{FF2B5EF4-FFF2-40B4-BE49-F238E27FC236}">
                <a16:creationId xmlns:a16="http://schemas.microsoft.com/office/drawing/2014/main" id="{ABD797F6-2DD6-44A1-95A1-16D03A56A6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20, 2022 @ 11am</a:t>
            </a:r>
          </a:p>
        </p:txBody>
      </p:sp>
      <p:sp>
        <p:nvSpPr>
          <p:cNvPr id="4" name="Footer Placeholder 3">
            <a:extLst>
              <a:ext uri="{FF2B5EF4-FFF2-40B4-BE49-F238E27FC236}">
                <a16:creationId xmlns:a16="http://schemas.microsoft.com/office/drawing/2014/main" id="{0A37CAE8-ABA9-412A-AEE8-484DB55FAA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0FF56A77-9501-4EFB-B469-B87C2096C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E9B9CC9-90CC-41E3-8EFB-0A2E96D54CFF}" type="slidenum">
              <a:rPr lang="en-US" smtClean="0"/>
              <a:t>‹#›</a:t>
            </a:fld>
            <a:endParaRPr lang="en-US" dirty="0"/>
          </a:p>
        </p:txBody>
      </p:sp>
    </p:spTree>
    <p:extLst>
      <p:ext uri="{BB962C8B-B14F-4D97-AF65-F5344CB8AC3E}">
        <p14:creationId xmlns:p14="http://schemas.microsoft.com/office/powerpoint/2010/main" val="418792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8B6B-F628-4E07-9D6C-D3BFA3534709}"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C64CE-7E60-4C28-8FA8-F4DB728FC1AB}" type="slidenum">
              <a:rPr lang="en-US" smtClean="0"/>
              <a:t>‹#›</a:t>
            </a:fld>
            <a:endParaRPr lang="en-US"/>
          </a:p>
        </p:txBody>
      </p:sp>
    </p:spTree>
    <p:extLst>
      <p:ext uri="{BB962C8B-B14F-4D97-AF65-F5344CB8AC3E}">
        <p14:creationId xmlns:p14="http://schemas.microsoft.com/office/powerpoint/2010/main" val="429254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The resurrection of Jesus Christ is a foundational tenet of the Christian faith</a:t>
            </a:r>
          </a:p>
          <a:p>
            <a:pPr marL="0" indent="0" algn="l">
              <a:buFont typeface="Arial" panose="020B0604020202020204" pitchFamily="34" charset="0"/>
              <a:buNone/>
            </a:pPr>
            <a:r>
              <a:rPr lang="en-US" sz="1200" b="1" i="0" dirty="0">
                <a:solidFill>
                  <a:srgbClr val="000000"/>
                </a:solidFill>
                <a:effectLst/>
                <a:latin typeface="+mn-lt"/>
              </a:rPr>
              <a:t>(</a:t>
            </a:r>
            <a:r>
              <a:rPr lang="en-US" b="1" dirty="0"/>
              <a:t>1 Corinthians 15:3-4) [Paul’s testimony],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p>
          <a:p>
            <a:pPr marL="628650" lvl="1" indent="-171450" algn="l">
              <a:buFont typeface="Arial" panose="020B0604020202020204" pitchFamily="34" charset="0"/>
              <a:buChar char="•"/>
            </a:pPr>
            <a:r>
              <a:rPr lang="en-US" sz="1200" b="1" i="0" dirty="0">
                <a:solidFill>
                  <a:srgbClr val="000000"/>
                </a:solidFill>
                <a:effectLst/>
                <a:latin typeface="+mn-lt"/>
              </a:rPr>
              <a:t>The resurrection of Jesus is God’s proof that He is the chosen Messiah!</a:t>
            </a:r>
          </a:p>
          <a:p>
            <a:pPr marL="0" lvl="0" indent="0" algn="l">
              <a:buFont typeface="Arial" panose="020B0604020202020204" pitchFamily="34" charset="0"/>
              <a:buNone/>
            </a:pPr>
            <a:r>
              <a:rPr lang="en-US" sz="1200" b="1" i="0" dirty="0">
                <a:solidFill>
                  <a:srgbClr val="000000"/>
                </a:solidFill>
                <a:effectLst/>
                <a:latin typeface="+mn-lt"/>
              </a:rPr>
              <a:t>(Acts 2:32,36), (</a:t>
            </a:r>
            <a:r>
              <a:rPr lang="en-US" b="1" dirty="0"/>
              <a:t>32), </a:t>
            </a:r>
            <a:r>
              <a:rPr lang="en-US" i="1" dirty="0"/>
              <a:t>“This Jesus God has raised up, of which we are all witnesses” </a:t>
            </a:r>
            <a:r>
              <a:rPr lang="en-US" dirty="0"/>
              <a:t>… </a:t>
            </a:r>
            <a:r>
              <a:rPr lang="en-US" b="1" dirty="0"/>
              <a:t>(36), </a:t>
            </a:r>
            <a:r>
              <a:rPr lang="en-US" i="1" dirty="0"/>
              <a:t>“Therefore let all the house of Israel know assuredly that God has made this Jesus, whom you crucified, both Lord and Christ.”</a:t>
            </a:r>
          </a:p>
          <a:p>
            <a:pPr marL="628650" lvl="1" indent="-171450" algn="l">
              <a:buFont typeface="Arial" panose="020B0604020202020204" pitchFamily="34" charset="0"/>
              <a:buChar char="•"/>
            </a:pPr>
            <a:r>
              <a:rPr lang="en-US" b="1" i="0" dirty="0"/>
              <a:t>Matthew’s Account of the resurrection</a:t>
            </a:r>
          </a:p>
          <a:p>
            <a:pPr marL="0" lvl="0" indent="0" algn="l">
              <a:buFont typeface="Arial" panose="020B0604020202020204" pitchFamily="34" charset="0"/>
              <a:buNone/>
            </a:pPr>
            <a:r>
              <a:rPr lang="en-US" b="1" i="0" dirty="0"/>
              <a:t>(Matthew 28:1-8), </a:t>
            </a:r>
            <a:r>
              <a:rPr lang="en-US" i="1" dirty="0"/>
              <a:t>“Now after the Sabbath, as the first day of the week began to dawn, Mary Magdalene and the other Mary came to see the tomb.</a:t>
            </a:r>
            <a:r>
              <a:rPr lang="en-US" i="1" baseline="30000" dirty="0"/>
              <a:t> 2</a:t>
            </a:r>
            <a:r>
              <a:rPr lang="en-US" i="1" dirty="0"/>
              <a:t> And behold, there was a great earthquake; for an angel of the Lord descended from heaven, and came and rolled back the stone from the door, and sat on it.</a:t>
            </a:r>
            <a:r>
              <a:rPr lang="en-US" i="1" baseline="30000" dirty="0"/>
              <a:t> 3</a:t>
            </a:r>
            <a:r>
              <a:rPr lang="en-US" i="1" dirty="0"/>
              <a:t> His countenance was like lightning, and his clothing as white as snow.</a:t>
            </a:r>
            <a:r>
              <a:rPr lang="en-US" i="1" baseline="30000" dirty="0"/>
              <a:t> 4</a:t>
            </a:r>
            <a:r>
              <a:rPr lang="en-US" i="1" dirty="0"/>
              <a:t> And the guards shook for fear of him, and became like dead men. </a:t>
            </a:r>
            <a:r>
              <a:rPr lang="en-US" i="1" baseline="30000" dirty="0"/>
              <a:t>5</a:t>
            </a:r>
            <a:r>
              <a:rPr lang="en-US" i="1" dirty="0"/>
              <a:t> But the angel answered and said to the women, “Do not be afraid, for I know that you seek Jesus who was crucified.</a:t>
            </a:r>
            <a:r>
              <a:rPr lang="en-US" i="1" baseline="30000" dirty="0"/>
              <a:t> 6</a:t>
            </a:r>
            <a:r>
              <a:rPr lang="en-US" i="1" dirty="0"/>
              <a:t> He is not here; for He is risen, as He said. Come, see the place where the Lord lay.</a:t>
            </a:r>
            <a:r>
              <a:rPr lang="en-US" i="1" baseline="30000" dirty="0"/>
              <a:t> 7</a:t>
            </a:r>
            <a:r>
              <a:rPr lang="en-US" i="1" dirty="0"/>
              <a:t> And go quickly and tell His disciples that He is risen from the dead, and indeed He is going before you into Galilee; there you will see Him. Behold, I have told you.” </a:t>
            </a:r>
            <a:r>
              <a:rPr lang="en-US" i="1" baseline="30000" dirty="0"/>
              <a:t>8</a:t>
            </a:r>
            <a:r>
              <a:rPr lang="en-US" i="1" dirty="0"/>
              <a:t> So they went out quickly from the tomb with fear and great joy, and ran to bring His disciples word.”</a:t>
            </a:r>
          </a:p>
          <a:p>
            <a:pPr marL="171450" lvl="0" indent="-171450" algn="l">
              <a:buFont typeface="Arial" panose="020B0604020202020204" pitchFamily="34" charset="0"/>
              <a:buChar char="•"/>
            </a:pPr>
            <a:r>
              <a:rPr lang="en-US" b="1" i="0" dirty="0"/>
              <a:t>But, there are many who deny the resurrection of our Lord</a:t>
            </a:r>
          </a:p>
        </p:txBody>
      </p:sp>
      <p:sp>
        <p:nvSpPr>
          <p:cNvPr id="4" name="Slide Number Placeholder 3"/>
          <p:cNvSpPr>
            <a:spLocks noGrp="1"/>
          </p:cNvSpPr>
          <p:nvPr>
            <p:ph type="sldNum" sz="quarter" idx="5"/>
          </p:nvPr>
        </p:nvSpPr>
        <p:spPr/>
        <p:txBody>
          <a:bodyPr/>
          <a:lstStyle/>
          <a:p>
            <a:fld id="{5E0C64CE-7E60-4C28-8FA8-F4DB728FC1AB}" type="slidenum">
              <a:rPr lang="en-US" smtClean="0"/>
              <a:t>1</a:t>
            </a:fld>
            <a:endParaRPr lang="en-US"/>
          </a:p>
        </p:txBody>
      </p:sp>
    </p:spTree>
    <p:extLst>
      <p:ext uri="{BB962C8B-B14F-4D97-AF65-F5344CB8AC3E}">
        <p14:creationId xmlns:p14="http://schemas.microsoft.com/office/powerpoint/2010/main" val="429308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200" b="1" i="0" dirty="0">
                <a:solidFill>
                  <a:schemeClr val="tx1"/>
                </a:solidFill>
                <a:effectLst/>
                <a:latin typeface="+mn-lt"/>
              </a:rPr>
              <a:t>The Denials of Men</a:t>
            </a:r>
          </a:p>
          <a:p>
            <a:pPr marL="171450" lvl="0" indent="-171450" algn="l">
              <a:buFont typeface="Arial" panose="020B0604020202020204" pitchFamily="34" charset="0"/>
              <a:buChar char="•"/>
            </a:pPr>
            <a:r>
              <a:rPr lang="en-US" sz="1200" b="1" i="0" dirty="0">
                <a:solidFill>
                  <a:schemeClr val="tx1"/>
                </a:solidFill>
                <a:effectLst/>
                <a:latin typeface="+mn-lt"/>
              </a:rPr>
              <a:t>In the narrative of scripture there are a few things that are universally accepted</a:t>
            </a:r>
          </a:p>
          <a:p>
            <a:pPr marL="628650" lvl="1" indent="-171450" algn="l">
              <a:buFont typeface="Arial" panose="020B0604020202020204" pitchFamily="34" charset="0"/>
              <a:buChar char="•"/>
            </a:pPr>
            <a:r>
              <a:rPr lang="en-US" sz="1200" b="1" i="0" dirty="0">
                <a:solidFill>
                  <a:schemeClr val="tx1"/>
                </a:solidFill>
                <a:effectLst/>
                <a:latin typeface="+mn-lt"/>
              </a:rPr>
              <a:t>Jesus lived and was crucified</a:t>
            </a:r>
          </a:p>
          <a:p>
            <a:pPr marL="1085850" lvl="2" indent="-171450" algn="l">
              <a:buFont typeface="Arial" panose="020B0604020202020204" pitchFamily="34" charset="0"/>
              <a:buChar char="•"/>
            </a:pPr>
            <a:r>
              <a:rPr lang="en-US" sz="1200" b="0" i="0" dirty="0">
                <a:solidFill>
                  <a:schemeClr val="tx1"/>
                </a:solidFill>
                <a:effectLst/>
                <a:latin typeface="+mn-lt"/>
              </a:rPr>
              <a:t>Note:  The dispute regarding the existence of Jesus, and the manner of His death is recent in origin</a:t>
            </a:r>
          </a:p>
          <a:p>
            <a:pPr marL="1085850" lvl="2" indent="-171450" algn="l">
              <a:buFont typeface="Arial" panose="020B0604020202020204" pitchFamily="34" charset="0"/>
              <a:buChar char="•"/>
            </a:pPr>
            <a:r>
              <a:rPr lang="en-US" sz="1200" b="0" i="0" dirty="0">
                <a:solidFill>
                  <a:schemeClr val="tx1"/>
                </a:solidFill>
                <a:effectLst/>
                <a:latin typeface="+mn-lt"/>
              </a:rPr>
              <a:t>The lack of physical evidence of the existence of an itinerant preacher from a subjugate people is not hard to explain</a:t>
            </a:r>
          </a:p>
          <a:p>
            <a:pPr marL="1085850" lvl="2" indent="-171450" algn="l">
              <a:buFont typeface="Arial" panose="020B0604020202020204" pitchFamily="34" charset="0"/>
              <a:buChar char="•"/>
            </a:pPr>
            <a:r>
              <a:rPr lang="en-US" sz="1200" b="0" i="0" dirty="0">
                <a:solidFill>
                  <a:schemeClr val="tx1"/>
                </a:solidFill>
                <a:effectLst/>
                <a:latin typeface="+mn-lt"/>
              </a:rPr>
              <a:t>The fact is, there is more eyewitness testimony concerning the life of Jesus than any other man who lived in ancient times.</a:t>
            </a:r>
          </a:p>
          <a:p>
            <a:pPr marL="628650" lvl="1" indent="-171450" algn="l">
              <a:buFont typeface="Arial" panose="020B0604020202020204" pitchFamily="34" charset="0"/>
              <a:buChar char="•"/>
            </a:pPr>
            <a:r>
              <a:rPr lang="en-US" sz="1200" b="1" i="0" dirty="0">
                <a:solidFill>
                  <a:schemeClr val="tx1"/>
                </a:solidFill>
                <a:effectLst/>
                <a:latin typeface="+mn-lt"/>
              </a:rPr>
              <a:t>Jesus was buried in a sealed tomb</a:t>
            </a:r>
          </a:p>
          <a:p>
            <a:pPr marL="0" lvl="0" indent="0" algn="l">
              <a:buFont typeface="Arial" panose="020B0604020202020204" pitchFamily="34" charset="0"/>
              <a:buNone/>
            </a:pPr>
            <a:r>
              <a:rPr lang="en-US" b="1" dirty="0">
                <a:solidFill>
                  <a:schemeClr val="tx1"/>
                </a:solidFill>
                <a:latin typeface="+mn-lt"/>
              </a:rPr>
              <a:t>(Matthew 27:57-60), </a:t>
            </a:r>
            <a:r>
              <a:rPr lang="en-US" b="0" i="1" dirty="0">
                <a:solidFill>
                  <a:schemeClr val="tx1"/>
                </a:solidFill>
                <a:latin typeface="+mn-lt"/>
              </a:rPr>
              <a:t>“Now when evening had come, there came a rich man from Arimathea, named Joseph, who himself had also become a disciple of Jesus.</a:t>
            </a:r>
            <a:r>
              <a:rPr lang="en-US" b="0" i="1" baseline="30000" dirty="0">
                <a:solidFill>
                  <a:schemeClr val="tx1"/>
                </a:solidFill>
                <a:latin typeface="+mn-lt"/>
              </a:rPr>
              <a:t> 58</a:t>
            </a:r>
            <a:r>
              <a:rPr lang="en-US" b="0" i="1" dirty="0">
                <a:solidFill>
                  <a:schemeClr val="tx1"/>
                </a:solidFill>
                <a:latin typeface="+mn-lt"/>
              </a:rPr>
              <a:t> This man went to Pilate and asked for the body of Jesus. Then Pilate commanded the body to be given to him.</a:t>
            </a:r>
            <a:r>
              <a:rPr lang="en-US" b="0" i="1" baseline="30000" dirty="0">
                <a:solidFill>
                  <a:schemeClr val="tx1"/>
                </a:solidFill>
                <a:latin typeface="+mn-lt"/>
              </a:rPr>
              <a:t> 59</a:t>
            </a:r>
            <a:r>
              <a:rPr lang="en-US" b="0" i="1" dirty="0">
                <a:solidFill>
                  <a:schemeClr val="tx1"/>
                </a:solidFill>
                <a:latin typeface="+mn-lt"/>
              </a:rPr>
              <a:t> When Joseph had taken the body, he wrapped it in a clean linen cloth,</a:t>
            </a:r>
            <a:r>
              <a:rPr lang="en-US" b="0" i="1" baseline="30000" dirty="0">
                <a:solidFill>
                  <a:schemeClr val="tx1"/>
                </a:solidFill>
                <a:latin typeface="+mn-lt"/>
              </a:rPr>
              <a:t> 60</a:t>
            </a:r>
            <a:r>
              <a:rPr lang="en-US" b="0" i="1" dirty="0">
                <a:solidFill>
                  <a:schemeClr val="tx1"/>
                </a:solidFill>
                <a:latin typeface="+mn-lt"/>
              </a:rPr>
              <a:t> and laid it in his new tomb which he had hewn out of the rock; and he rolled a large stone against the door of the tomb, and departed.”</a:t>
            </a:r>
          </a:p>
          <a:p>
            <a:pPr marL="0" lvl="0" indent="0" algn="l">
              <a:buFont typeface="Arial" panose="020B0604020202020204" pitchFamily="34" charset="0"/>
              <a:buNone/>
            </a:pPr>
            <a:r>
              <a:rPr lang="en-US" sz="1200" b="1" i="0" dirty="0">
                <a:solidFill>
                  <a:schemeClr val="tx1"/>
                </a:solidFill>
                <a:effectLst/>
                <a:latin typeface="+mn-lt"/>
              </a:rPr>
              <a:t>(</a:t>
            </a:r>
            <a:r>
              <a:rPr lang="en-US" b="1" i="0" dirty="0">
                <a:solidFill>
                  <a:schemeClr val="tx1"/>
                </a:solidFill>
                <a:latin typeface="+mn-lt"/>
              </a:rPr>
              <a:t>Matthew 27:62-66), </a:t>
            </a:r>
            <a:r>
              <a:rPr lang="en-US" i="1" dirty="0">
                <a:solidFill>
                  <a:schemeClr val="tx1"/>
                </a:solidFill>
                <a:latin typeface="+mn-lt"/>
              </a:rPr>
              <a:t>“On the next day, which followed the Day of Preparation, the chief priests and Pharisees gathered together to Pilate,</a:t>
            </a:r>
            <a:r>
              <a:rPr lang="en-US" i="1" baseline="30000" dirty="0">
                <a:solidFill>
                  <a:schemeClr val="tx1"/>
                </a:solidFill>
                <a:latin typeface="+mn-lt"/>
              </a:rPr>
              <a:t> 63</a:t>
            </a:r>
            <a:r>
              <a:rPr lang="en-US" i="1" dirty="0">
                <a:solidFill>
                  <a:schemeClr val="tx1"/>
                </a:solidFill>
                <a:latin typeface="+mn-lt"/>
              </a:rPr>
              <a:t> saying, “Sir, we remember, while He was still alive, how that deceiver said, ‘After three days I will rise.’</a:t>
            </a:r>
            <a:r>
              <a:rPr lang="en-US" i="1" baseline="30000" dirty="0">
                <a:solidFill>
                  <a:schemeClr val="tx1"/>
                </a:solidFill>
                <a:latin typeface="+mn-lt"/>
              </a:rPr>
              <a:t> 64</a:t>
            </a:r>
            <a:r>
              <a:rPr lang="en-US" i="1" dirty="0">
                <a:solidFill>
                  <a:schemeClr val="tx1"/>
                </a:solidFill>
                <a:latin typeface="+mn-lt"/>
              </a:rPr>
              <a:t> Therefore command that the tomb be made secure until the third day, lest His disciples come by night and steal Him away, and say to the people, ‘He has risen from the dead.’ So the last deception will be worse than the first.”  </a:t>
            </a:r>
            <a:r>
              <a:rPr lang="en-US" i="1" baseline="30000" dirty="0">
                <a:solidFill>
                  <a:schemeClr val="tx1"/>
                </a:solidFill>
                <a:latin typeface="+mn-lt"/>
              </a:rPr>
              <a:t>65</a:t>
            </a:r>
            <a:r>
              <a:rPr lang="en-US" i="1" dirty="0">
                <a:solidFill>
                  <a:schemeClr val="tx1"/>
                </a:solidFill>
                <a:latin typeface="+mn-lt"/>
              </a:rPr>
              <a:t> Pilate said to them, “You have a guard; go your way, make it as secure as you know how.”</a:t>
            </a:r>
            <a:r>
              <a:rPr lang="en-US" i="1" baseline="30000" dirty="0">
                <a:solidFill>
                  <a:schemeClr val="tx1"/>
                </a:solidFill>
                <a:latin typeface="+mn-lt"/>
              </a:rPr>
              <a:t> 66</a:t>
            </a:r>
            <a:r>
              <a:rPr lang="en-US" i="1" dirty="0">
                <a:solidFill>
                  <a:schemeClr val="tx1"/>
                </a:solidFill>
                <a:latin typeface="+mn-lt"/>
              </a:rPr>
              <a:t> So they went and made the tomb secure, sealing the stone and setting the guard.”</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1" i="0" dirty="0">
                <a:solidFill>
                  <a:schemeClr val="tx1"/>
                </a:solidFill>
                <a:effectLst/>
                <a:latin typeface="+mn-lt"/>
              </a:rPr>
              <a:t>On the third day, the tomb was empty</a:t>
            </a:r>
          </a:p>
          <a:p>
            <a:pPr marL="1085850" lvl="2" indent="-171450" algn="l">
              <a:buFont typeface="Arial" panose="020B0604020202020204" pitchFamily="34" charset="0"/>
              <a:buChar char="•"/>
            </a:pPr>
            <a:r>
              <a:rPr lang="en-US" sz="1200" b="0" i="0" dirty="0">
                <a:solidFill>
                  <a:schemeClr val="tx1"/>
                </a:solidFill>
                <a:effectLst/>
                <a:latin typeface="+mn-lt"/>
              </a:rPr>
              <a:t>Of course, the disciples testified of the empty tomb</a:t>
            </a:r>
          </a:p>
          <a:p>
            <a:pPr marL="1085850" lvl="2" indent="-171450" algn="l">
              <a:buFont typeface="Arial" panose="020B0604020202020204" pitchFamily="34" charset="0"/>
              <a:buChar char="•"/>
            </a:pPr>
            <a:r>
              <a:rPr lang="en-US" sz="1200" b="0" i="0" dirty="0">
                <a:solidFill>
                  <a:schemeClr val="tx1"/>
                </a:solidFill>
                <a:effectLst/>
                <a:latin typeface="+mn-lt"/>
              </a:rPr>
              <a:t>The enemies of Jesus knew the tomb was empty as well!</a:t>
            </a:r>
          </a:p>
          <a:p>
            <a:pPr marL="0" lvl="0" indent="0" algn="l">
              <a:buFont typeface="Arial" panose="020B0604020202020204" pitchFamily="34" charset="0"/>
              <a:buNone/>
            </a:pPr>
            <a:r>
              <a:rPr lang="en-US" b="1" dirty="0">
                <a:solidFill>
                  <a:schemeClr val="tx1"/>
                </a:solidFill>
                <a:latin typeface="+mn-lt"/>
              </a:rPr>
              <a:t>(Matthew 28:11-15), </a:t>
            </a:r>
            <a:r>
              <a:rPr lang="en-US" i="1" dirty="0">
                <a:solidFill>
                  <a:schemeClr val="tx1"/>
                </a:solidFill>
                <a:latin typeface="+mn-lt"/>
              </a:rPr>
              <a:t>“Now while they were going, behold, some of the guard came into the city and reported to the chief priests all the things that had happened.</a:t>
            </a:r>
            <a:r>
              <a:rPr lang="en-US" i="1" baseline="30000" dirty="0">
                <a:solidFill>
                  <a:schemeClr val="tx1"/>
                </a:solidFill>
                <a:latin typeface="+mn-lt"/>
              </a:rPr>
              <a:t> 12</a:t>
            </a:r>
            <a:r>
              <a:rPr lang="en-US" i="1" dirty="0">
                <a:solidFill>
                  <a:schemeClr val="tx1"/>
                </a:solidFill>
                <a:latin typeface="+mn-lt"/>
              </a:rPr>
              <a:t> When they had assembled with the elders and consulted together, they gave a large sum of money to the soldiers,</a:t>
            </a:r>
            <a:r>
              <a:rPr lang="en-US" i="1" baseline="30000" dirty="0">
                <a:solidFill>
                  <a:schemeClr val="tx1"/>
                </a:solidFill>
                <a:latin typeface="+mn-lt"/>
              </a:rPr>
              <a:t> 13</a:t>
            </a:r>
            <a:r>
              <a:rPr lang="en-US" i="1" dirty="0">
                <a:solidFill>
                  <a:schemeClr val="tx1"/>
                </a:solidFill>
                <a:latin typeface="+mn-lt"/>
              </a:rPr>
              <a:t> saying, “Tell them, ‘His disciples came at night and stole Him away while we slept.’</a:t>
            </a:r>
            <a:r>
              <a:rPr lang="en-US" i="1" baseline="30000" dirty="0">
                <a:solidFill>
                  <a:schemeClr val="tx1"/>
                </a:solidFill>
                <a:latin typeface="+mn-lt"/>
              </a:rPr>
              <a:t> 14</a:t>
            </a:r>
            <a:r>
              <a:rPr lang="en-US" i="1" dirty="0">
                <a:solidFill>
                  <a:schemeClr val="tx1"/>
                </a:solidFill>
                <a:latin typeface="+mn-lt"/>
              </a:rPr>
              <a:t> And if this comes to the governor's ears, we will appease him and make you secure.”</a:t>
            </a:r>
            <a:r>
              <a:rPr lang="en-US" i="1" baseline="30000" dirty="0">
                <a:solidFill>
                  <a:schemeClr val="tx1"/>
                </a:solidFill>
                <a:latin typeface="+mn-lt"/>
              </a:rPr>
              <a:t> 15</a:t>
            </a:r>
            <a:r>
              <a:rPr lang="en-US" i="1" dirty="0">
                <a:solidFill>
                  <a:schemeClr val="tx1"/>
                </a:solidFill>
                <a:latin typeface="+mn-lt"/>
              </a:rPr>
              <a:t> So they took the money and did as they were instructed; and this saying is commonly reported among the Jews until this day.”</a:t>
            </a:r>
            <a:endParaRPr lang="en-US" sz="1200" b="1" i="1" dirty="0">
              <a:solidFill>
                <a:schemeClr val="tx1"/>
              </a:solidFill>
              <a:effectLst/>
              <a:latin typeface="+mn-lt"/>
            </a:endParaRPr>
          </a:p>
          <a:p>
            <a:pPr marL="171450" lvl="0" indent="-171450" algn="l">
              <a:buFont typeface="Arial" panose="020B0604020202020204" pitchFamily="34" charset="0"/>
              <a:buChar char="•"/>
            </a:pPr>
            <a:r>
              <a:rPr lang="en-US" sz="1200" b="1" i="0" dirty="0">
                <a:solidFill>
                  <a:schemeClr val="tx1"/>
                </a:solidFill>
                <a:effectLst/>
                <a:latin typeface="+mn-lt"/>
              </a:rPr>
              <a:t>As seen in these verses, the common denial of that day was, “His disciples came at night and stole Him away.”</a:t>
            </a:r>
          </a:p>
          <a:p>
            <a:pPr marL="628650" lvl="1" indent="-171450" algn="l">
              <a:buFont typeface="Arial" panose="020B0604020202020204" pitchFamily="34" charset="0"/>
              <a:buChar char="•"/>
            </a:pPr>
            <a:r>
              <a:rPr lang="en-US" sz="1200" b="1" i="0" dirty="0">
                <a:solidFill>
                  <a:schemeClr val="tx1"/>
                </a:solidFill>
                <a:effectLst/>
                <a:latin typeface="+mn-lt"/>
              </a:rPr>
              <a:t>Not a legitimate possibility</a:t>
            </a:r>
          </a:p>
          <a:p>
            <a:pPr marL="1085850" lvl="2" indent="-171450" algn="l">
              <a:buFont typeface="Arial" panose="020B0604020202020204" pitchFamily="34" charset="0"/>
              <a:buChar char="•"/>
            </a:pPr>
            <a:r>
              <a:rPr lang="en-US" sz="1200" b="0" i="0" dirty="0">
                <a:solidFill>
                  <a:schemeClr val="tx1"/>
                </a:solidFill>
                <a:effectLst/>
                <a:latin typeface="+mn-lt"/>
              </a:rPr>
              <a:t>There was only one entrance, which had been sealed and was guarded by soldiers.</a:t>
            </a:r>
          </a:p>
          <a:p>
            <a:pPr marL="1085850" lvl="2" indent="-171450" algn="l">
              <a:buFont typeface="Arial" panose="020B0604020202020204" pitchFamily="34" charset="0"/>
              <a:buChar char="•"/>
            </a:pPr>
            <a:r>
              <a:rPr lang="en-US" sz="1200" b="0" i="0" dirty="0">
                <a:solidFill>
                  <a:schemeClr val="tx1"/>
                </a:solidFill>
                <a:effectLst/>
                <a:latin typeface="+mn-lt"/>
              </a:rPr>
              <a:t>The soldiers testifying to facts that they could not have witnessed if asleep shows the silliness of the claim.</a:t>
            </a:r>
          </a:p>
          <a:p>
            <a:pPr marL="1085850" lvl="2" indent="-171450" algn="l">
              <a:buFont typeface="Arial" panose="020B0604020202020204" pitchFamily="34" charset="0"/>
              <a:buChar char="•"/>
            </a:pPr>
            <a:r>
              <a:rPr lang="en-US" sz="1200" b="0" i="0" dirty="0">
                <a:solidFill>
                  <a:schemeClr val="tx1"/>
                </a:solidFill>
                <a:effectLst/>
                <a:latin typeface="+mn-lt"/>
              </a:rPr>
              <a:t>The idea that the entire group of trained soldiers slept on duty is ludicrous.  (If so, the penalty for sleeping while on guard was steep).</a:t>
            </a:r>
          </a:p>
          <a:p>
            <a:pPr marL="0" lvl="0" indent="0" algn="l">
              <a:buFont typeface="Arial" panose="020B0604020202020204" pitchFamily="34" charset="0"/>
              <a:buNone/>
            </a:pPr>
            <a:r>
              <a:rPr lang="en-US" b="1" i="0" dirty="0">
                <a:solidFill>
                  <a:schemeClr val="tx1"/>
                </a:solidFill>
                <a:effectLst/>
                <a:latin typeface="+mn-lt"/>
              </a:rPr>
              <a:t>(sciencesource.com), </a:t>
            </a:r>
            <a:r>
              <a:rPr lang="en-US" b="0" i="0" dirty="0">
                <a:solidFill>
                  <a:schemeClr val="tx1"/>
                </a:solidFill>
                <a:effectLst/>
                <a:latin typeface="+mn-lt"/>
              </a:rPr>
              <a:t>“Official punishment by the infliction of pain or injury was practiced in most civilizations since ancient times. When the Roman soldier enrolled in service to the state, he swore a military oath known as the sacramentum: originally to the Senate and Roman People, later to the general and the emperor. The sacramentum stated that he would fulfill his conditions of service on pain of punishment up to and inclusive of death. Discipline in the army was extremely rigorous by modern standards, and the general had the power to summarily execute any soldier under his command. Beating to death was the punishment for many offenses, such as falling asleep on guard duty, giving false evidence, stealing, homosexual practice, and committing the same fault three times. Leaving your post out of fear and throwing away any of your weapons on the battlefield was also punished with death.”</a:t>
            </a:r>
          </a:p>
          <a:p>
            <a:pPr marL="628650" lvl="1" indent="-171450" algn="l">
              <a:buFont typeface="Arial" panose="020B0604020202020204" pitchFamily="34" charset="0"/>
              <a:buChar char="•"/>
            </a:pPr>
            <a:r>
              <a:rPr lang="en-US" sz="1200" b="1" i="0" dirty="0">
                <a:solidFill>
                  <a:schemeClr val="tx1"/>
                </a:solidFill>
                <a:effectLst/>
                <a:latin typeface="+mn-lt"/>
              </a:rPr>
              <a:t>Matthew’s description of bribery and the appeasement of the governor through intervention is a plausible refutation of the story of that day.</a:t>
            </a:r>
          </a:p>
          <a:p>
            <a:pPr marL="171450" lvl="0" indent="-171450" algn="l">
              <a:buFont typeface="Arial" panose="020B0604020202020204" pitchFamily="34" charset="0"/>
              <a:buChar char="•"/>
            </a:pPr>
            <a:r>
              <a:rPr lang="en-US" sz="1200" b="1" i="0" dirty="0">
                <a:solidFill>
                  <a:schemeClr val="tx1"/>
                </a:solidFill>
                <a:effectLst/>
                <a:latin typeface="+mn-lt"/>
              </a:rPr>
              <a:t>Jesus had merely swooned, and later revived in the tomb and left the scene</a:t>
            </a:r>
          </a:p>
          <a:p>
            <a:pPr marL="628650" lvl="1" indent="-171450" algn="l">
              <a:buFont typeface="Arial" panose="020B0604020202020204" pitchFamily="34" charset="0"/>
              <a:buChar char="•"/>
            </a:pPr>
            <a:r>
              <a:rPr lang="en-US" sz="1200" b="1" i="0" dirty="0">
                <a:solidFill>
                  <a:schemeClr val="tx1"/>
                </a:solidFill>
                <a:effectLst/>
                <a:latin typeface="+mn-lt"/>
              </a:rPr>
              <a:t>This is an absurd “conspiracy theory” that few take seriously.  It proponents have motivation to deny the resurrection.</a:t>
            </a:r>
          </a:p>
          <a:p>
            <a:pPr marL="628650" lvl="1" indent="-171450" algn="l">
              <a:buFont typeface="Arial" panose="020B0604020202020204" pitchFamily="34" charset="0"/>
              <a:buChar char="•"/>
            </a:pPr>
            <a:r>
              <a:rPr lang="en-US" sz="1200" b="1" i="0" dirty="0">
                <a:solidFill>
                  <a:schemeClr val="tx1"/>
                </a:solidFill>
                <a:effectLst/>
                <a:latin typeface="+mn-lt"/>
              </a:rPr>
              <a:t>An example of an early hypothesis: </a:t>
            </a:r>
            <a:r>
              <a:rPr lang="en-US" sz="1200" b="0" i="0" dirty="0">
                <a:solidFill>
                  <a:schemeClr val="tx1"/>
                </a:solidFill>
                <a:effectLst/>
                <a:latin typeface="+mn-lt"/>
              </a:rPr>
              <a:t> “</a:t>
            </a:r>
            <a:r>
              <a:rPr lang="en-US" sz="1200" b="0" i="0" u="none" dirty="0">
                <a:solidFill>
                  <a:schemeClr val="tx1"/>
                </a:solidFill>
                <a:effectLst/>
                <a:latin typeface="+mn-lt"/>
              </a:rPr>
              <a:t>Early proponents of this hypothesis include German Karl Friedrich </a:t>
            </a:r>
            <a:r>
              <a:rPr lang="en-US" sz="1200" b="0" i="0" u="none" dirty="0" err="1">
                <a:solidFill>
                  <a:schemeClr val="tx1"/>
                </a:solidFill>
                <a:effectLst/>
                <a:latin typeface="+mn-lt"/>
              </a:rPr>
              <a:t>Bahrdt</a:t>
            </a:r>
            <a:r>
              <a:rPr lang="en-US" sz="1200" b="0" i="0" u="none" dirty="0">
                <a:solidFill>
                  <a:schemeClr val="tx1"/>
                </a:solidFill>
                <a:effectLst/>
                <a:latin typeface="+mn-lt"/>
              </a:rPr>
              <a:t>, who suggested in around 1780 that Jesus deliberately feigned his death, using drugs provided by the physician Luke to appear as a spiritual messiah and get Israel to abandon the idea of a political messiah. In this interpretation of the events described in the Gospels, Jesus was resuscitated by Joseph of Arimathea, with whom he shared a connection through a secret order of the Essenes.” (Wikipedia, Swoon Hypothesis).</a:t>
            </a:r>
          </a:p>
          <a:p>
            <a:pPr marL="628650" lvl="1" indent="-171450" algn="l">
              <a:buFont typeface="Arial" panose="020B0604020202020204" pitchFamily="34" charset="0"/>
              <a:buChar char="•"/>
            </a:pPr>
            <a:r>
              <a:rPr lang="en-US" sz="1200" b="1" i="0" u="none" dirty="0">
                <a:solidFill>
                  <a:schemeClr val="tx1"/>
                </a:solidFill>
                <a:effectLst/>
                <a:latin typeface="+mn-lt"/>
              </a:rPr>
              <a:t>The theory denies the credibility of the trained soldiers whose job it was to execute the punishment</a:t>
            </a:r>
          </a:p>
          <a:p>
            <a:pPr marL="0" lvl="0" indent="0" algn="l">
              <a:buFont typeface="Arial" panose="020B0604020202020204" pitchFamily="34" charset="0"/>
              <a:buNone/>
            </a:pPr>
            <a:r>
              <a:rPr lang="en-US" sz="1200" b="0" i="0" u="none" dirty="0">
                <a:solidFill>
                  <a:schemeClr val="tx1"/>
                </a:solidFill>
                <a:effectLst/>
                <a:latin typeface="+mn-lt"/>
              </a:rPr>
              <a:t> </a:t>
            </a:r>
            <a:r>
              <a:rPr lang="en-US" b="1" dirty="0"/>
              <a:t>(John 19:32-35), </a:t>
            </a:r>
            <a:r>
              <a:rPr lang="en-US" i="1" dirty="0"/>
              <a:t>“Then the soldiers came and broke the legs of the first and of the other who was crucified with Him.</a:t>
            </a:r>
            <a:r>
              <a:rPr lang="en-US" i="1" baseline="30000" dirty="0"/>
              <a:t> 33</a:t>
            </a:r>
            <a:r>
              <a:rPr lang="en-US" i="1" dirty="0"/>
              <a:t> But when they came to Jesus and saw that He was already dead, they did not break His legs.</a:t>
            </a:r>
            <a:r>
              <a:rPr lang="en-US" i="1" baseline="30000" dirty="0"/>
              <a:t> 34</a:t>
            </a:r>
            <a:r>
              <a:rPr lang="en-US" i="1" dirty="0"/>
              <a:t> But one of the soldiers pierced His side with a spear, and immediately blood and water came out.</a:t>
            </a:r>
            <a:r>
              <a:rPr lang="en-US" i="1" baseline="30000" dirty="0"/>
              <a:t> 35</a:t>
            </a:r>
            <a:r>
              <a:rPr lang="en-US" i="1" dirty="0"/>
              <a:t> And he who has seen has testified, and his testimony is true; and he knows that he is telling the truth, so that you may believe.”</a:t>
            </a:r>
            <a:endParaRPr lang="en-US" sz="1200" b="0" i="1"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Jesus was sealed inside the tomb by the soldiers.  He could not have left the tomb if He was a in a weakened state that approximated death</a:t>
            </a:r>
          </a:p>
          <a:p>
            <a:pPr marL="171450" lvl="0" indent="-171450" algn="l">
              <a:buFont typeface="Arial" panose="020B0604020202020204" pitchFamily="34" charset="0"/>
              <a:buChar char="•"/>
            </a:pPr>
            <a:r>
              <a:rPr lang="en-US" sz="1200" b="1" i="0" dirty="0">
                <a:solidFill>
                  <a:srgbClr val="000000"/>
                </a:solidFill>
                <a:effectLst/>
                <a:latin typeface="+mn-lt"/>
              </a:rPr>
              <a:t>Consider these two truths:</a:t>
            </a:r>
          </a:p>
          <a:p>
            <a:pPr marL="685800" lvl="1" indent="-228600" algn="l">
              <a:buFont typeface="+mj-lt"/>
              <a:buAutoNum type="arabicPeriod"/>
            </a:pPr>
            <a:r>
              <a:rPr lang="en-US" sz="1200" b="1" i="0" dirty="0">
                <a:solidFill>
                  <a:srgbClr val="000000"/>
                </a:solidFill>
                <a:effectLst/>
                <a:latin typeface="+mn-lt"/>
              </a:rPr>
              <a:t>It was the intent of the Jews and the guard to make it impossible for the narrative of a resurrected Jesus to be spread (and yet it did)</a:t>
            </a:r>
          </a:p>
          <a:p>
            <a:pPr marL="685800" lvl="1" indent="-228600" algn="l">
              <a:buFont typeface="+mj-lt"/>
              <a:buAutoNum type="arabicPeriod"/>
            </a:pPr>
            <a:r>
              <a:rPr lang="en-US" sz="1200" b="1" i="0" dirty="0">
                <a:solidFill>
                  <a:srgbClr val="000000"/>
                </a:solidFill>
                <a:effectLst/>
                <a:latin typeface="+mn-lt"/>
              </a:rPr>
              <a:t>The disciples were depressed, did not know what happened to Jesus’ body either</a:t>
            </a:r>
          </a:p>
          <a:p>
            <a:pPr marL="0" lvl="0" indent="0" algn="l">
              <a:buFont typeface="Arial" panose="020B0604020202020204" pitchFamily="34" charset="0"/>
              <a:buNone/>
            </a:pPr>
            <a:r>
              <a:rPr lang="en-US" sz="1200" b="1" i="0" dirty="0">
                <a:solidFill>
                  <a:srgbClr val="000000"/>
                </a:solidFill>
                <a:effectLst/>
                <a:latin typeface="+mn-lt"/>
              </a:rPr>
              <a:t>(</a:t>
            </a:r>
            <a:r>
              <a:rPr lang="en-US" b="1" dirty="0"/>
              <a:t>Luke 24:17-24) [Ex: Jesus met up with two disciples on the road to Emmaus]. </a:t>
            </a:r>
            <a:r>
              <a:rPr lang="en-US" i="1" dirty="0"/>
              <a:t>“And He said to them, “What kind of conversation is this that you have with one another as you walk and are sad?” </a:t>
            </a:r>
            <a:r>
              <a:rPr lang="en-US" i="1" baseline="30000" dirty="0"/>
              <a:t>18</a:t>
            </a:r>
            <a:r>
              <a:rPr lang="en-US" i="1" dirty="0"/>
              <a:t> Then the one whose name was Cleopas answered and said to Him, “Are You the only stranger in Jerusalem, and have You not known the things which happened there in these days?” </a:t>
            </a:r>
            <a:r>
              <a:rPr lang="en-US" i="1" baseline="30000" dirty="0"/>
              <a:t>19</a:t>
            </a:r>
            <a:r>
              <a:rPr lang="en-US" i="1" dirty="0"/>
              <a:t> And He said to them, “What things?” So they said to Him, “The things concerning Jesus of Nazareth, who was a Prophet mighty in deed and word before God and all the people,</a:t>
            </a:r>
            <a:r>
              <a:rPr lang="en-US" i="1" baseline="30000" dirty="0"/>
              <a:t> 20</a:t>
            </a:r>
            <a:r>
              <a:rPr lang="en-US" i="1" dirty="0"/>
              <a:t> and how the chief priests and our rulers delivered Him to be condemned to death, and crucified Him.</a:t>
            </a:r>
            <a:r>
              <a:rPr lang="en-US" i="1" baseline="30000" dirty="0"/>
              <a:t> 21</a:t>
            </a:r>
            <a:r>
              <a:rPr lang="en-US" i="1" dirty="0"/>
              <a:t> But we were hoping that it was He who was going to redeem Israel. Indeed, besides all this, today is the third day since these things happened.</a:t>
            </a:r>
            <a:r>
              <a:rPr lang="en-US" i="1" baseline="30000" dirty="0"/>
              <a:t> 22</a:t>
            </a:r>
            <a:r>
              <a:rPr lang="en-US" i="1" dirty="0"/>
              <a:t> Yes, and certain women of our company, who arrived at the tomb early, astonished us.</a:t>
            </a:r>
            <a:r>
              <a:rPr lang="en-US" i="1" baseline="30000" dirty="0"/>
              <a:t> 23</a:t>
            </a:r>
            <a:r>
              <a:rPr lang="en-US" i="1" dirty="0"/>
              <a:t> When they did not find His body, they came saying that they had also seen a vision of angels who said He was alive.</a:t>
            </a:r>
            <a:r>
              <a:rPr lang="en-US" i="1" baseline="30000" dirty="0"/>
              <a:t> 24</a:t>
            </a:r>
            <a:r>
              <a:rPr lang="en-US" i="1" dirty="0"/>
              <a:t> And certain of those who were with us went to the tomb and found it just as the women had said; but Him they did not see.”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Jesus admonished these men for their lack of faith</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Luke 24:25-27), </a:t>
            </a:r>
            <a:r>
              <a:rPr lang="en-US" i="1" dirty="0"/>
              <a:t>“Then He said to them, “O foolish ones, and slow of heart to believe in all that the prophets have spoken!</a:t>
            </a:r>
            <a:r>
              <a:rPr lang="en-US" i="1" baseline="30000" dirty="0"/>
              <a:t> 26</a:t>
            </a:r>
            <a:r>
              <a:rPr lang="en-US" i="1" dirty="0"/>
              <a:t> Ought not the Christ to have suffered these things and to enter into His glory?”</a:t>
            </a:r>
            <a:r>
              <a:rPr lang="en-US" i="1" baseline="30000" dirty="0"/>
              <a:t> 27</a:t>
            </a:r>
            <a:r>
              <a:rPr lang="en-US" i="1" dirty="0"/>
              <a:t> And beginning at Moses and all the Prophets, He expounded to them in all the Scriptures the things concerning Himself.”</a:t>
            </a:r>
          </a:p>
          <a:p>
            <a:pPr marL="171450" lvl="0" indent="-171450" algn="l">
              <a:buFont typeface="Arial" panose="020B0604020202020204" pitchFamily="34" charset="0"/>
              <a:buChar char="•"/>
            </a:pPr>
            <a:r>
              <a:rPr lang="en-US" sz="1200" b="1" i="0" dirty="0">
                <a:solidFill>
                  <a:srgbClr val="000000"/>
                </a:solidFill>
                <a:effectLst/>
                <a:latin typeface="+mn-lt"/>
              </a:rPr>
              <a:t>The truth is, the tomb was empty because Jesus was resurrected from the dead, as He had predicted</a:t>
            </a:r>
          </a:p>
          <a:p>
            <a:pPr marL="0" lvl="0" indent="0" algn="l">
              <a:buFont typeface="Arial" panose="020B0604020202020204" pitchFamily="34" charset="0"/>
              <a:buNone/>
            </a:pPr>
            <a:r>
              <a:rPr lang="en-US" b="1" dirty="0"/>
              <a:t>(John 2:19-22), </a:t>
            </a:r>
            <a:r>
              <a:rPr lang="en-US" i="1" dirty="0"/>
              <a:t>“Jesus answered and said to them, “Destroy this temple, and in three days I will raise it up.” </a:t>
            </a:r>
            <a:r>
              <a:rPr lang="en-US" i="1" baseline="30000" dirty="0"/>
              <a:t>20</a:t>
            </a:r>
            <a:r>
              <a:rPr lang="en-US" i="1" dirty="0"/>
              <a:t> Then the Jews said, “It has taken forty-six years to build this temple, and will You raise it up in three days?” </a:t>
            </a:r>
            <a:r>
              <a:rPr lang="en-US" i="1" baseline="30000" dirty="0"/>
              <a:t>21</a:t>
            </a:r>
            <a:r>
              <a:rPr lang="en-US" i="1" dirty="0"/>
              <a:t> But He was speaking of the temple of His body.</a:t>
            </a:r>
            <a:r>
              <a:rPr lang="en-US" i="1" baseline="30000" dirty="0"/>
              <a:t> 22</a:t>
            </a:r>
            <a:r>
              <a:rPr lang="en-US" i="1" dirty="0"/>
              <a:t> Therefore, when He had risen from the dead, His disciples remembered that He had said this to them; and they believed the Scripture and the word which Jesus had said.”</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64CE-7E60-4C28-8FA8-F4DB728FC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99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What does the empty tomb mean for you and me? </a:t>
            </a:r>
          </a:p>
          <a:p>
            <a:pPr marL="171450" indent="-171450" algn="l">
              <a:buFont typeface="Arial" panose="020B0604020202020204" pitchFamily="34" charset="0"/>
              <a:buChar char="•"/>
            </a:pPr>
            <a:r>
              <a:rPr lang="en-US" sz="1200" b="1" i="0" dirty="0">
                <a:solidFill>
                  <a:srgbClr val="000000"/>
                </a:solidFill>
                <a:effectLst/>
                <a:latin typeface="+mn-lt"/>
              </a:rPr>
              <a:t>What is the practical value of the resurrection of Jesus? </a:t>
            </a:r>
          </a:p>
          <a:p>
            <a:pPr marL="628650" lvl="1" indent="-171450" algn="l">
              <a:buFont typeface="Arial" panose="020B0604020202020204" pitchFamily="34" charset="0"/>
              <a:buChar char="•"/>
            </a:pPr>
            <a:r>
              <a:rPr lang="en-US" sz="1200" b="0" i="0" dirty="0">
                <a:solidFill>
                  <a:srgbClr val="000000"/>
                </a:solidFill>
                <a:effectLst/>
                <a:latin typeface="+mn-lt"/>
              </a:rPr>
              <a:t>One way to see this is in the consequence of no resurrection.  What if there were no resurrection of the dead? What if Jesus remained in His tomb to this day?</a:t>
            </a:r>
          </a:p>
          <a:p>
            <a:pPr marL="628650" lvl="1" indent="-171450" algn="l">
              <a:buFont typeface="Arial" panose="020B0604020202020204" pitchFamily="34" charset="0"/>
              <a:buChar char="•"/>
            </a:pPr>
            <a:r>
              <a:rPr lang="en-US" sz="1200" b="1" i="0" dirty="0">
                <a:solidFill>
                  <a:srgbClr val="000000"/>
                </a:solidFill>
                <a:effectLst/>
                <a:latin typeface="+mn-lt"/>
              </a:rPr>
              <a:t>Paul asked that question</a:t>
            </a:r>
          </a:p>
          <a:p>
            <a:pPr marL="0" lvl="0" indent="0" algn="l">
              <a:buFont typeface="Arial" panose="020B0604020202020204" pitchFamily="34" charset="0"/>
              <a:buNone/>
            </a:pPr>
            <a:r>
              <a:rPr lang="en-US" sz="1200" b="1" i="0" dirty="0">
                <a:solidFill>
                  <a:srgbClr val="000000"/>
                </a:solidFill>
                <a:effectLst/>
                <a:latin typeface="+mn-lt"/>
              </a:rPr>
              <a:t>(1 Corinthians 15:12-19), </a:t>
            </a:r>
            <a:r>
              <a:rPr lang="en-US" sz="1200" b="0" i="1" dirty="0">
                <a:solidFill>
                  <a:srgbClr val="000000"/>
                </a:solidFill>
                <a:effectLst/>
                <a:latin typeface="+mn-lt"/>
              </a:rPr>
              <a:t>“</a:t>
            </a:r>
            <a:r>
              <a:rPr lang="en-US" i="1" dirty="0"/>
              <a:t>Now if Christ is preached that He has been raised from the dead, how do some among you say that there is no resurrection of the dead?</a:t>
            </a:r>
            <a:r>
              <a:rPr lang="en-US" i="1" baseline="30000" dirty="0"/>
              <a:t> 13</a:t>
            </a:r>
            <a:r>
              <a:rPr lang="en-US" i="1" dirty="0"/>
              <a:t> But if there is no resurrection of the dead, then Christ is not risen.</a:t>
            </a:r>
            <a:r>
              <a:rPr lang="en-US" i="1" baseline="30000" dirty="0"/>
              <a:t> 14</a:t>
            </a:r>
            <a:r>
              <a:rPr lang="en-US" i="1" dirty="0"/>
              <a:t> And if Christ is not risen, then </a:t>
            </a:r>
            <a:r>
              <a:rPr lang="en-US" i="1" u="sng" dirty="0"/>
              <a:t>our preaching is empty</a:t>
            </a:r>
            <a:r>
              <a:rPr lang="en-US" i="1" dirty="0"/>
              <a:t> and </a:t>
            </a:r>
            <a:r>
              <a:rPr lang="en-US" i="1" u="sng" dirty="0"/>
              <a:t>your faith is also empty</a:t>
            </a:r>
            <a:r>
              <a:rPr lang="en-US" i="1" dirty="0"/>
              <a:t>.</a:t>
            </a:r>
            <a:r>
              <a:rPr lang="en-US" i="1" baseline="30000" dirty="0"/>
              <a:t> 15</a:t>
            </a:r>
            <a:r>
              <a:rPr lang="en-US" i="1" dirty="0"/>
              <a:t> Yes, and </a:t>
            </a:r>
            <a:r>
              <a:rPr lang="en-US" i="1" u="sng" dirty="0"/>
              <a:t>we are found false witnesses of God</a:t>
            </a:r>
            <a:r>
              <a:rPr lang="en-US" i="1" dirty="0"/>
              <a:t>, because we have testified of God that He raised up Christ, whom He did not raise up—if in fact the dead do not rise.</a:t>
            </a:r>
            <a:r>
              <a:rPr lang="en-US" i="1" baseline="30000" dirty="0"/>
              <a:t> 16</a:t>
            </a:r>
            <a:r>
              <a:rPr lang="en-US" i="1" dirty="0"/>
              <a:t> For if the dead do not rise, then Christ is not risen.</a:t>
            </a:r>
            <a:r>
              <a:rPr lang="en-US" i="1" baseline="30000" dirty="0"/>
              <a:t> 17</a:t>
            </a:r>
            <a:r>
              <a:rPr lang="en-US" i="1" dirty="0"/>
              <a:t> And if Christ is not risen, </a:t>
            </a:r>
            <a:r>
              <a:rPr lang="en-US" i="1" u="sng" dirty="0"/>
              <a:t>your faith is futile</a:t>
            </a:r>
            <a:r>
              <a:rPr lang="en-US" i="1" dirty="0"/>
              <a:t>; </a:t>
            </a:r>
            <a:r>
              <a:rPr lang="en-US" i="1" u="sng" dirty="0"/>
              <a:t>you are still in your sins</a:t>
            </a:r>
            <a:r>
              <a:rPr lang="en-US" i="1" dirty="0"/>
              <a:t>!</a:t>
            </a:r>
            <a:r>
              <a:rPr lang="en-US" i="1" baseline="30000" dirty="0"/>
              <a:t> 18</a:t>
            </a:r>
            <a:r>
              <a:rPr lang="en-US" i="1" dirty="0"/>
              <a:t> Then also </a:t>
            </a:r>
            <a:r>
              <a:rPr lang="en-US" i="1" u="sng" dirty="0"/>
              <a:t>those who have fallen asleep in Christ have perished</a:t>
            </a:r>
            <a:r>
              <a:rPr lang="en-US" i="1" dirty="0"/>
              <a:t>.</a:t>
            </a:r>
            <a:r>
              <a:rPr lang="en-US" i="1" baseline="30000" dirty="0"/>
              <a:t> 19</a:t>
            </a:r>
            <a:r>
              <a:rPr lang="en-US" i="1" dirty="0"/>
              <a:t> If in this life only we have hope in Christ, </a:t>
            </a:r>
            <a:r>
              <a:rPr lang="en-US" i="1" u="sng" dirty="0"/>
              <a:t>we are of all men the most pitiable</a:t>
            </a:r>
            <a:r>
              <a:rPr lang="en-US" i="1" dirty="0"/>
              <a: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If Jesus has not been raised, then He was not who he claimed to be, and  all is lost!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64CE-7E60-4C28-8FA8-F4DB728FC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5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The Tomb IS Empty!</a:t>
            </a:r>
          </a:p>
          <a:p>
            <a:pPr marL="171450" indent="-171450" algn="l">
              <a:buFont typeface="Arial" panose="020B0604020202020204" pitchFamily="34" charset="0"/>
              <a:buChar char="•"/>
            </a:pPr>
            <a:r>
              <a:rPr lang="en-US" sz="1200" b="1" i="0" dirty="0">
                <a:solidFill>
                  <a:srgbClr val="000000"/>
                </a:solidFill>
                <a:effectLst/>
                <a:latin typeface="+mn-lt"/>
              </a:rPr>
              <a:t>Christ has been raised from the dead!</a:t>
            </a:r>
          </a:p>
          <a:p>
            <a:pPr algn="l"/>
            <a:r>
              <a:rPr lang="en-US" sz="1200" b="0" i="0" dirty="0">
                <a:solidFill>
                  <a:srgbClr val="000000"/>
                </a:solidFill>
                <a:effectLst/>
                <a:latin typeface="+mn-lt"/>
              </a:rPr>
              <a:t>(</a:t>
            </a:r>
            <a:r>
              <a:rPr lang="en-US" dirty="0"/>
              <a:t>1 Corinthians 15:20-23 But now Christ is risen from the dead, and has become the </a:t>
            </a:r>
            <a:r>
              <a:rPr lang="en-US" dirty="0" err="1"/>
              <a:t>firstfruits</a:t>
            </a:r>
            <a:r>
              <a:rPr lang="en-US" dirty="0"/>
              <a:t> of those who have fallen asleep.</a:t>
            </a:r>
            <a:r>
              <a:rPr lang="en-US" baseline="30000" dirty="0"/>
              <a:t> 21</a:t>
            </a:r>
            <a:r>
              <a:rPr lang="en-US" dirty="0"/>
              <a:t> For since by man came death, by Man also came the resurrection of the dead.</a:t>
            </a:r>
            <a:r>
              <a:rPr lang="en-US" baseline="30000" dirty="0"/>
              <a:t> 22</a:t>
            </a:r>
            <a:r>
              <a:rPr lang="en-US" dirty="0"/>
              <a:t> For as in Adam all die, even so in Christ all shall be made alive.</a:t>
            </a:r>
            <a:r>
              <a:rPr lang="en-US" baseline="30000" dirty="0"/>
              <a:t> 23</a:t>
            </a:r>
            <a:r>
              <a:rPr lang="en-US" dirty="0"/>
              <a:t> But each one in his own order: Christ the </a:t>
            </a:r>
            <a:r>
              <a:rPr lang="en-US" dirty="0" err="1"/>
              <a:t>firstfruits</a:t>
            </a:r>
            <a:r>
              <a:rPr lang="en-US" dirty="0"/>
              <a:t>, afterward those who are Christ's at His coming.”</a:t>
            </a:r>
          </a:p>
          <a:p>
            <a:pPr marL="171450" indent="-171450" algn="l">
              <a:buFont typeface="Arial" panose="020B0604020202020204" pitchFamily="34" charset="0"/>
              <a:buChar char="•"/>
            </a:pPr>
            <a:r>
              <a:rPr lang="en-US" sz="1200" b="1" i="0" dirty="0">
                <a:solidFill>
                  <a:srgbClr val="000000"/>
                </a:solidFill>
                <a:effectLst/>
                <a:latin typeface="+mn-lt"/>
              </a:rPr>
              <a:t>The Eyewitness testimony is conclusive!</a:t>
            </a:r>
          </a:p>
          <a:p>
            <a:pPr marL="0" indent="0" algn="l">
              <a:buFont typeface="Arial" panose="020B0604020202020204" pitchFamily="34" charset="0"/>
              <a:buNone/>
            </a:pPr>
            <a:r>
              <a:rPr lang="en-US" sz="1200" b="1" i="0" dirty="0">
                <a:solidFill>
                  <a:srgbClr val="000000"/>
                </a:solidFill>
                <a:effectLst/>
                <a:latin typeface="+mn-lt"/>
              </a:rPr>
              <a:t>(</a:t>
            </a:r>
            <a:r>
              <a:rPr lang="en-US" b="1" dirty="0"/>
              <a:t>1 Corinthians 15:3-8),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r>
              <a:rPr lang="en-US" i="1" baseline="30000" dirty="0"/>
              <a:t> 5</a:t>
            </a:r>
            <a:r>
              <a:rPr lang="en-US" i="1" dirty="0"/>
              <a:t> and that He was seen by Cephas, then by the twelve.</a:t>
            </a:r>
            <a:r>
              <a:rPr lang="en-US" i="1" baseline="30000" dirty="0"/>
              <a:t> 6</a:t>
            </a:r>
            <a:r>
              <a:rPr lang="en-US" i="1" dirty="0"/>
              <a:t> After that He was seen by over five hundred brethren at once, of whom the greater part remain to the present, but some have fallen asleep.</a:t>
            </a:r>
            <a:r>
              <a:rPr lang="en-US" i="1" baseline="30000" dirty="0"/>
              <a:t> 7</a:t>
            </a:r>
            <a:r>
              <a:rPr lang="en-US" i="1" dirty="0"/>
              <a:t> After that He was seen by James, then by all the apostles.</a:t>
            </a:r>
            <a:r>
              <a:rPr lang="en-US" i="1" baseline="30000" dirty="0"/>
              <a:t> 8</a:t>
            </a:r>
            <a:r>
              <a:rPr lang="en-US" i="1" dirty="0"/>
              <a:t> Then last of all He was seen by me also, as by one born out of due time.”</a:t>
            </a:r>
          </a:p>
          <a:p>
            <a:pPr marL="628650" lvl="1" indent="-171450" algn="l">
              <a:buFont typeface="Arial" panose="020B0604020202020204" pitchFamily="34" charset="0"/>
              <a:buChar char="•"/>
            </a:pPr>
            <a:r>
              <a:rPr lang="en-US" sz="1200" b="1" i="0" dirty="0">
                <a:solidFill>
                  <a:srgbClr val="000000"/>
                </a:solidFill>
                <a:effectLst/>
                <a:latin typeface="+mn-lt"/>
              </a:rPr>
              <a:t>Paul is the unimpeachable witness of the resurrected Christ (An enemy became a most ardent disciple).</a:t>
            </a:r>
          </a:p>
          <a:p>
            <a:pPr marL="171450" indent="-171450" algn="l">
              <a:buFont typeface="Arial" panose="020B0604020202020204" pitchFamily="34" charset="0"/>
              <a:buChar char="•"/>
            </a:pPr>
            <a:r>
              <a:rPr lang="en-US" sz="1200" b="1" i="0" dirty="0">
                <a:solidFill>
                  <a:srgbClr val="000000"/>
                </a:solidFill>
                <a:effectLst/>
                <a:latin typeface="+mn-lt"/>
              </a:rPr>
              <a:t>Do you believe in the resurrection of Christ? </a:t>
            </a:r>
          </a:p>
          <a:p>
            <a:pPr marL="628650" lvl="1" indent="-171450" algn="l">
              <a:buFont typeface="Arial" panose="020B0604020202020204" pitchFamily="34" charset="0"/>
              <a:buChar char="•"/>
            </a:pPr>
            <a:r>
              <a:rPr lang="en-US" sz="1200" b="0" i="0" dirty="0">
                <a:solidFill>
                  <a:srgbClr val="000000"/>
                </a:solidFill>
                <a:effectLst/>
                <a:latin typeface="+mn-lt"/>
              </a:rPr>
              <a:t>Then [like Paul], “</a:t>
            </a:r>
            <a:r>
              <a:rPr lang="en-US" sz="1200" b="0" i="1" dirty="0">
                <a:solidFill>
                  <a:srgbClr val="000000"/>
                </a:solidFill>
                <a:effectLst/>
                <a:latin typeface="+mn-lt"/>
              </a:rPr>
              <a:t>arise and be baptized, and wash away your sins, calling on the name of the Lord”</a:t>
            </a:r>
            <a:r>
              <a:rPr lang="en-US" sz="1200" b="0" i="0" dirty="0">
                <a:solidFill>
                  <a:srgbClr val="000000"/>
                </a:solidFill>
                <a:effectLst/>
                <a:latin typeface="+mn-lt"/>
              </a:rPr>
              <a:t> </a:t>
            </a:r>
            <a:r>
              <a:rPr lang="en-US" sz="1200" b="1" i="0" dirty="0">
                <a:solidFill>
                  <a:srgbClr val="000000"/>
                </a:solidFill>
                <a:effectLst/>
                <a:latin typeface="+mn-lt"/>
              </a:rPr>
              <a:t>(Acts 22:16).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64CE-7E60-4C28-8FA8-F4DB728FC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1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A58F-A22D-4E84-B417-93EBFEAF3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7758F-52FD-4694-ABE4-8D54C0FF9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C6435A-C9A4-4E38-9919-845ECB6D04B8}"/>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EEE18A02-4BEE-4B22-B17E-6E5D6F0A8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0B105-E8EF-41DB-A953-BBAEDD0430E2}"/>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427655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A2AF-116A-42BF-ADB0-1A06544EDA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F42B6-0401-4C96-AA84-BCC772B43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AB6C0-96C0-4A0C-A39A-5E9B5C05D925}"/>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6AEC6D87-941C-4654-9C2C-3E91BAF4C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27A7-6DA0-4D56-BC37-700B7B75A095}"/>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90808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A62FD-CBB0-47D1-A90B-55DAE92339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4442A1-D83B-45C9-90D0-0F41A00A9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0A463-3A29-4932-9545-C8C85904CCB8}"/>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689A3DE7-A345-4F20-9611-6B1B21CF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76A6D-0660-4C4A-A29A-478E74420531}"/>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427491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FA4B-72B3-495F-8AC4-21E98511A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98D21-B7C4-4AA5-B9D4-0559179A48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A7A35-F554-4099-B41D-6CA27B1B8CB3}"/>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DA11BC06-54C2-4C05-A221-7074BF8CE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C408F-C0A0-4A23-B7BE-B1C86A4E9E02}"/>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373950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EDAF-10BE-4BBE-939C-EB29C3C3B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128BF2-5345-4634-B649-2FBB0F18E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13328-2495-4F5D-86AB-C0E803F73EAE}"/>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BD13042A-1E35-4A7D-A5AE-5D37DF206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1CC39-82D9-49C7-9F3A-9AE98D3C7EF5}"/>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188879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1C7B-6B53-40A6-A8C2-3790BC058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DE08-4432-462B-8F8B-7E692C7D5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E415A-A82D-4920-A9A5-6BBD034ED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3B5EC-FE31-44F2-860E-602BE49F08D8}"/>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6" name="Footer Placeholder 5">
            <a:extLst>
              <a:ext uri="{FF2B5EF4-FFF2-40B4-BE49-F238E27FC236}">
                <a16:creationId xmlns:a16="http://schemas.microsoft.com/office/drawing/2014/main" id="{2551167C-8397-4459-B1D9-3AB2E3AFE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5F483-7A85-40E4-8827-CFD5C6C523E3}"/>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40964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9135-E390-423B-9F37-1DE50ADB9B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48728-D947-4709-99FE-0ED23F226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D8DC9-1DF3-4208-8EB0-E3CE33B71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EF091-710F-4C5F-9BB5-6BA1B2995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6760E-2979-41DA-A3B5-506A376B6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8839D8-0E87-4C9C-BB32-B455A7FE368A}"/>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8" name="Footer Placeholder 7">
            <a:extLst>
              <a:ext uri="{FF2B5EF4-FFF2-40B4-BE49-F238E27FC236}">
                <a16:creationId xmlns:a16="http://schemas.microsoft.com/office/drawing/2014/main" id="{81E9D90E-7171-407A-B6EB-F07793CF1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559DD-60EA-487A-9A38-E35D996BFCCE}"/>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342926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196A-7DDE-4A0D-87C0-76B490789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F03DCC-41F2-46F9-80C3-E0287A65C378}"/>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4" name="Footer Placeholder 3">
            <a:extLst>
              <a:ext uri="{FF2B5EF4-FFF2-40B4-BE49-F238E27FC236}">
                <a16:creationId xmlns:a16="http://schemas.microsoft.com/office/drawing/2014/main" id="{B5FB027C-9F6B-4F14-9721-356B3CA35E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184317-FD7B-4854-B9A0-855040C64D8A}"/>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200495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3856C-6B2B-43BB-974D-4978994DC827}"/>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3" name="Footer Placeholder 2">
            <a:extLst>
              <a:ext uri="{FF2B5EF4-FFF2-40B4-BE49-F238E27FC236}">
                <a16:creationId xmlns:a16="http://schemas.microsoft.com/office/drawing/2014/main" id="{A5CF9662-D149-48AC-A965-AC2F51C7E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24083-0397-47CF-A175-B7E84C436AB3}"/>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265392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0F19-A9CE-4A8C-B466-0BEFC6F8E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D251F5-C270-4955-A32C-97DF69052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8B19EF-3583-46DD-B575-6F2B9229E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304B1-A476-45F9-A469-482813D39F97}"/>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6" name="Footer Placeholder 5">
            <a:extLst>
              <a:ext uri="{FF2B5EF4-FFF2-40B4-BE49-F238E27FC236}">
                <a16:creationId xmlns:a16="http://schemas.microsoft.com/office/drawing/2014/main" id="{E08459C5-BA47-4D73-9E2B-09FAFAF21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9B8E7-2276-4C16-B50A-93306E4F8D61}"/>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104175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3EDC-1C2F-4E5B-9776-58E52EA6F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F0AD90-9228-42C3-A695-4C9514836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AFE602-542D-455C-B360-038F7E519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1C6B0-99F8-4D37-9B07-A67DBF349E06}"/>
              </a:ext>
            </a:extLst>
          </p:cNvPr>
          <p:cNvSpPr>
            <a:spLocks noGrp="1"/>
          </p:cNvSpPr>
          <p:nvPr>
            <p:ph type="dt" sz="half" idx="10"/>
          </p:nvPr>
        </p:nvSpPr>
        <p:spPr/>
        <p:txBody>
          <a:bodyPr/>
          <a:lstStyle/>
          <a:p>
            <a:fld id="{702045AC-0C38-44D6-B6F0-DF62982CBD9C}" type="datetimeFigureOut">
              <a:rPr lang="en-US" smtClean="0"/>
              <a:t>2/19/2022</a:t>
            </a:fld>
            <a:endParaRPr lang="en-US"/>
          </a:p>
        </p:txBody>
      </p:sp>
      <p:sp>
        <p:nvSpPr>
          <p:cNvPr id="6" name="Footer Placeholder 5">
            <a:extLst>
              <a:ext uri="{FF2B5EF4-FFF2-40B4-BE49-F238E27FC236}">
                <a16:creationId xmlns:a16="http://schemas.microsoft.com/office/drawing/2014/main" id="{8A75E518-454B-4ECF-A628-408DBF148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ABB4C-E7E5-45CF-80CE-F611F2DC8B7B}"/>
              </a:ext>
            </a:extLst>
          </p:cNvPr>
          <p:cNvSpPr>
            <a:spLocks noGrp="1"/>
          </p:cNvSpPr>
          <p:nvPr>
            <p:ph type="sldNum" sz="quarter" idx="12"/>
          </p:nvPr>
        </p:nvSpPr>
        <p:spPr/>
        <p:txBody>
          <a:bodyPr/>
          <a:lstStyle/>
          <a:p>
            <a:fld id="{153167C5-9CD4-4517-ABD9-5791E9EE9A87}" type="slidenum">
              <a:rPr lang="en-US" smtClean="0"/>
              <a:t>‹#›</a:t>
            </a:fld>
            <a:endParaRPr lang="en-US"/>
          </a:p>
        </p:txBody>
      </p:sp>
    </p:spTree>
    <p:extLst>
      <p:ext uri="{BB962C8B-B14F-4D97-AF65-F5344CB8AC3E}">
        <p14:creationId xmlns:p14="http://schemas.microsoft.com/office/powerpoint/2010/main" val="22269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9FB20-0D97-4595-8DB5-EFA537581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47B594-CBD0-4FB4-94B1-86A62067F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E6F7-53B7-41AA-B236-9B15C9EF2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045AC-0C38-44D6-B6F0-DF62982CBD9C}" type="datetimeFigureOut">
              <a:rPr lang="en-US" smtClean="0"/>
              <a:t>2/19/2022</a:t>
            </a:fld>
            <a:endParaRPr lang="en-US"/>
          </a:p>
        </p:txBody>
      </p:sp>
      <p:sp>
        <p:nvSpPr>
          <p:cNvPr id="5" name="Footer Placeholder 4">
            <a:extLst>
              <a:ext uri="{FF2B5EF4-FFF2-40B4-BE49-F238E27FC236}">
                <a16:creationId xmlns:a16="http://schemas.microsoft.com/office/drawing/2014/main" id="{ECADE65A-89B8-4685-AC07-41EA2771F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12808C-0119-4CBE-95C7-FA2F5D4F7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167C5-9CD4-4517-ABD9-5791E9EE9A87}" type="slidenum">
              <a:rPr lang="en-US" smtClean="0"/>
              <a:t>‹#›</a:t>
            </a:fld>
            <a:endParaRPr lang="en-US"/>
          </a:p>
        </p:txBody>
      </p:sp>
    </p:spTree>
    <p:extLst>
      <p:ext uri="{BB962C8B-B14F-4D97-AF65-F5344CB8AC3E}">
        <p14:creationId xmlns:p14="http://schemas.microsoft.com/office/powerpoint/2010/main" val="177988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6373-CD6C-4258-9D7F-D31837DC45C9}"/>
              </a:ext>
            </a:extLst>
          </p:cNvPr>
          <p:cNvSpPr>
            <a:spLocks noGrp="1"/>
          </p:cNvSpPr>
          <p:nvPr>
            <p:ph type="ctrTitle"/>
          </p:nvPr>
        </p:nvSpPr>
        <p:spPr>
          <a:xfrm>
            <a:off x="2317102" y="1978090"/>
            <a:ext cx="7557796" cy="1450910"/>
          </a:xfrm>
        </p:spPr>
        <p:txBody>
          <a:bodyPr>
            <a:noAutofit/>
          </a:bodyPr>
          <a:lstStyle/>
          <a:p>
            <a:r>
              <a:rPr lang="en-US" sz="7200" dirty="0">
                <a:solidFill>
                  <a:schemeClr val="bg1"/>
                </a:solidFill>
                <a:effectLst>
                  <a:outerShdw blurRad="38100" dist="38100" dir="2700000" algn="tl">
                    <a:srgbClr val="000000">
                      <a:alpha val="43137"/>
                    </a:srgbClr>
                  </a:outerShdw>
                </a:effectLst>
                <a:latin typeface="Acme" panose="02000706050000020004" pitchFamily="2" charset="0"/>
              </a:rPr>
              <a:t>The Empty Tomb</a:t>
            </a:r>
          </a:p>
        </p:txBody>
      </p:sp>
      <p:sp>
        <p:nvSpPr>
          <p:cNvPr id="3" name="Subtitle 2">
            <a:extLst>
              <a:ext uri="{FF2B5EF4-FFF2-40B4-BE49-F238E27FC236}">
                <a16:creationId xmlns:a16="http://schemas.microsoft.com/office/drawing/2014/main" id="{FC3C6541-74C4-467E-A4EC-C0C86CAA5886}"/>
              </a:ext>
            </a:extLst>
          </p:cNvPr>
          <p:cNvSpPr>
            <a:spLocks noGrp="1"/>
          </p:cNvSpPr>
          <p:nvPr>
            <p:ph type="subTitle" idx="1"/>
          </p:nvPr>
        </p:nvSpPr>
        <p:spPr>
          <a:xfrm>
            <a:off x="4024604" y="3602039"/>
            <a:ext cx="4572000" cy="895317"/>
          </a:xfrm>
        </p:spPr>
        <p:txBody>
          <a:bodyPr>
            <a:normAutofit/>
          </a:bodyPr>
          <a:lstStyle/>
          <a:p>
            <a:r>
              <a:rPr lang="en-US" sz="4800" b="1" dirty="0">
                <a:solidFill>
                  <a:schemeClr val="bg1"/>
                </a:solidFill>
                <a:effectLst>
                  <a:outerShdw blurRad="38100" dist="38100" dir="2700000" algn="tl">
                    <a:srgbClr val="000000">
                      <a:alpha val="43137"/>
                    </a:srgbClr>
                  </a:outerShdw>
                </a:effectLst>
              </a:rPr>
              <a:t>1 Corinthians 15</a:t>
            </a:r>
          </a:p>
        </p:txBody>
      </p:sp>
    </p:spTree>
    <p:extLst>
      <p:ext uri="{BB962C8B-B14F-4D97-AF65-F5344CB8AC3E}">
        <p14:creationId xmlns:p14="http://schemas.microsoft.com/office/powerpoint/2010/main" val="311900908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utout/>
                    </a14:imgEffect>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6373-CD6C-4258-9D7F-D31837DC45C9}"/>
              </a:ext>
            </a:extLst>
          </p:cNvPr>
          <p:cNvSpPr>
            <a:spLocks noGrp="1"/>
          </p:cNvSpPr>
          <p:nvPr>
            <p:ph type="ctrTitle"/>
          </p:nvPr>
        </p:nvSpPr>
        <p:spPr>
          <a:xfrm>
            <a:off x="609600" y="185866"/>
            <a:ext cx="10972800" cy="1027114"/>
          </a:xfrm>
        </p:spPr>
        <p:txBody>
          <a:bodyPr>
            <a:noAutofit/>
          </a:bodyPr>
          <a:lstStyle/>
          <a:p>
            <a:r>
              <a:rPr lang="en-US" dirty="0">
                <a:solidFill>
                  <a:schemeClr val="bg1"/>
                </a:solidFill>
                <a:effectLst>
                  <a:outerShdw blurRad="38100" dist="38100" dir="2700000" algn="tl">
                    <a:srgbClr val="000000">
                      <a:alpha val="43137"/>
                    </a:srgbClr>
                  </a:outerShdw>
                </a:effectLst>
                <a:latin typeface="Acme" panose="02000706050000020004" pitchFamily="2" charset="0"/>
              </a:rPr>
              <a:t>The Denials of Men</a:t>
            </a:r>
          </a:p>
        </p:txBody>
      </p:sp>
      <p:sp>
        <p:nvSpPr>
          <p:cNvPr id="3" name="Subtitle 2">
            <a:extLst>
              <a:ext uri="{FF2B5EF4-FFF2-40B4-BE49-F238E27FC236}">
                <a16:creationId xmlns:a16="http://schemas.microsoft.com/office/drawing/2014/main" id="{FC3C6541-74C4-467E-A4EC-C0C86CAA5886}"/>
              </a:ext>
            </a:extLst>
          </p:cNvPr>
          <p:cNvSpPr>
            <a:spLocks noGrp="1"/>
          </p:cNvSpPr>
          <p:nvPr>
            <p:ph type="subTitle" idx="1"/>
          </p:nvPr>
        </p:nvSpPr>
        <p:spPr>
          <a:xfrm>
            <a:off x="609600" y="1717255"/>
            <a:ext cx="10972800" cy="4347643"/>
          </a:xfrm>
        </p:spPr>
        <p:txBody>
          <a:bodyPr>
            <a:normAutofit/>
          </a:bodyPr>
          <a:lstStyle/>
          <a:p>
            <a:r>
              <a:rPr lang="en-US" sz="4800" b="1" dirty="0">
                <a:solidFill>
                  <a:schemeClr val="accent4">
                    <a:lumMod val="60000"/>
                    <a:lumOff val="40000"/>
                  </a:schemeClr>
                </a:solidFill>
                <a:effectLst>
                  <a:outerShdw blurRad="38100" dist="38100" dir="2700000" algn="tl">
                    <a:srgbClr val="000000">
                      <a:alpha val="43137"/>
                    </a:srgbClr>
                  </a:outerShdw>
                </a:effectLst>
              </a:rPr>
              <a:t>Disciples came at night and stole His body</a:t>
            </a:r>
          </a:p>
          <a:p>
            <a:r>
              <a:rPr lang="en-US" sz="4800" b="1" dirty="0">
                <a:solidFill>
                  <a:schemeClr val="bg1"/>
                </a:solidFill>
                <a:effectLst>
                  <a:outerShdw blurRad="38100" dist="38100" dir="2700000" algn="tl">
                    <a:srgbClr val="000000">
                      <a:alpha val="43137"/>
                    </a:srgbClr>
                  </a:outerShdw>
                </a:effectLst>
              </a:rPr>
              <a:t>Matthew 28:13-15</a:t>
            </a:r>
          </a:p>
          <a:p>
            <a:endParaRPr lang="en-US" b="1" dirty="0">
              <a:solidFill>
                <a:schemeClr val="bg1"/>
              </a:solidFill>
              <a:effectLst>
                <a:outerShdw blurRad="38100" dist="38100" dir="2700000" algn="tl">
                  <a:srgbClr val="000000">
                    <a:alpha val="43137"/>
                  </a:srgbClr>
                </a:outerShdw>
              </a:effectLst>
            </a:endParaRPr>
          </a:p>
          <a:p>
            <a:r>
              <a:rPr lang="en-US" sz="4800" b="1" dirty="0">
                <a:solidFill>
                  <a:schemeClr val="accent4">
                    <a:lumMod val="60000"/>
                    <a:lumOff val="40000"/>
                  </a:schemeClr>
                </a:solidFill>
                <a:effectLst>
                  <a:outerShdw blurRad="38100" dist="38100" dir="2700000" algn="tl">
                    <a:srgbClr val="000000">
                      <a:alpha val="43137"/>
                    </a:srgbClr>
                  </a:outerShdw>
                </a:effectLst>
              </a:rPr>
              <a:t>Jesus was not dead, but in a swoon, later reviving and leaving the tomb</a:t>
            </a:r>
          </a:p>
          <a:p>
            <a:r>
              <a:rPr lang="en-US" sz="4800" b="1" dirty="0">
                <a:solidFill>
                  <a:schemeClr val="bg1"/>
                </a:solidFill>
                <a:effectLst>
                  <a:outerShdw blurRad="38100" dist="38100" dir="2700000" algn="tl">
                    <a:srgbClr val="000000">
                      <a:alpha val="43137"/>
                    </a:srgbClr>
                  </a:outerShdw>
                </a:effectLst>
              </a:rPr>
              <a:t>John 19:32-35</a:t>
            </a:r>
          </a:p>
          <a:p>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679552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utout/>
                    </a14:imgEffect>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6373-CD6C-4258-9D7F-D31837DC45C9}"/>
              </a:ext>
            </a:extLst>
          </p:cNvPr>
          <p:cNvSpPr>
            <a:spLocks noGrp="1"/>
          </p:cNvSpPr>
          <p:nvPr>
            <p:ph type="ctrTitle"/>
          </p:nvPr>
        </p:nvSpPr>
        <p:spPr>
          <a:xfrm>
            <a:off x="609600" y="185866"/>
            <a:ext cx="10972800" cy="1027114"/>
          </a:xfrm>
        </p:spPr>
        <p:txBody>
          <a:bodyPr>
            <a:noAutofit/>
          </a:bodyPr>
          <a:lstStyle/>
          <a:p>
            <a:r>
              <a:rPr lang="en-US" dirty="0">
                <a:solidFill>
                  <a:schemeClr val="bg1"/>
                </a:solidFill>
                <a:effectLst>
                  <a:outerShdw blurRad="38100" dist="38100" dir="2700000" algn="tl">
                    <a:srgbClr val="000000">
                      <a:alpha val="43137"/>
                    </a:srgbClr>
                  </a:outerShdw>
                </a:effectLst>
                <a:latin typeface="Acme" panose="02000706050000020004" pitchFamily="2" charset="0"/>
              </a:rPr>
              <a:t>The Meaning of the Empty Tomb</a:t>
            </a:r>
          </a:p>
        </p:txBody>
      </p:sp>
      <p:sp>
        <p:nvSpPr>
          <p:cNvPr id="3" name="Subtitle 2">
            <a:extLst>
              <a:ext uri="{FF2B5EF4-FFF2-40B4-BE49-F238E27FC236}">
                <a16:creationId xmlns:a16="http://schemas.microsoft.com/office/drawing/2014/main" id="{FC3C6541-74C4-467E-A4EC-C0C86CAA5886}"/>
              </a:ext>
            </a:extLst>
          </p:cNvPr>
          <p:cNvSpPr>
            <a:spLocks noGrp="1"/>
          </p:cNvSpPr>
          <p:nvPr>
            <p:ph type="subTitle" idx="1"/>
          </p:nvPr>
        </p:nvSpPr>
        <p:spPr>
          <a:xfrm>
            <a:off x="746449" y="1997501"/>
            <a:ext cx="10692882" cy="4469362"/>
          </a:xfrm>
        </p:spPr>
        <p:txBody>
          <a:bodyPr>
            <a:normAutofit/>
          </a:bodyPr>
          <a:lstStyle/>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Gospel preaching is vain </a:t>
            </a:r>
            <a:r>
              <a:rPr lang="en-US" sz="4400" dirty="0">
                <a:solidFill>
                  <a:schemeClr val="bg1"/>
                </a:solidFill>
              </a:rPr>
              <a:t>(14)</a:t>
            </a:r>
          </a:p>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Our faith is vain </a:t>
            </a:r>
            <a:r>
              <a:rPr lang="en-US" sz="4400" dirty="0">
                <a:solidFill>
                  <a:schemeClr val="bg1"/>
                </a:solidFill>
                <a:effectLst>
                  <a:outerShdw blurRad="38100" dist="38100" dir="2700000" algn="tl">
                    <a:srgbClr val="000000">
                      <a:alpha val="43137"/>
                    </a:srgbClr>
                  </a:outerShdw>
                </a:effectLst>
              </a:rPr>
              <a:t>(14,17)</a:t>
            </a:r>
          </a:p>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The apostles are liars </a:t>
            </a:r>
            <a:r>
              <a:rPr lang="en-US" sz="4400" dirty="0">
                <a:solidFill>
                  <a:schemeClr val="bg1"/>
                </a:solidFill>
                <a:effectLst>
                  <a:outerShdw blurRad="38100" dist="38100" dir="2700000" algn="tl">
                    <a:srgbClr val="000000">
                      <a:alpha val="43137"/>
                    </a:srgbClr>
                  </a:outerShdw>
                </a:effectLst>
              </a:rPr>
              <a:t>(15)</a:t>
            </a:r>
          </a:p>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You are still in your sins </a:t>
            </a:r>
            <a:r>
              <a:rPr lang="en-US" sz="4400" dirty="0">
                <a:solidFill>
                  <a:schemeClr val="bg1"/>
                </a:solidFill>
                <a:effectLst>
                  <a:outerShdw blurRad="38100" dist="38100" dir="2700000" algn="tl">
                    <a:srgbClr val="000000">
                      <a:alpha val="43137"/>
                    </a:srgbClr>
                  </a:outerShdw>
                </a:effectLst>
              </a:rPr>
              <a:t>(17)</a:t>
            </a:r>
          </a:p>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Dead Christians have merely perished </a:t>
            </a:r>
            <a:r>
              <a:rPr lang="en-US" sz="4400" dirty="0">
                <a:solidFill>
                  <a:schemeClr val="bg1"/>
                </a:solidFill>
                <a:effectLst>
                  <a:outerShdw blurRad="38100" dist="38100" dir="2700000" algn="tl">
                    <a:srgbClr val="000000">
                      <a:alpha val="43137"/>
                    </a:srgbClr>
                  </a:outerShdw>
                </a:effectLst>
              </a:rPr>
              <a:t>(18)</a:t>
            </a:r>
          </a:p>
          <a:p>
            <a:pPr marL="685800" indent="-685800" algn="l">
              <a:buFont typeface="Arial" panose="020B0604020202020204" pitchFamily="34" charset="0"/>
              <a:buChar char="•"/>
            </a:pPr>
            <a:r>
              <a:rPr lang="en-US" sz="4400" b="1" dirty="0">
                <a:solidFill>
                  <a:schemeClr val="accent4">
                    <a:lumMod val="60000"/>
                    <a:lumOff val="40000"/>
                  </a:schemeClr>
                </a:solidFill>
                <a:effectLst>
                  <a:outerShdw blurRad="38100" dist="38100" dir="2700000" algn="tl">
                    <a:srgbClr val="000000">
                      <a:alpha val="43137"/>
                    </a:srgbClr>
                  </a:outerShdw>
                </a:effectLst>
              </a:rPr>
              <a:t>Christians are truly to be pitied </a:t>
            </a:r>
            <a:r>
              <a:rPr lang="en-US" sz="4400" dirty="0">
                <a:solidFill>
                  <a:schemeClr val="bg1"/>
                </a:solidFill>
                <a:effectLst>
                  <a:outerShdw blurRad="38100" dist="38100" dir="2700000" algn="tl">
                    <a:srgbClr val="000000">
                      <a:alpha val="43137"/>
                    </a:srgbClr>
                  </a:outerShdw>
                </a:effectLst>
              </a:rPr>
              <a:t>(19)</a:t>
            </a:r>
          </a:p>
          <a:p>
            <a:endParaRPr lang="en-US" sz="4800" b="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8E531BA-9977-40FC-B20F-647976CA0939}"/>
              </a:ext>
            </a:extLst>
          </p:cNvPr>
          <p:cNvSpPr txBox="1"/>
          <p:nvPr/>
        </p:nvSpPr>
        <p:spPr>
          <a:xfrm>
            <a:off x="205273" y="1175658"/>
            <a:ext cx="11756572" cy="584775"/>
          </a:xfrm>
          <a:prstGeom prst="rect">
            <a:avLst/>
          </a:prstGeom>
          <a:solidFill>
            <a:schemeClr val="accent4">
              <a:lumMod val="60000"/>
              <a:lumOff val="40000"/>
            </a:schemeClr>
          </a:solidFill>
          <a:ln w="50800">
            <a:solidFill>
              <a:schemeClr val="accent4">
                <a:lumMod val="50000"/>
              </a:schemeClr>
            </a:solidFill>
          </a:ln>
        </p:spPr>
        <p:txBody>
          <a:bodyPr wrap="square" rtlCol="0">
            <a:spAutoFit/>
          </a:bodyPr>
          <a:lstStyle/>
          <a:p>
            <a:pPr algn="ctr"/>
            <a:r>
              <a:rPr lang="en-US" sz="3200" b="1" dirty="0"/>
              <a:t>Demonstrated in the “what if” of no resurrection (1 Corinthians 15)</a:t>
            </a:r>
          </a:p>
        </p:txBody>
      </p:sp>
    </p:spTree>
    <p:extLst>
      <p:ext uri="{BB962C8B-B14F-4D97-AF65-F5344CB8AC3E}">
        <p14:creationId xmlns:p14="http://schemas.microsoft.com/office/powerpoint/2010/main" val="42121186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utout/>
                    </a14:imgEffect>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6373-CD6C-4258-9D7F-D31837DC45C9}"/>
              </a:ext>
            </a:extLst>
          </p:cNvPr>
          <p:cNvSpPr>
            <a:spLocks noGrp="1"/>
          </p:cNvSpPr>
          <p:nvPr>
            <p:ph type="ctrTitle"/>
          </p:nvPr>
        </p:nvSpPr>
        <p:spPr>
          <a:xfrm>
            <a:off x="609600" y="185866"/>
            <a:ext cx="10972800" cy="1027114"/>
          </a:xfrm>
        </p:spPr>
        <p:txBody>
          <a:bodyPr>
            <a:noAutofit/>
          </a:bodyPr>
          <a:lstStyle/>
          <a:p>
            <a:r>
              <a:rPr lang="en-US" dirty="0">
                <a:solidFill>
                  <a:schemeClr val="bg1"/>
                </a:solidFill>
                <a:effectLst>
                  <a:outerShdw blurRad="38100" dist="38100" dir="2700000" algn="tl">
                    <a:srgbClr val="000000">
                      <a:alpha val="43137"/>
                    </a:srgbClr>
                  </a:outerShdw>
                </a:effectLst>
                <a:latin typeface="Acme" panose="02000706050000020004" pitchFamily="2" charset="0"/>
              </a:rPr>
              <a:t>The Tomb IS Empty!</a:t>
            </a:r>
          </a:p>
        </p:txBody>
      </p:sp>
      <p:sp>
        <p:nvSpPr>
          <p:cNvPr id="3" name="Subtitle 2">
            <a:extLst>
              <a:ext uri="{FF2B5EF4-FFF2-40B4-BE49-F238E27FC236}">
                <a16:creationId xmlns:a16="http://schemas.microsoft.com/office/drawing/2014/main" id="{FC3C6541-74C4-467E-A4EC-C0C86CAA5886}"/>
              </a:ext>
            </a:extLst>
          </p:cNvPr>
          <p:cNvSpPr>
            <a:spLocks noGrp="1"/>
          </p:cNvSpPr>
          <p:nvPr>
            <p:ph type="subTitle" idx="1"/>
          </p:nvPr>
        </p:nvSpPr>
        <p:spPr>
          <a:xfrm>
            <a:off x="609600" y="1717255"/>
            <a:ext cx="10972800" cy="4347643"/>
          </a:xfrm>
        </p:spPr>
        <p:txBody>
          <a:bodyPr>
            <a:normAutofit/>
          </a:bodyPr>
          <a:lstStyle/>
          <a:p>
            <a:r>
              <a:rPr lang="en-US" sz="4800" b="1" dirty="0">
                <a:solidFill>
                  <a:schemeClr val="accent4">
                    <a:lumMod val="60000"/>
                    <a:lumOff val="40000"/>
                  </a:schemeClr>
                </a:solidFill>
                <a:effectLst>
                  <a:outerShdw blurRad="38100" dist="38100" dir="2700000" algn="tl">
                    <a:srgbClr val="000000">
                      <a:alpha val="43137"/>
                    </a:srgbClr>
                  </a:outerShdw>
                </a:effectLst>
              </a:rPr>
              <a:t>Christ Has Been Raised from the Dead!</a:t>
            </a:r>
          </a:p>
          <a:p>
            <a:r>
              <a:rPr lang="en-US" sz="4800" b="1" dirty="0">
                <a:solidFill>
                  <a:schemeClr val="bg1"/>
                </a:solidFill>
                <a:effectLst>
                  <a:outerShdw blurRad="38100" dist="38100" dir="2700000" algn="tl">
                    <a:srgbClr val="000000">
                      <a:alpha val="43137"/>
                    </a:srgbClr>
                  </a:outerShdw>
                </a:effectLst>
              </a:rPr>
              <a:t>1 Corinthians 15:20-23</a:t>
            </a:r>
          </a:p>
          <a:p>
            <a:endParaRPr lang="en-US" b="1" dirty="0">
              <a:solidFill>
                <a:schemeClr val="bg1"/>
              </a:solidFill>
              <a:effectLst>
                <a:outerShdw blurRad="38100" dist="38100" dir="2700000" algn="tl">
                  <a:srgbClr val="000000">
                    <a:alpha val="43137"/>
                  </a:srgbClr>
                </a:outerShdw>
              </a:effectLst>
            </a:endParaRPr>
          </a:p>
          <a:p>
            <a:r>
              <a:rPr lang="en-US" sz="4800" b="1" dirty="0">
                <a:solidFill>
                  <a:schemeClr val="accent4">
                    <a:lumMod val="60000"/>
                    <a:lumOff val="40000"/>
                  </a:schemeClr>
                </a:solidFill>
                <a:effectLst>
                  <a:outerShdw blurRad="38100" dist="38100" dir="2700000" algn="tl">
                    <a:srgbClr val="000000">
                      <a:alpha val="43137"/>
                    </a:srgbClr>
                  </a:outerShdw>
                </a:effectLst>
              </a:rPr>
              <a:t>Eyewitness Testimony is Conclusive!</a:t>
            </a:r>
          </a:p>
          <a:p>
            <a:r>
              <a:rPr lang="en-US" sz="4800" b="1" dirty="0">
                <a:solidFill>
                  <a:schemeClr val="bg1"/>
                </a:solidFill>
                <a:effectLst>
                  <a:outerShdw blurRad="38100" dist="38100" dir="2700000" algn="tl">
                    <a:srgbClr val="000000">
                      <a:alpha val="43137"/>
                    </a:srgbClr>
                  </a:outerShdw>
                </a:effectLst>
              </a:rPr>
              <a:t>1 Corinthians 15:3-8</a:t>
            </a:r>
          </a:p>
          <a:p>
            <a:r>
              <a:rPr lang="en-US" sz="4400" dirty="0">
                <a:solidFill>
                  <a:schemeClr val="bg1"/>
                </a:solidFill>
                <a:effectLst>
                  <a:outerShdw blurRad="38100" dist="38100" dir="2700000" algn="tl">
                    <a:srgbClr val="000000">
                      <a:alpha val="43137"/>
                    </a:srgbClr>
                  </a:outerShdw>
                </a:effectLst>
              </a:rPr>
              <a:t>(Paul is the unimpeachable witness)</a:t>
            </a:r>
          </a:p>
          <a:p>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4420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2630</Words>
  <Application>Microsoft Office PowerPoint</Application>
  <PresentationFormat>Widescreen</PresentationFormat>
  <Paragraphs>83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Acme</vt:lpstr>
      <vt:lpstr>Calibri Light</vt:lpstr>
      <vt:lpstr>Calibri</vt:lpstr>
      <vt:lpstr>Office Theme</vt:lpstr>
      <vt:lpstr>The Empty Tomb</vt:lpstr>
      <vt:lpstr>The Denials of Men</vt:lpstr>
      <vt:lpstr>The Meaning of the Empty Tomb</vt:lpstr>
      <vt:lpstr>The Tomb IS Empty!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Empty Tomb</dc:title>
  <dc:creator>Stan Cox</dc:creator>
  <cp:lastModifiedBy>Stan Cox</cp:lastModifiedBy>
  <cp:revision>1</cp:revision>
  <dcterms:created xsi:type="dcterms:W3CDTF">2022-02-17T16:44:46Z</dcterms:created>
  <dcterms:modified xsi:type="dcterms:W3CDTF">2022-02-19T17:59:45Z</dcterms:modified>
</cp:coreProperties>
</file>