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9"/>
  </p:notesMasterIdLst>
  <p:handoutMasterIdLst>
    <p:handoutMasterId r:id="rId10"/>
  </p:handoutMasterIdLst>
  <p:sldIdLst>
    <p:sldId id="256" r:id="rId2"/>
    <p:sldId id="258" r:id="rId3"/>
    <p:sldId id="262" r:id="rId4"/>
    <p:sldId id="266" r:id="rId5"/>
    <p:sldId id="270" r:id="rId6"/>
    <p:sldId id="268" r:id="rId7"/>
    <p:sldId id="261" r:id="rId8"/>
  </p:sldIdLst>
  <p:sldSz cx="12192000" cy="6858000"/>
  <p:notesSz cx="7010400" cy="9296400"/>
  <p:embeddedFontLst>
    <p:embeddedFont>
      <p:font typeface="Acme" panose="02000706050000020004" pitchFamily="2" charset="0"/>
      <p:regular r:id="rId11"/>
    </p:embeddedFont>
    <p:embeddedFont>
      <p:font typeface="Calibri" panose="020F0502020204030204" pitchFamily="34" charset="0"/>
      <p:regular r:id="rId12"/>
      <p:bold r:id="rId13"/>
      <p:italic r:id="rId14"/>
      <p:boldItalic r:id="rId15"/>
    </p:embeddedFont>
    <p:embeddedFont>
      <p:font typeface="Calibri Light" panose="020F0302020204030204" pitchFamily="34" charset="0"/>
      <p:regular r:id="rId16"/>
      <p:italic r:id="rId1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E2F12"/>
    <a:srgbClr val="CB9553"/>
    <a:srgbClr val="4E1A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5C4CAF7-B385-4B03-8A7F-3BCD7BA3E4D1}" v="756" dt="2022-04-03T02:25:12.1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4052" autoAdjust="0"/>
  </p:normalViewPr>
  <p:slideViewPr>
    <p:cSldViewPr>
      <p:cViewPr varScale="1">
        <p:scale>
          <a:sx n="49" d="100"/>
          <a:sy n="49" d="100"/>
        </p:scale>
        <p:origin x="1896" y="58"/>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150" d="100"/>
          <a:sy n="150" d="100"/>
        </p:scale>
        <p:origin x="1210" y="-1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23" Type="http://schemas.microsoft.com/office/2015/10/relationships/revisionInfo" Target="revisionInfo.xml"/><Relationship Id="rId10" Type="http://schemas.openxmlformats.org/officeDocument/2006/relationships/handoutMaster" Target="handoutMasters/handoutMaster1.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4.fntdata"/><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 Cox" userId="9376f276357bfffd" providerId="LiveId" clId="{C5C4CAF7-B385-4B03-8A7F-3BCD7BA3E4D1}"/>
    <pc:docChg chg="undo custSel delSld modSld modNotesMaster modHandout">
      <pc:chgData name="Stan Cox" userId="9376f276357bfffd" providerId="LiveId" clId="{C5C4CAF7-B385-4B03-8A7F-3BCD7BA3E4D1}" dt="2022-04-03T02:25:12.160" v="1926"/>
      <pc:docMkLst>
        <pc:docMk/>
      </pc:docMkLst>
      <pc:sldChg chg="modSp mod modTransition modNotesTx">
        <pc:chgData name="Stan Cox" userId="9376f276357bfffd" providerId="LiveId" clId="{C5C4CAF7-B385-4B03-8A7F-3BCD7BA3E4D1}" dt="2022-03-26T22:25:08.364" v="1866"/>
        <pc:sldMkLst>
          <pc:docMk/>
          <pc:sldMk cId="0" sldId="256"/>
        </pc:sldMkLst>
        <pc:spChg chg="mod">
          <ac:chgData name="Stan Cox" userId="9376f276357bfffd" providerId="LiveId" clId="{C5C4CAF7-B385-4B03-8A7F-3BCD7BA3E4D1}" dt="2022-03-26T22:03:38.360" v="1008" actId="1035"/>
          <ac:spMkLst>
            <pc:docMk/>
            <pc:sldMk cId="0" sldId="256"/>
            <ac:spMk id="2050" creationId="{C63749DA-48AD-40B3-A254-77A3D44EA82E}"/>
          </ac:spMkLst>
        </pc:spChg>
      </pc:sldChg>
      <pc:sldChg chg="modTransition modNotesTx">
        <pc:chgData name="Stan Cox" userId="9376f276357bfffd" providerId="LiveId" clId="{C5C4CAF7-B385-4B03-8A7F-3BCD7BA3E4D1}" dt="2022-03-26T22:25:08.364" v="1866"/>
        <pc:sldMkLst>
          <pc:docMk/>
          <pc:sldMk cId="0" sldId="258"/>
        </pc:sldMkLst>
      </pc:sldChg>
      <pc:sldChg chg="modSp mod modTransition setBg modAnim modNotesTx">
        <pc:chgData name="Stan Cox" userId="9376f276357bfffd" providerId="LiveId" clId="{C5C4CAF7-B385-4B03-8A7F-3BCD7BA3E4D1}" dt="2022-03-26T22:25:08.364" v="1866"/>
        <pc:sldMkLst>
          <pc:docMk/>
          <pc:sldMk cId="0" sldId="261"/>
        </pc:sldMkLst>
        <pc:spChg chg="mod">
          <ac:chgData name="Stan Cox" userId="9376f276357bfffd" providerId="LiveId" clId="{C5C4CAF7-B385-4B03-8A7F-3BCD7BA3E4D1}" dt="2022-03-26T22:23:06.718" v="1796" actId="1035"/>
          <ac:spMkLst>
            <pc:docMk/>
            <pc:sldMk cId="0" sldId="261"/>
            <ac:spMk id="9218" creationId="{B730FEFA-1843-4215-934B-6F79FD43BD68}"/>
          </ac:spMkLst>
        </pc:spChg>
        <pc:spChg chg="mod">
          <ac:chgData name="Stan Cox" userId="9376f276357bfffd" providerId="LiveId" clId="{C5C4CAF7-B385-4B03-8A7F-3BCD7BA3E4D1}" dt="2022-03-26T22:23:11.122" v="1798" actId="1035"/>
          <ac:spMkLst>
            <pc:docMk/>
            <pc:sldMk cId="0" sldId="261"/>
            <ac:spMk id="9219" creationId="{F9738670-7001-4725-B5DD-AD1EBA88D393}"/>
          </ac:spMkLst>
        </pc:spChg>
        <pc:spChg chg="mod">
          <ac:chgData name="Stan Cox" userId="9376f276357bfffd" providerId="LiveId" clId="{C5C4CAF7-B385-4B03-8A7F-3BCD7BA3E4D1}" dt="2022-03-26T22:18:46.697" v="1332" actId="2085"/>
          <ac:spMkLst>
            <pc:docMk/>
            <pc:sldMk cId="0" sldId="261"/>
            <ac:spMk id="9220" creationId="{709D73E4-2B26-407B-9BE4-A7EF6A43CAEA}"/>
          </ac:spMkLst>
        </pc:spChg>
      </pc:sldChg>
      <pc:sldChg chg="modSp modTransition modAnim modNotesTx">
        <pc:chgData name="Stan Cox" userId="9376f276357bfffd" providerId="LiveId" clId="{C5C4CAF7-B385-4B03-8A7F-3BCD7BA3E4D1}" dt="2022-03-26T22:25:08.364" v="1866"/>
        <pc:sldMkLst>
          <pc:docMk/>
          <pc:sldMk cId="0" sldId="262"/>
        </pc:sldMkLst>
        <pc:spChg chg="mod">
          <ac:chgData name="Stan Cox" userId="9376f276357bfffd" providerId="LiveId" clId="{C5C4CAF7-B385-4B03-8A7F-3BCD7BA3E4D1}" dt="2022-03-26T21:31:41.781" v="425" actId="20577"/>
          <ac:spMkLst>
            <pc:docMk/>
            <pc:sldMk cId="0" sldId="262"/>
            <ac:spMk id="10243" creationId="{8F56DE02-0BB7-4505-A84B-E1379D8793EA}"/>
          </ac:spMkLst>
        </pc:spChg>
      </pc:sldChg>
      <pc:sldChg chg="del">
        <pc:chgData name="Stan Cox" userId="9376f276357bfffd" providerId="LiveId" clId="{C5C4CAF7-B385-4B03-8A7F-3BCD7BA3E4D1}" dt="2022-03-26T21:27:06.073" v="346" actId="47"/>
        <pc:sldMkLst>
          <pc:docMk/>
          <pc:sldMk cId="0" sldId="263"/>
        </pc:sldMkLst>
      </pc:sldChg>
      <pc:sldChg chg="del">
        <pc:chgData name="Stan Cox" userId="9376f276357bfffd" providerId="LiveId" clId="{C5C4CAF7-B385-4B03-8A7F-3BCD7BA3E4D1}" dt="2022-03-26T21:27:07.325" v="347" actId="47"/>
        <pc:sldMkLst>
          <pc:docMk/>
          <pc:sldMk cId="0" sldId="264"/>
        </pc:sldMkLst>
      </pc:sldChg>
      <pc:sldChg chg="del">
        <pc:chgData name="Stan Cox" userId="9376f276357bfffd" providerId="LiveId" clId="{C5C4CAF7-B385-4B03-8A7F-3BCD7BA3E4D1}" dt="2022-03-26T21:27:09.854" v="348" actId="47"/>
        <pc:sldMkLst>
          <pc:docMk/>
          <pc:sldMk cId="0" sldId="265"/>
        </pc:sldMkLst>
      </pc:sldChg>
      <pc:sldChg chg="modSp mod modTransition modAnim modNotesTx">
        <pc:chgData name="Stan Cox" userId="9376f276357bfffd" providerId="LiveId" clId="{C5C4CAF7-B385-4B03-8A7F-3BCD7BA3E4D1}" dt="2022-03-26T22:25:08.364" v="1866"/>
        <pc:sldMkLst>
          <pc:docMk/>
          <pc:sldMk cId="0" sldId="266"/>
        </pc:sldMkLst>
        <pc:spChg chg="mod">
          <ac:chgData name="Stan Cox" userId="9376f276357bfffd" providerId="LiveId" clId="{C5C4CAF7-B385-4B03-8A7F-3BCD7BA3E4D1}" dt="2022-03-26T21:45:39.156" v="692" actId="20577"/>
          <ac:spMkLst>
            <pc:docMk/>
            <pc:sldMk cId="0" sldId="266"/>
            <ac:spMk id="14338" creationId="{5659D281-B9BC-4A4E-B2B6-6D81D20C657A}"/>
          </ac:spMkLst>
        </pc:spChg>
        <pc:spChg chg="mod">
          <ac:chgData name="Stan Cox" userId="9376f276357bfffd" providerId="LiveId" clId="{C5C4CAF7-B385-4B03-8A7F-3BCD7BA3E4D1}" dt="2022-03-26T21:58:46.295" v="925" actId="20577"/>
          <ac:spMkLst>
            <pc:docMk/>
            <pc:sldMk cId="0" sldId="266"/>
            <ac:spMk id="14339" creationId="{4ACA23B1-1A41-4635-ADAE-D82ADA8599D1}"/>
          </ac:spMkLst>
        </pc:spChg>
        <pc:picChg chg="mod">
          <ac:chgData name="Stan Cox" userId="9376f276357bfffd" providerId="LiveId" clId="{C5C4CAF7-B385-4B03-8A7F-3BCD7BA3E4D1}" dt="2022-03-26T21:32:04.828" v="431" actId="1035"/>
          <ac:picMkLst>
            <pc:docMk/>
            <pc:sldMk cId="0" sldId="266"/>
            <ac:picMk id="14340" creationId="{9782E6ED-D5C8-4722-8239-A67CD5D5DF0F}"/>
          </ac:picMkLst>
        </pc:picChg>
      </pc:sldChg>
      <pc:sldChg chg="modSp mod modTransition setBg modAnim modNotesTx">
        <pc:chgData name="Stan Cox" userId="9376f276357bfffd" providerId="LiveId" clId="{C5C4CAF7-B385-4B03-8A7F-3BCD7BA3E4D1}" dt="2022-03-26T22:25:08.364" v="1866"/>
        <pc:sldMkLst>
          <pc:docMk/>
          <pc:sldMk cId="0" sldId="268"/>
        </pc:sldMkLst>
        <pc:spChg chg="mod">
          <ac:chgData name="Stan Cox" userId="9376f276357bfffd" providerId="LiveId" clId="{C5C4CAF7-B385-4B03-8A7F-3BCD7BA3E4D1}" dt="2022-03-26T21:58:03.031" v="919" actId="255"/>
          <ac:spMkLst>
            <pc:docMk/>
            <pc:sldMk cId="0" sldId="268"/>
            <ac:spMk id="16386" creationId="{6943FE87-0CD2-4B92-BCF9-01079C1825FA}"/>
          </ac:spMkLst>
        </pc:spChg>
        <pc:spChg chg="mod">
          <ac:chgData name="Stan Cox" userId="9376f276357bfffd" providerId="LiveId" clId="{C5C4CAF7-B385-4B03-8A7F-3BCD7BA3E4D1}" dt="2022-03-26T22:02:29.992" v="1000" actId="2085"/>
          <ac:spMkLst>
            <pc:docMk/>
            <pc:sldMk cId="0" sldId="268"/>
            <ac:spMk id="16387" creationId="{EB2A02A3-4961-4221-98E5-E6EE92D5E57C}"/>
          </ac:spMkLst>
        </pc:spChg>
        <pc:picChg chg="mod">
          <ac:chgData name="Stan Cox" userId="9376f276357bfffd" providerId="LiveId" clId="{C5C4CAF7-B385-4B03-8A7F-3BCD7BA3E4D1}" dt="2022-03-26T22:03:03.087" v="1002" actId="14100"/>
          <ac:picMkLst>
            <pc:docMk/>
            <pc:sldMk cId="0" sldId="268"/>
            <ac:picMk id="16388" creationId="{C140428C-3F81-4E08-8EB5-953651A068C5}"/>
          </ac:picMkLst>
        </pc:picChg>
      </pc:sldChg>
      <pc:sldChg chg="del">
        <pc:chgData name="Stan Cox" userId="9376f276357bfffd" providerId="LiveId" clId="{C5C4CAF7-B385-4B03-8A7F-3BCD7BA3E4D1}" dt="2022-03-26T22:22:42.388" v="1790" actId="47"/>
        <pc:sldMkLst>
          <pc:docMk/>
          <pc:sldMk cId="0" sldId="269"/>
        </pc:sldMkLst>
      </pc:sldChg>
      <pc:sldChg chg="modSp mod modTransition setBg modAnim modNotesTx">
        <pc:chgData name="Stan Cox" userId="9376f276357bfffd" providerId="LiveId" clId="{C5C4CAF7-B385-4B03-8A7F-3BCD7BA3E4D1}" dt="2022-03-26T22:25:08.364" v="1866"/>
        <pc:sldMkLst>
          <pc:docMk/>
          <pc:sldMk cId="0" sldId="270"/>
        </pc:sldMkLst>
        <pc:spChg chg="mod">
          <ac:chgData name="Stan Cox" userId="9376f276357bfffd" providerId="LiveId" clId="{C5C4CAF7-B385-4B03-8A7F-3BCD7BA3E4D1}" dt="2022-03-26T21:45:50.716" v="693" actId="255"/>
          <ac:spMkLst>
            <pc:docMk/>
            <pc:sldMk cId="0" sldId="270"/>
            <ac:spMk id="21506" creationId="{98E7403D-03DB-41BD-8F0B-BA7A4E13CD68}"/>
          </ac:spMkLst>
        </pc:spChg>
        <pc:spChg chg="mod">
          <ac:chgData name="Stan Cox" userId="9376f276357bfffd" providerId="LiveId" clId="{C5C4CAF7-B385-4B03-8A7F-3BCD7BA3E4D1}" dt="2022-03-26T22:02:17.017" v="999" actId="2085"/>
          <ac:spMkLst>
            <pc:docMk/>
            <pc:sldMk cId="0" sldId="270"/>
            <ac:spMk id="21507" creationId="{2149C49D-1072-4AFC-A303-A0017A4B933D}"/>
          </ac:spMkLst>
        </pc:spChg>
        <pc:picChg chg="mod">
          <ac:chgData name="Stan Cox" userId="9376f276357bfffd" providerId="LiveId" clId="{C5C4CAF7-B385-4B03-8A7F-3BCD7BA3E4D1}" dt="2022-03-26T22:02:09.582" v="998" actId="1038"/>
          <ac:picMkLst>
            <pc:docMk/>
            <pc:sldMk cId="0" sldId="270"/>
            <ac:picMk id="21508" creationId="{B38F12F4-D4EB-4AB3-9EB8-9D0823E0B689}"/>
          </ac:picMkLst>
        </pc:picChg>
      </pc:sldChg>
      <pc:sldChg chg="del">
        <pc:chgData name="Stan Cox" userId="9376f276357bfffd" providerId="LiveId" clId="{C5C4CAF7-B385-4B03-8A7F-3BCD7BA3E4D1}" dt="2022-03-26T21:54:29.299" v="861" actId="47"/>
        <pc:sldMkLst>
          <pc:docMk/>
          <pc:sldMk cId="0" sldId="271"/>
        </pc:sldMkLst>
      </pc:sldChg>
      <pc:sldChg chg="del">
        <pc:chgData name="Stan Cox" userId="9376f276357bfffd" providerId="LiveId" clId="{C5C4CAF7-B385-4B03-8A7F-3BCD7BA3E4D1}" dt="2022-03-26T21:54:31.836" v="862" actId="47"/>
        <pc:sldMkLst>
          <pc:docMk/>
          <pc:sldMk cId="0" sldId="27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38F6EF09-FCB2-4B05-8569-7B8ED8075547}"/>
              </a:ext>
            </a:extLst>
          </p:cNvPr>
          <p:cNvSpPr>
            <a:spLocks noGrp="1" noChangeArrowheads="1"/>
          </p:cNvSpPr>
          <p:nvPr>
            <p:ph type="hdr" sz="quarter"/>
          </p:nvPr>
        </p:nvSpPr>
        <p:spPr bwMode="auto">
          <a:xfrm>
            <a:off x="0" y="0"/>
            <a:ext cx="3038161" cy="464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8" rIns="93177" bIns="46588" numCol="1" anchor="t" anchorCtr="0" compatLnSpc="1">
            <a:prstTxWarp prst="textNoShape">
              <a:avLst/>
            </a:prstTxWarp>
          </a:bodyPr>
          <a:lstStyle>
            <a:lvl1pPr defTabSz="931008">
              <a:defRPr sz="2000">
                <a:latin typeface="Ice-&amp;Snow" pitchFamily="34" charset="0"/>
              </a:defRPr>
            </a:lvl1pPr>
          </a:lstStyle>
          <a:p>
            <a:r>
              <a:rPr lang="en-US" altLang="en-US" sz="2400" dirty="0">
                <a:latin typeface="Acme" panose="02000706050000020004" pitchFamily="2" charset="0"/>
              </a:rPr>
              <a:t>Apathy</a:t>
            </a:r>
            <a:r>
              <a:rPr lang="en-US" altLang="en-US" dirty="0"/>
              <a:t> </a:t>
            </a:r>
            <a:r>
              <a:rPr lang="en-US" altLang="en-US" sz="1800" dirty="0">
                <a:latin typeface="+mn-lt"/>
              </a:rPr>
              <a:t>to</a:t>
            </a:r>
            <a:r>
              <a:rPr lang="en-US" altLang="en-US" dirty="0">
                <a:latin typeface="Arial" panose="020B0604020202020204" pitchFamily="34" charset="0"/>
              </a:rPr>
              <a:t> </a:t>
            </a:r>
            <a:r>
              <a:rPr lang="en-US" altLang="en-US" sz="2400" dirty="0">
                <a:latin typeface="Acme" panose="02000706050000020004" pitchFamily="2" charset="0"/>
              </a:rPr>
              <a:t>Zeal</a:t>
            </a:r>
          </a:p>
        </p:txBody>
      </p:sp>
      <p:sp>
        <p:nvSpPr>
          <p:cNvPr id="24579" name="Rectangle 3">
            <a:extLst>
              <a:ext uri="{FF2B5EF4-FFF2-40B4-BE49-F238E27FC236}">
                <a16:creationId xmlns:a16="http://schemas.microsoft.com/office/drawing/2014/main" id="{66E58881-8C47-489A-8542-FC86AAC35F90}"/>
              </a:ext>
            </a:extLst>
          </p:cNvPr>
          <p:cNvSpPr>
            <a:spLocks noGrp="1" noChangeArrowheads="1"/>
          </p:cNvSpPr>
          <p:nvPr>
            <p:ph type="dt" sz="quarter" idx="1"/>
          </p:nvPr>
        </p:nvSpPr>
        <p:spPr bwMode="auto">
          <a:xfrm>
            <a:off x="3970634" y="0"/>
            <a:ext cx="3038161" cy="464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8" rIns="93177" bIns="46588" numCol="1" anchor="t" anchorCtr="0" compatLnSpc="1">
            <a:prstTxWarp prst="textNoShape">
              <a:avLst/>
            </a:prstTxWarp>
          </a:bodyPr>
          <a:lstStyle>
            <a:lvl1pPr algn="r" defTabSz="931008">
              <a:defRPr sz="1200">
                <a:latin typeface="Georgia" panose="02040502050405020303" pitchFamily="18" charset="0"/>
              </a:defRPr>
            </a:lvl1pPr>
          </a:lstStyle>
          <a:p>
            <a:r>
              <a:rPr lang="en-US" altLang="en-US" dirty="0">
                <a:latin typeface="+mn-lt"/>
              </a:rPr>
              <a:t>March 27, 2022 @ 11 AM</a:t>
            </a:r>
          </a:p>
        </p:txBody>
      </p:sp>
      <p:sp>
        <p:nvSpPr>
          <p:cNvPr id="24580" name="Rectangle 4">
            <a:extLst>
              <a:ext uri="{FF2B5EF4-FFF2-40B4-BE49-F238E27FC236}">
                <a16:creationId xmlns:a16="http://schemas.microsoft.com/office/drawing/2014/main" id="{E8231D92-0D49-44DE-9D83-594D2B78CFEE}"/>
              </a:ext>
            </a:extLst>
          </p:cNvPr>
          <p:cNvSpPr>
            <a:spLocks noGrp="1" noChangeArrowheads="1"/>
          </p:cNvSpPr>
          <p:nvPr>
            <p:ph type="ftr" sz="quarter" idx="2"/>
          </p:nvPr>
        </p:nvSpPr>
        <p:spPr bwMode="auto">
          <a:xfrm>
            <a:off x="0" y="8830621"/>
            <a:ext cx="3038161" cy="464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8" rIns="93177" bIns="46588" numCol="1" anchor="b" anchorCtr="0" compatLnSpc="1">
            <a:prstTxWarp prst="textNoShape">
              <a:avLst/>
            </a:prstTxWarp>
          </a:bodyPr>
          <a:lstStyle>
            <a:lvl1pPr defTabSz="931008">
              <a:defRPr sz="1200">
                <a:latin typeface="Georgia" panose="02040502050405020303" pitchFamily="18" charset="0"/>
              </a:defRPr>
            </a:lvl1pPr>
          </a:lstStyle>
          <a:p>
            <a:r>
              <a:rPr lang="en-US" altLang="en-US" dirty="0">
                <a:latin typeface="+mn-lt"/>
              </a:rPr>
              <a:t>West Side church of Christ, Stan Cox</a:t>
            </a:r>
          </a:p>
        </p:txBody>
      </p:sp>
      <p:sp>
        <p:nvSpPr>
          <p:cNvPr id="24581" name="Rectangle 5">
            <a:extLst>
              <a:ext uri="{FF2B5EF4-FFF2-40B4-BE49-F238E27FC236}">
                <a16:creationId xmlns:a16="http://schemas.microsoft.com/office/drawing/2014/main" id="{AAD7B49E-A65B-4BFF-99DA-2286BB33866E}"/>
              </a:ext>
            </a:extLst>
          </p:cNvPr>
          <p:cNvSpPr>
            <a:spLocks noGrp="1" noChangeArrowheads="1"/>
          </p:cNvSpPr>
          <p:nvPr>
            <p:ph type="sldNum" sz="quarter" idx="3"/>
          </p:nvPr>
        </p:nvSpPr>
        <p:spPr bwMode="auto">
          <a:xfrm>
            <a:off x="3970634" y="8830621"/>
            <a:ext cx="3038161" cy="464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8" rIns="93177" bIns="46588" numCol="1" anchor="b" anchorCtr="0" compatLnSpc="1">
            <a:prstTxWarp prst="textNoShape">
              <a:avLst/>
            </a:prstTxWarp>
          </a:bodyPr>
          <a:lstStyle>
            <a:lvl1pPr algn="r" defTabSz="931008">
              <a:defRPr sz="1200"/>
            </a:lvl1pPr>
          </a:lstStyle>
          <a:p>
            <a:r>
              <a:rPr lang="en-US" altLang="en-US" dirty="0"/>
              <a:t>  soundteaching.org  </a:t>
            </a:r>
            <a:fld id="{27C98088-0368-4C9F-8182-DA7FE3E96235}" type="slidenum">
              <a:rPr lang="en-US" altLang="en-US" smtClean="0"/>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52B68F4F-34E1-443F-811E-B3FFDB22AF33}"/>
              </a:ext>
            </a:extLst>
          </p:cNvPr>
          <p:cNvSpPr>
            <a:spLocks noGrp="1" noChangeArrowheads="1"/>
          </p:cNvSpPr>
          <p:nvPr>
            <p:ph type="hdr" sz="quarter"/>
          </p:nvPr>
        </p:nvSpPr>
        <p:spPr bwMode="auto">
          <a:xfrm>
            <a:off x="0" y="0"/>
            <a:ext cx="3038161" cy="464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8" rIns="93177" bIns="46588" numCol="1" anchor="t" anchorCtr="0" compatLnSpc="1">
            <a:prstTxWarp prst="textNoShape">
              <a:avLst/>
            </a:prstTxWarp>
          </a:bodyPr>
          <a:lstStyle>
            <a:lvl1pPr defTabSz="931008">
              <a:defRPr sz="1200"/>
            </a:lvl1pPr>
          </a:lstStyle>
          <a:p>
            <a:endParaRPr lang="en-US" altLang="en-US"/>
          </a:p>
        </p:txBody>
      </p:sp>
      <p:sp>
        <p:nvSpPr>
          <p:cNvPr id="19459" name="Rectangle 3">
            <a:extLst>
              <a:ext uri="{FF2B5EF4-FFF2-40B4-BE49-F238E27FC236}">
                <a16:creationId xmlns:a16="http://schemas.microsoft.com/office/drawing/2014/main" id="{15C6941E-B194-40A6-82AD-3EDC5254B493}"/>
              </a:ext>
            </a:extLst>
          </p:cNvPr>
          <p:cNvSpPr>
            <a:spLocks noGrp="1" noChangeArrowheads="1"/>
          </p:cNvSpPr>
          <p:nvPr>
            <p:ph type="dt" idx="1"/>
          </p:nvPr>
        </p:nvSpPr>
        <p:spPr bwMode="auto">
          <a:xfrm>
            <a:off x="3970634" y="0"/>
            <a:ext cx="3038161" cy="464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8" rIns="93177" bIns="46588" numCol="1" anchor="t" anchorCtr="0" compatLnSpc="1">
            <a:prstTxWarp prst="textNoShape">
              <a:avLst/>
            </a:prstTxWarp>
          </a:bodyPr>
          <a:lstStyle>
            <a:lvl1pPr algn="r" defTabSz="931008">
              <a:defRPr sz="1200"/>
            </a:lvl1pPr>
          </a:lstStyle>
          <a:p>
            <a:endParaRPr lang="en-US" altLang="en-US"/>
          </a:p>
        </p:txBody>
      </p:sp>
      <p:sp>
        <p:nvSpPr>
          <p:cNvPr id="19460" name="Rectangle 4">
            <a:extLst>
              <a:ext uri="{FF2B5EF4-FFF2-40B4-BE49-F238E27FC236}">
                <a16:creationId xmlns:a16="http://schemas.microsoft.com/office/drawing/2014/main" id="{123878A2-8EEC-44A6-9DD2-F42596B26EB6}"/>
              </a:ext>
            </a:extLst>
          </p:cNvPr>
          <p:cNvSpPr>
            <a:spLocks noGrp="1" noRot="1" noChangeAspect="1" noChangeArrowheads="1" noTextEdit="1"/>
          </p:cNvSpPr>
          <p:nvPr>
            <p:ph type="sldImg" idx="2"/>
          </p:nvPr>
        </p:nvSpPr>
        <p:spPr bwMode="auto">
          <a:xfrm>
            <a:off x="406400" y="698500"/>
            <a:ext cx="61976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9461" name="Rectangle 5">
            <a:extLst>
              <a:ext uri="{FF2B5EF4-FFF2-40B4-BE49-F238E27FC236}">
                <a16:creationId xmlns:a16="http://schemas.microsoft.com/office/drawing/2014/main" id="{B6627079-628E-484E-867E-FAE617A8562F}"/>
              </a:ext>
            </a:extLst>
          </p:cNvPr>
          <p:cNvSpPr>
            <a:spLocks noGrp="1" noChangeArrowheads="1"/>
          </p:cNvSpPr>
          <p:nvPr>
            <p:ph type="body" sz="quarter" idx="3"/>
          </p:nvPr>
        </p:nvSpPr>
        <p:spPr bwMode="auto">
          <a:xfrm>
            <a:off x="701362" y="4416111"/>
            <a:ext cx="5607678" cy="4182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8" rIns="93177" bIns="4658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462" name="Rectangle 6">
            <a:extLst>
              <a:ext uri="{FF2B5EF4-FFF2-40B4-BE49-F238E27FC236}">
                <a16:creationId xmlns:a16="http://schemas.microsoft.com/office/drawing/2014/main" id="{C4B4AA2B-0C1B-49DF-90BA-60349D0BDB4F}"/>
              </a:ext>
            </a:extLst>
          </p:cNvPr>
          <p:cNvSpPr>
            <a:spLocks noGrp="1" noChangeArrowheads="1"/>
          </p:cNvSpPr>
          <p:nvPr>
            <p:ph type="ftr" sz="quarter" idx="4"/>
          </p:nvPr>
        </p:nvSpPr>
        <p:spPr bwMode="auto">
          <a:xfrm>
            <a:off x="0" y="8830621"/>
            <a:ext cx="3038161" cy="464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8" rIns="93177" bIns="46588" numCol="1" anchor="b" anchorCtr="0" compatLnSpc="1">
            <a:prstTxWarp prst="textNoShape">
              <a:avLst/>
            </a:prstTxWarp>
          </a:bodyPr>
          <a:lstStyle>
            <a:lvl1pPr defTabSz="931008">
              <a:defRPr sz="1200"/>
            </a:lvl1pPr>
          </a:lstStyle>
          <a:p>
            <a:endParaRPr lang="en-US" altLang="en-US"/>
          </a:p>
        </p:txBody>
      </p:sp>
      <p:sp>
        <p:nvSpPr>
          <p:cNvPr id="19463" name="Rectangle 7">
            <a:extLst>
              <a:ext uri="{FF2B5EF4-FFF2-40B4-BE49-F238E27FC236}">
                <a16:creationId xmlns:a16="http://schemas.microsoft.com/office/drawing/2014/main" id="{20BC9A99-FAD5-4B92-8347-2815E36CF7A1}"/>
              </a:ext>
            </a:extLst>
          </p:cNvPr>
          <p:cNvSpPr>
            <a:spLocks noGrp="1" noChangeArrowheads="1"/>
          </p:cNvSpPr>
          <p:nvPr>
            <p:ph type="sldNum" sz="quarter" idx="5"/>
          </p:nvPr>
        </p:nvSpPr>
        <p:spPr bwMode="auto">
          <a:xfrm>
            <a:off x="3970634" y="8830621"/>
            <a:ext cx="3038161" cy="464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8" rIns="93177" bIns="46588" numCol="1" anchor="b" anchorCtr="0" compatLnSpc="1">
            <a:prstTxWarp prst="textNoShape">
              <a:avLst/>
            </a:prstTxWarp>
          </a:bodyPr>
          <a:lstStyle>
            <a:lvl1pPr algn="r" defTabSz="931008">
              <a:defRPr sz="1200"/>
            </a:lvl1pPr>
          </a:lstStyle>
          <a:p>
            <a:fld id="{C610A45E-D866-4EB8-9CFB-3BE376B5D131}"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FC270D8-90D0-4619-BD40-7337C89409D2}"/>
              </a:ext>
            </a:extLst>
          </p:cNvPr>
          <p:cNvSpPr>
            <a:spLocks noGrp="1" noChangeArrowheads="1"/>
          </p:cNvSpPr>
          <p:nvPr>
            <p:ph type="sldNum" sz="quarter" idx="5"/>
          </p:nvPr>
        </p:nvSpPr>
        <p:spPr>
          <a:ln/>
        </p:spPr>
        <p:txBody>
          <a:bodyPr/>
          <a:lstStyle/>
          <a:p>
            <a:fld id="{6C345557-BB10-440B-BB4E-CC4418A16624}" type="slidenum">
              <a:rPr lang="en-US" altLang="en-US"/>
              <a:pPr/>
              <a:t>1</a:t>
            </a:fld>
            <a:endParaRPr lang="en-US" altLang="en-US"/>
          </a:p>
        </p:txBody>
      </p:sp>
      <p:sp>
        <p:nvSpPr>
          <p:cNvPr id="20482" name="Rectangle 2">
            <a:extLst>
              <a:ext uri="{FF2B5EF4-FFF2-40B4-BE49-F238E27FC236}">
                <a16:creationId xmlns:a16="http://schemas.microsoft.com/office/drawing/2014/main" id="{FCA15F4E-2811-4E2A-B781-1BED03FA069F}"/>
              </a:ext>
            </a:extLst>
          </p:cNvPr>
          <p:cNvSpPr>
            <a:spLocks noGrp="1" noRot="1" noChangeAspect="1" noChangeArrowheads="1" noTextEdit="1"/>
          </p:cNvSpPr>
          <p:nvPr>
            <p:ph type="sldImg"/>
          </p:nvPr>
        </p:nvSpPr>
        <p:spPr>
          <a:ln/>
        </p:spPr>
      </p:sp>
      <p:sp>
        <p:nvSpPr>
          <p:cNvPr id="20483" name="Rectangle 3">
            <a:extLst>
              <a:ext uri="{FF2B5EF4-FFF2-40B4-BE49-F238E27FC236}">
                <a16:creationId xmlns:a16="http://schemas.microsoft.com/office/drawing/2014/main" id="{EA436CED-ABA8-4159-880B-31684793742A}"/>
              </a:ext>
            </a:extLst>
          </p:cNvPr>
          <p:cNvSpPr>
            <a:spLocks noGrp="1" noChangeArrowheads="1"/>
          </p:cNvSpPr>
          <p:nvPr>
            <p:ph type="body" idx="1"/>
          </p:nvPr>
        </p:nvSpPr>
        <p:spPr/>
        <p:txBody>
          <a:bodyPr/>
          <a:lstStyle/>
          <a:p>
            <a:r>
              <a:rPr lang="en-US" altLang="en-US" dirty="0">
                <a:latin typeface="+mn-lt"/>
              </a:rPr>
              <a:t>First preached in 2011 at West Side</a:t>
            </a:r>
          </a:p>
          <a:p>
            <a:r>
              <a:rPr lang="en-US" altLang="en-US" dirty="0">
                <a:latin typeface="+mn-lt"/>
              </a:rPr>
              <a:t>Used in several meetings.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mn-lt"/>
              </a:rPr>
              <a:t>Etymology of the term “apathy”</a:t>
            </a:r>
          </a:p>
          <a:p>
            <a:endParaRPr lang="en-US" dirty="0">
              <a:latin typeface="+mn-lt"/>
            </a:endParaRPr>
          </a:p>
          <a:p>
            <a:pPr defTabSz="922995">
              <a:defRPr/>
            </a:pPr>
            <a:r>
              <a:rPr lang="en-US" altLang="en-US" dirty="0">
                <a:latin typeface="+mn-lt"/>
              </a:rPr>
              <a:t>“c.1600, "freedom from suffering," from Fr. </a:t>
            </a:r>
            <a:r>
              <a:rPr lang="en-US" altLang="en-US" dirty="0" err="1">
                <a:latin typeface="+mn-lt"/>
              </a:rPr>
              <a:t>apathie</a:t>
            </a:r>
            <a:r>
              <a:rPr lang="en-US" altLang="en-US" dirty="0">
                <a:latin typeface="+mn-lt"/>
              </a:rPr>
              <a:t> (16c.), from L. </a:t>
            </a:r>
            <a:r>
              <a:rPr lang="en-US" altLang="en-US" dirty="0" err="1">
                <a:latin typeface="+mn-lt"/>
              </a:rPr>
              <a:t>apathia</a:t>
            </a:r>
            <a:r>
              <a:rPr lang="en-US" altLang="en-US" dirty="0">
                <a:latin typeface="+mn-lt"/>
              </a:rPr>
              <a:t>, from Gk. apatheia "</a:t>
            </a:r>
            <a:r>
              <a:rPr lang="en-US" altLang="en-US" u="sng" dirty="0">
                <a:latin typeface="+mn-lt"/>
              </a:rPr>
              <a:t>freedom from suffering</a:t>
            </a:r>
            <a:r>
              <a:rPr lang="en-US" altLang="en-US" dirty="0">
                <a:latin typeface="+mn-lt"/>
              </a:rPr>
              <a:t>, impassability, want of sensation," from </a:t>
            </a:r>
            <a:r>
              <a:rPr lang="en-US" altLang="en-US" dirty="0" err="1">
                <a:latin typeface="+mn-lt"/>
              </a:rPr>
              <a:t>apathes</a:t>
            </a:r>
            <a:r>
              <a:rPr lang="en-US" altLang="en-US" dirty="0">
                <a:latin typeface="+mn-lt"/>
              </a:rPr>
              <a:t> "without feeling, without suffering or having suffered," </a:t>
            </a:r>
            <a:r>
              <a:rPr lang="en-US" altLang="en-US" u="sng" dirty="0">
                <a:latin typeface="+mn-lt"/>
              </a:rPr>
              <a:t>from a- "without" + pathos "emotion, feeling, suffering</a:t>
            </a:r>
            <a:r>
              <a:rPr lang="en-US" altLang="en-US" dirty="0">
                <a:latin typeface="+mn-lt"/>
              </a:rPr>
              <a:t>." Originally a positive quality; sense of "indolence of mind, indifference to what should excite" is from c.1733. (online etymology dictionary)</a:t>
            </a:r>
          </a:p>
          <a:p>
            <a:endParaRPr lang="en-US" dirty="0"/>
          </a:p>
        </p:txBody>
      </p:sp>
      <p:sp>
        <p:nvSpPr>
          <p:cNvPr id="4" name="Slide Number Placeholder 3"/>
          <p:cNvSpPr>
            <a:spLocks noGrp="1"/>
          </p:cNvSpPr>
          <p:nvPr>
            <p:ph type="sldNum" sz="quarter" idx="5"/>
          </p:nvPr>
        </p:nvSpPr>
        <p:spPr/>
        <p:txBody>
          <a:bodyPr/>
          <a:lstStyle/>
          <a:p>
            <a:fld id="{C610A45E-D866-4EB8-9CFB-3BE376B5D131}" type="slidenum">
              <a:rPr lang="en-US" altLang="en-US" smtClean="0"/>
              <a:pPr/>
              <a:t>2</a:t>
            </a:fld>
            <a:endParaRPr lang="en-US" altLang="en-US"/>
          </a:p>
        </p:txBody>
      </p:sp>
    </p:spTree>
    <p:extLst>
      <p:ext uri="{BB962C8B-B14F-4D97-AF65-F5344CB8AC3E}">
        <p14:creationId xmlns:p14="http://schemas.microsoft.com/office/powerpoint/2010/main" val="1916748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062" indent="-173062">
              <a:lnSpc>
                <a:spcPct val="90000"/>
              </a:lnSpc>
              <a:buFont typeface="Arial" panose="020B0604020202020204" pitchFamily="34" charset="0"/>
              <a:buChar char="•"/>
            </a:pPr>
            <a:r>
              <a:rPr lang="en-US" altLang="en-US" b="1" dirty="0">
                <a:latin typeface="+mn-lt"/>
                <a:cs typeface="Calibri" panose="020F0502020204030204" pitchFamily="34" charset="0"/>
              </a:rPr>
              <a:t>Definition of the term “apathy”</a:t>
            </a:r>
          </a:p>
          <a:p>
            <a:pPr marL="634559" lvl="1" indent="-173062">
              <a:lnSpc>
                <a:spcPct val="90000"/>
              </a:lnSpc>
              <a:buFont typeface="Arial" panose="020B0604020202020204" pitchFamily="34" charset="0"/>
              <a:buChar char="•"/>
            </a:pPr>
            <a:r>
              <a:rPr lang="en-US" altLang="en-US" dirty="0">
                <a:latin typeface="+mn-lt"/>
                <a:cs typeface="Calibri" panose="020F0502020204030204" pitchFamily="34" charset="0"/>
              </a:rPr>
              <a:t>absence or suppression of passion, emotion, or excitement. </a:t>
            </a:r>
          </a:p>
          <a:p>
            <a:pPr marL="634559" lvl="1" indent="-173062">
              <a:lnSpc>
                <a:spcPct val="90000"/>
              </a:lnSpc>
              <a:buFont typeface="Arial" panose="020B0604020202020204" pitchFamily="34" charset="0"/>
              <a:buChar char="•"/>
            </a:pPr>
            <a:r>
              <a:rPr lang="en-US" altLang="en-US" u="sng" dirty="0">
                <a:latin typeface="+mn-lt"/>
                <a:cs typeface="Calibri" panose="020F0502020204030204" pitchFamily="34" charset="0"/>
              </a:rPr>
              <a:t>lack of interest in or concern for things that others find moving or exciting</a:t>
            </a:r>
            <a:r>
              <a:rPr lang="en-US" altLang="en-US" dirty="0">
                <a:latin typeface="+mn-lt"/>
                <a:cs typeface="Calibri" panose="020F0502020204030204" pitchFamily="34" charset="0"/>
              </a:rPr>
              <a:t>.</a:t>
            </a:r>
          </a:p>
          <a:p>
            <a:pPr marL="173062" indent="-173062">
              <a:lnSpc>
                <a:spcPct val="90000"/>
              </a:lnSpc>
              <a:buFont typeface="Arial" panose="020B0604020202020204" pitchFamily="34" charset="0"/>
              <a:buChar char="•"/>
            </a:pPr>
            <a:r>
              <a:rPr lang="en-US" altLang="en-US" b="1" dirty="0">
                <a:latin typeface="+mn-lt"/>
                <a:cs typeface="Calibri" panose="020F0502020204030204" pitchFamily="34" charset="0"/>
              </a:rPr>
              <a:t>An apathetic Christian is one who is not excited about or interested in his Christian faith and duties.</a:t>
            </a:r>
          </a:p>
          <a:p>
            <a:pPr marL="634559" lvl="1" indent="-173062">
              <a:lnSpc>
                <a:spcPct val="90000"/>
              </a:lnSpc>
              <a:buFont typeface="Arial" panose="020B0604020202020204" pitchFamily="34" charset="0"/>
              <a:buChar char="•"/>
            </a:pPr>
            <a:r>
              <a:rPr lang="en-US" altLang="en-US" dirty="0">
                <a:latin typeface="+mn-lt"/>
                <a:cs typeface="Calibri" panose="020F0502020204030204" pitchFamily="34" charset="0"/>
              </a:rPr>
              <a:t>Lukewarm (Laodicea) </a:t>
            </a:r>
          </a:p>
          <a:p>
            <a:pPr>
              <a:lnSpc>
                <a:spcPct val="90000"/>
              </a:lnSpc>
            </a:pPr>
            <a:r>
              <a:rPr lang="en-US" altLang="en-US" b="1" dirty="0">
                <a:latin typeface="+mn-lt"/>
                <a:cs typeface="Calibri" panose="020F0502020204030204" pitchFamily="34" charset="0"/>
              </a:rPr>
              <a:t>(</a:t>
            </a:r>
            <a:r>
              <a:rPr lang="en-US" b="1" dirty="0">
                <a:latin typeface="+mn-lt"/>
              </a:rPr>
              <a:t>Revelation 3:14-16), </a:t>
            </a:r>
            <a:r>
              <a:rPr lang="en-US" i="1" dirty="0">
                <a:latin typeface="+mn-lt"/>
              </a:rPr>
              <a:t>“And to the angel of the church of the Laodiceans write, ‘These things says the Amen, the Faithful and True Witness, the Beginning of the creation of God:</a:t>
            </a:r>
            <a:r>
              <a:rPr lang="en-US" i="1" baseline="30000" dirty="0">
                <a:latin typeface="+mn-lt"/>
              </a:rPr>
              <a:t> 15</a:t>
            </a:r>
            <a:r>
              <a:rPr lang="en-US" i="1" dirty="0">
                <a:latin typeface="+mn-lt"/>
              </a:rPr>
              <a:t> “I know your works, that you are neither cold nor hot. I could wish you were cold or hot.</a:t>
            </a:r>
            <a:r>
              <a:rPr lang="en-US" i="1" baseline="30000" dirty="0">
                <a:latin typeface="+mn-lt"/>
              </a:rPr>
              <a:t> 16</a:t>
            </a:r>
            <a:r>
              <a:rPr lang="en-US" i="1" dirty="0">
                <a:latin typeface="+mn-lt"/>
              </a:rPr>
              <a:t> So then, because </a:t>
            </a:r>
            <a:r>
              <a:rPr lang="en-US" i="1" u="sng" dirty="0">
                <a:latin typeface="+mn-lt"/>
              </a:rPr>
              <a:t>you are lukewarm</a:t>
            </a:r>
            <a:r>
              <a:rPr lang="en-US" i="1" dirty="0">
                <a:latin typeface="+mn-lt"/>
              </a:rPr>
              <a:t>, and neither cold nor hot, I will vomit you out of My mouth.”</a:t>
            </a:r>
            <a:endParaRPr lang="en-US" altLang="en-US" i="1" dirty="0">
              <a:latin typeface="+mn-lt"/>
              <a:cs typeface="Calibri" panose="020F0502020204030204" pitchFamily="34" charset="0"/>
            </a:endParaRPr>
          </a:p>
          <a:p>
            <a:pPr marL="634559" lvl="1" indent="-173062">
              <a:lnSpc>
                <a:spcPct val="90000"/>
              </a:lnSpc>
              <a:buFont typeface="Arial" panose="020B0604020202020204" pitchFamily="34" charset="0"/>
              <a:buChar char="•"/>
            </a:pPr>
            <a:r>
              <a:rPr lang="en-US" altLang="en-US" dirty="0">
                <a:latin typeface="+mn-lt"/>
                <a:cs typeface="Calibri" panose="020F0502020204030204" pitchFamily="34" charset="0"/>
              </a:rPr>
              <a:t>Hearts grown dull</a:t>
            </a:r>
          </a:p>
          <a:p>
            <a:pPr>
              <a:lnSpc>
                <a:spcPct val="90000"/>
              </a:lnSpc>
            </a:pPr>
            <a:r>
              <a:rPr lang="en-US" altLang="en-US" b="1" dirty="0">
                <a:latin typeface="+mn-lt"/>
                <a:cs typeface="Calibri" panose="020F0502020204030204" pitchFamily="34" charset="0"/>
              </a:rPr>
              <a:t>(Isaiah 6:9-10), </a:t>
            </a:r>
            <a:r>
              <a:rPr lang="en-US" altLang="en-US" i="1" dirty="0">
                <a:latin typeface="+mn-lt"/>
                <a:cs typeface="Calibri" panose="020F0502020204030204" pitchFamily="34" charset="0"/>
              </a:rPr>
              <a:t>“</a:t>
            </a:r>
            <a:r>
              <a:rPr lang="en-US" i="1" dirty="0">
                <a:latin typeface="+mn-lt"/>
              </a:rPr>
              <a:t>And He said, “Go, and tell this people: ‘Keep on hearing, but do not understand; Keep on seeing, but do not perceive.’ </a:t>
            </a:r>
            <a:r>
              <a:rPr lang="en-US" i="1" baseline="30000" dirty="0">
                <a:latin typeface="+mn-lt"/>
              </a:rPr>
              <a:t>10</a:t>
            </a:r>
            <a:r>
              <a:rPr lang="en-US" i="1" dirty="0">
                <a:latin typeface="+mn-lt"/>
              </a:rPr>
              <a:t> “</a:t>
            </a:r>
            <a:r>
              <a:rPr lang="en-US" i="1" u="sng" dirty="0">
                <a:latin typeface="+mn-lt"/>
              </a:rPr>
              <a:t>Make the heart of this people dull</a:t>
            </a:r>
            <a:r>
              <a:rPr lang="en-US" i="1" dirty="0">
                <a:latin typeface="+mn-lt"/>
              </a:rPr>
              <a:t>, And their ears heavy, And shut their eyes; Lest they see with their eyes, And hear with their ears, And understand with their heart, And return and be healed.”</a:t>
            </a:r>
            <a:endParaRPr lang="en-US" altLang="en-US" i="1" dirty="0">
              <a:latin typeface="+mn-lt"/>
              <a:cs typeface="Calibri" panose="020F0502020204030204" pitchFamily="34" charset="0"/>
            </a:endParaRPr>
          </a:p>
          <a:p>
            <a:pPr marL="1096057" lvl="2" indent="-173062">
              <a:lnSpc>
                <a:spcPct val="90000"/>
              </a:lnSpc>
              <a:buFont typeface="Arial" panose="020B0604020202020204" pitchFamily="34" charset="0"/>
              <a:buChar char="•"/>
            </a:pPr>
            <a:r>
              <a:rPr lang="en-US" altLang="en-US" dirty="0">
                <a:latin typeface="+mn-lt"/>
                <a:cs typeface="Calibri" panose="020F0502020204030204" pitchFamily="34" charset="0"/>
              </a:rPr>
              <a:t>(Note: Paul applied Isaiah’s words to the religious leaders of his day in Acts 28:27, </a:t>
            </a:r>
            <a:r>
              <a:rPr lang="en-US" altLang="en-US" i="1" dirty="0">
                <a:latin typeface="+mn-lt"/>
                <a:cs typeface="Calibri" panose="020F0502020204030204" pitchFamily="34" charset="0"/>
              </a:rPr>
              <a:t>“The Holy Spirit spoke rightly through Isaiah the prophet to our fathers…”</a:t>
            </a:r>
          </a:p>
          <a:p>
            <a:pPr marL="634559" lvl="1" indent="-173062">
              <a:lnSpc>
                <a:spcPct val="90000"/>
              </a:lnSpc>
              <a:buFont typeface="Arial" panose="020B0604020202020204" pitchFamily="34" charset="0"/>
              <a:buChar char="•"/>
            </a:pPr>
            <a:r>
              <a:rPr lang="en-US" altLang="en-US" dirty="0">
                <a:latin typeface="+mn-lt"/>
                <a:cs typeface="Calibri" panose="020F0502020204030204" pitchFamily="34" charset="0"/>
              </a:rPr>
              <a:t>Love grown cold (To the disciples, what would happen to them after his death.</a:t>
            </a:r>
          </a:p>
          <a:p>
            <a:pPr>
              <a:lnSpc>
                <a:spcPct val="90000"/>
              </a:lnSpc>
            </a:pPr>
            <a:r>
              <a:rPr lang="en-US" altLang="en-US" b="1" dirty="0">
                <a:latin typeface="+mn-lt"/>
                <a:cs typeface="Calibri" panose="020F0502020204030204" pitchFamily="34" charset="0"/>
              </a:rPr>
              <a:t>(Matthew 24:11-12), </a:t>
            </a:r>
            <a:r>
              <a:rPr lang="en-US" altLang="en-US" i="1" dirty="0">
                <a:latin typeface="+mn-lt"/>
                <a:cs typeface="Calibri" panose="020F0502020204030204" pitchFamily="34" charset="0"/>
              </a:rPr>
              <a:t>“</a:t>
            </a:r>
            <a:r>
              <a:rPr lang="en-US" i="1" dirty="0">
                <a:latin typeface="+mn-lt"/>
              </a:rPr>
              <a:t>Then many false prophets will rise up and deceive many.</a:t>
            </a:r>
            <a:r>
              <a:rPr lang="en-US" i="1" baseline="30000" dirty="0">
                <a:latin typeface="+mn-lt"/>
              </a:rPr>
              <a:t> 12</a:t>
            </a:r>
            <a:r>
              <a:rPr lang="en-US" i="1" dirty="0">
                <a:latin typeface="+mn-lt"/>
              </a:rPr>
              <a:t> And because lawlessness will abound, </a:t>
            </a:r>
            <a:r>
              <a:rPr lang="en-US" i="1" u="sng" dirty="0">
                <a:latin typeface="+mn-lt"/>
              </a:rPr>
              <a:t>the love of many will grow cold</a:t>
            </a:r>
            <a:r>
              <a:rPr lang="en-US" i="1" dirty="0">
                <a:latin typeface="+mn-lt"/>
              </a:rPr>
              <a:t>.”</a:t>
            </a:r>
            <a:endParaRPr lang="en-US" altLang="en-US" i="1" dirty="0">
              <a:latin typeface="+mn-lt"/>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C610A45E-D866-4EB8-9CFB-3BE376B5D131}" type="slidenum">
              <a:rPr lang="en-US" altLang="en-US" smtClean="0"/>
              <a:pPr/>
              <a:t>3</a:t>
            </a:fld>
            <a:endParaRPr lang="en-US" altLang="en-US"/>
          </a:p>
        </p:txBody>
      </p:sp>
    </p:spTree>
    <p:extLst>
      <p:ext uri="{BB962C8B-B14F-4D97-AF65-F5344CB8AC3E}">
        <p14:creationId xmlns:p14="http://schemas.microsoft.com/office/powerpoint/2010/main" val="2365453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latin typeface="Calibri" panose="020F0502020204030204" pitchFamily="34" charset="0"/>
                <a:cs typeface="Calibri" panose="020F0502020204030204" pitchFamily="34" charset="0"/>
              </a:rPr>
              <a:t>Apathy</a:t>
            </a:r>
          </a:p>
          <a:p>
            <a:pPr algn="l"/>
            <a:r>
              <a:rPr lang="en-US" dirty="0">
                <a:latin typeface="Calibri" panose="020F0502020204030204" pitchFamily="34" charset="0"/>
                <a:cs typeface="Calibri" panose="020F0502020204030204" pitchFamily="34" charset="0"/>
              </a:rPr>
              <a:t>Examples and God’s Response</a:t>
            </a:r>
          </a:p>
          <a:p>
            <a:pPr marL="173062" indent="-173062">
              <a:buFont typeface="Arial" panose="020B0604020202020204" pitchFamily="34" charset="0"/>
              <a:buChar char="•"/>
            </a:pPr>
            <a:r>
              <a:rPr lang="en-US" altLang="en-US" b="1" dirty="0">
                <a:latin typeface="Calibri" panose="020F0502020204030204" pitchFamily="34" charset="0"/>
                <a:cs typeface="Calibri" panose="020F0502020204030204" pitchFamily="34" charset="0"/>
              </a:rPr>
              <a:t>The remnant in Jerusalem (Haggai 1:1-11)</a:t>
            </a:r>
          </a:p>
          <a:p>
            <a:pPr marL="634559" lvl="1" indent="-173062">
              <a:buFont typeface="Arial" panose="020B0604020202020204" pitchFamily="34" charset="0"/>
              <a:buChar char="•"/>
            </a:pPr>
            <a:r>
              <a:rPr lang="en-US" altLang="en-US" dirty="0">
                <a:latin typeface="Calibri" panose="020F0502020204030204" pitchFamily="34" charset="0"/>
                <a:cs typeface="Calibri" panose="020F0502020204030204" pitchFamily="34" charset="0"/>
              </a:rPr>
              <a:t>God withheld physical blessings because of their neglect of Him</a:t>
            </a:r>
          </a:p>
          <a:p>
            <a:pPr marL="634559" lvl="1" indent="-173062">
              <a:buFont typeface="Arial" panose="020B0604020202020204" pitchFamily="34" charset="0"/>
              <a:buChar char="•"/>
            </a:pPr>
            <a:r>
              <a:rPr lang="en-US" altLang="en-US" dirty="0">
                <a:latin typeface="Calibri" panose="020F0502020204030204" pitchFamily="34" charset="0"/>
                <a:cs typeface="Calibri" panose="020F0502020204030204" pitchFamily="34" charset="0"/>
              </a:rPr>
              <a:t>They were living in paneled houses, while the temple lay in ruins!</a:t>
            </a:r>
          </a:p>
          <a:p>
            <a:r>
              <a:rPr lang="en-US" altLang="en-US" b="1" dirty="0">
                <a:latin typeface="+mn-lt"/>
                <a:cs typeface="Calibri" panose="020F0502020204030204" pitchFamily="34" charset="0"/>
              </a:rPr>
              <a:t>(Haggai 1:7-11), </a:t>
            </a:r>
            <a:r>
              <a:rPr lang="en-US" altLang="en-US" i="1" dirty="0">
                <a:latin typeface="+mn-lt"/>
                <a:cs typeface="Calibri" panose="020F0502020204030204" pitchFamily="34" charset="0"/>
              </a:rPr>
              <a:t>“</a:t>
            </a:r>
            <a:r>
              <a:rPr lang="en-US" i="1" dirty="0">
                <a:latin typeface="+mn-lt"/>
              </a:rPr>
              <a:t>Thus says the Lord of hosts: “Consider your ways!</a:t>
            </a:r>
            <a:r>
              <a:rPr lang="en-US" i="1" baseline="30000" dirty="0">
                <a:latin typeface="+mn-lt"/>
              </a:rPr>
              <a:t> 8</a:t>
            </a:r>
            <a:r>
              <a:rPr lang="en-US" i="1" dirty="0">
                <a:latin typeface="+mn-lt"/>
              </a:rPr>
              <a:t> Go up to the mountains and bring wood and build the temple, that I may take pleasure in it and be glorified,” says the Lord.</a:t>
            </a:r>
            <a:r>
              <a:rPr lang="en-US" i="1" baseline="30000" dirty="0">
                <a:latin typeface="+mn-lt"/>
              </a:rPr>
              <a:t> 9</a:t>
            </a:r>
            <a:r>
              <a:rPr lang="en-US" i="1" dirty="0">
                <a:latin typeface="+mn-lt"/>
              </a:rPr>
              <a:t> “You looked for much, but indeed it came to little; and when you brought it home, I blew it away. Why?” says the Lord of hosts. “Because of My house that is in ruins, while every one of you runs to his own house.</a:t>
            </a:r>
            <a:r>
              <a:rPr lang="en-US" i="1" baseline="30000" dirty="0">
                <a:latin typeface="+mn-lt"/>
              </a:rPr>
              <a:t> 10</a:t>
            </a:r>
            <a:r>
              <a:rPr lang="en-US" i="1" dirty="0">
                <a:latin typeface="+mn-lt"/>
              </a:rPr>
              <a:t> Therefore the heavens above you withhold the dew, and the earth withholds its fruit.</a:t>
            </a:r>
            <a:r>
              <a:rPr lang="en-US" i="1" baseline="30000" dirty="0">
                <a:latin typeface="+mn-lt"/>
              </a:rPr>
              <a:t> 11</a:t>
            </a:r>
            <a:r>
              <a:rPr lang="en-US" i="1" dirty="0">
                <a:latin typeface="+mn-lt"/>
              </a:rPr>
              <a:t> For I called for a drought on the land and the mountains, on the grain and the new wine and the oil, on whatever the ground brings forth, on men and livestock, and on all the labor of your hands.”</a:t>
            </a:r>
            <a:endParaRPr lang="en-US" altLang="en-US" i="1" dirty="0">
              <a:latin typeface="+mn-lt"/>
              <a:cs typeface="Calibri" panose="020F0502020204030204" pitchFamily="34" charset="0"/>
            </a:endParaRPr>
          </a:p>
          <a:p>
            <a:pPr marL="173062" indent="-173062">
              <a:buFont typeface="Arial" panose="020B0604020202020204" pitchFamily="34" charset="0"/>
              <a:buChar char="•"/>
            </a:pPr>
            <a:r>
              <a:rPr lang="en-US" altLang="en-US" b="1" dirty="0">
                <a:latin typeface="Calibri" panose="020F0502020204030204" pitchFamily="34" charset="0"/>
                <a:cs typeface="Calibri" panose="020F0502020204030204" pitchFamily="34" charset="0"/>
              </a:rPr>
              <a:t>[CLICK] The church in Laodicea (Revelation 3:14-22)</a:t>
            </a:r>
          </a:p>
          <a:p>
            <a:pPr marL="634559" lvl="1" indent="-173062">
              <a:buFont typeface="Arial" panose="020B0604020202020204" pitchFamily="34" charset="0"/>
              <a:buChar char="•"/>
            </a:pPr>
            <a:r>
              <a:rPr lang="en-US" altLang="en-US" b="1" dirty="0">
                <a:latin typeface="Calibri" panose="020F0502020204030204" pitchFamily="34" charset="0"/>
                <a:cs typeface="Calibri" panose="020F0502020204030204" pitchFamily="34" charset="0"/>
              </a:rPr>
              <a:t>Note:  </a:t>
            </a:r>
            <a:r>
              <a:rPr lang="en-US" altLang="en-US" dirty="0">
                <a:latin typeface="Calibri" panose="020F0502020204030204" pitchFamily="34" charset="0"/>
                <a:cs typeface="Calibri" panose="020F0502020204030204" pitchFamily="34" charset="0"/>
              </a:rPr>
              <a:t>They did not realize they were destitute</a:t>
            </a:r>
          </a:p>
          <a:p>
            <a:r>
              <a:rPr lang="en-US" altLang="en-US" b="1" dirty="0">
                <a:latin typeface="+mn-lt"/>
                <a:cs typeface="Calibri" panose="020F0502020204030204" pitchFamily="34" charset="0"/>
              </a:rPr>
              <a:t>(</a:t>
            </a:r>
            <a:r>
              <a:rPr lang="en-US" b="1" dirty="0">
                <a:latin typeface="+mn-lt"/>
              </a:rPr>
              <a:t>Revelation 3:17), </a:t>
            </a:r>
            <a:r>
              <a:rPr lang="en-US" b="0" i="1" dirty="0">
                <a:latin typeface="+mn-lt"/>
              </a:rPr>
              <a:t>“Because you say, “I am rich, have become wealthy, and have need of nothing’—and do not know that you are wretched, miserable, poor, blind, and naked—</a:t>
            </a:r>
            <a:r>
              <a:rPr lang="en-US" i="1" dirty="0">
                <a:latin typeface="+mn-lt"/>
                <a:cs typeface="Calibri" panose="020F0502020204030204" pitchFamily="34" charset="0"/>
              </a:rPr>
              <a:t>”</a:t>
            </a:r>
            <a:endParaRPr lang="en-US" altLang="en-US" i="1" dirty="0">
              <a:latin typeface="+mn-lt"/>
              <a:cs typeface="Calibri" panose="020F0502020204030204" pitchFamily="34" charset="0"/>
            </a:endParaRPr>
          </a:p>
          <a:p>
            <a:pPr marL="634559" lvl="1" indent="-173062">
              <a:buFont typeface="Arial" panose="020B0604020202020204" pitchFamily="34" charset="0"/>
              <a:buChar char="•"/>
            </a:pPr>
            <a:r>
              <a:rPr lang="en-US" altLang="en-US" dirty="0">
                <a:latin typeface="Calibri" panose="020F0502020204030204" pitchFamily="34" charset="0"/>
                <a:cs typeface="Calibri" panose="020F0502020204030204" pitchFamily="34" charset="0"/>
              </a:rPr>
              <a:t>If they did not repent, God would vomit them out of his mouth; remove their candlestick</a:t>
            </a:r>
          </a:p>
          <a:p>
            <a:r>
              <a:rPr lang="en-US" altLang="en-US" b="1" dirty="0">
                <a:latin typeface="+mn-lt"/>
                <a:cs typeface="Calibri" panose="020F0502020204030204" pitchFamily="34" charset="0"/>
              </a:rPr>
              <a:t>(</a:t>
            </a:r>
            <a:r>
              <a:rPr lang="en-US" b="1" dirty="0">
                <a:latin typeface="+mn-lt"/>
              </a:rPr>
              <a:t>Revelation 3:15-16), </a:t>
            </a:r>
            <a:r>
              <a:rPr lang="en-US" b="0" i="1" dirty="0">
                <a:latin typeface="+mn-lt"/>
              </a:rPr>
              <a:t>“I know your works, that you are neither cold nor hot. I could wish you were cold or hot.</a:t>
            </a:r>
            <a:r>
              <a:rPr lang="en-US" b="0" i="1" baseline="30000" dirty="0">
                <a:latin typeface="+mn-lt"/>
              </a:rPr>
              <a:t> 16</a:t>
            </a:r>
            <a:r>
              <a:rPr lang="en-US" b="0" i="1" dirty="0">
                <a:latin typeface="+mn-lt"/>
              </a:rPr>
              <a:t> So then, because you are lukewarm, and neither cold nor hot, I will vomit you out of My mouth.”</a:t>
            </a:r>
            <a:endParaRPr lang="en-US" altLang="en-US" i="1" dirty="0">
              <a:latin typeface="+mn-lt"/>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C610A45E-D866-4EB8-9CFB-3BE376B5D131}" type="slidenum">
              <a:rPr lang="en-US" altLang="en-US" smtClean="0"/>
              <a:pPr/>
              <a:t>4</a:t>
            </a:fld>
            <a:endParaRPr lang="en-US" altLang="en-US"/>
          </a:p>
        </p:txBody>
      </p:sp>
    </p:spTree>
    <p:extLst>
      <p:ext uri="{BB962C8B-B14F-4D97-AF65-F5344CB8AC3E}">
        <p14:creationId xmlns:p14="http://schemas.microsoft.com/office/powerpoint/2010/main" val="3840299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dirty="0">
                <a:latin typeface="+mn-lt"/>
              </a:rPr>
              <a:t>Zeal</a:t>
            </a:r>
          </a:p>
          <a:p>
            <a:pPr marL="173062" indent="-173062">
              <a:buFont typeface="Arial" panose="020B0604020202020204" pitchFamily="34" charset="0"/>
              <a:buChar char="•"/>
            </a:pPr>
            <a:r>
              <a:rPr lang="en-US" altLang="en-US" b="1" dirty="0">
                <a:solidFill>
                  <a:schemeClr val="bg1"/>
                </a:solidFill>
                <a:latin typeface="+mn-lt"/>
              </a:rPr>
              <a:t>Etymology of the term “zeal”</a:t>
            </a:r>
          </a:p>
          <a:p>
            <a:pPr marL="634559" lvl="1" indent="-173062">
              <a:buFont typeface="Arial" panose="020B0604020202020204" pitchFamily="34" charset="0"/>
              <a:buChar char="•"/>
            </a:pPr>
            <a:r>
              <a:rPr lang="en-US" altLang="en-US" dirty="0">
                <a:solidFill>
                  <a:schemeClr val="bg1"/>
                </a:solidFill>
                <a:latin typeface="+mn-lt"/>
              </a:rPr>
              <a:t>From a primary verb (</a:t>
            </a:r>
            <a:r>
              <a:rPr lang="en-US" altLang="en-US" i="1" dirty="0" err="1">
                <a:solidFill>
                  <a:schemeClr val="bg1"/>
                </a:solidFill>
                <a:latin typeface="+mn-lt"/>
              </a:rPr>
              <a:t>zeo</a:t>
            </a:r>
            <a:r>
              <a:rPr lang="en-US" altLang="en-US" dirty="0">
                <a:solidFill>
                  <a:schemeClr val="bg1"/>
                </a:solidFill>
                <a:latin typeface="+mn-lt"/>
              </a:rPr>
              <a:t>); </a:t>
            </a:r>
            <a:r>
              <a:rPr lang="en-US" altLang="en-US" u="sng" dirty="0">
                <a:solidFill>
                  <a:schemeClr val="bg1"/>
                </a:solidFill>
                <a:latin typeface="+mn-lt"/>
              </a:rPr>
              <a:t>to be hot</a:t>
            </a:r>
            <a:r>
              <a:rPr lang="en-US" altLang="en-US" dirty="0">
                <a:solidFill>
                  <a:schemeClr val="bg1"/>
                </a:solidFill>
                <a:latin typeface="+mn-lt"/>
              </a:rPr>
              <a:t> (</a:t>
            </a:r>
            <a:r>
              <a:rPr lang="en-US" altLang="en-US" u="sng" dirty="0">
                <a:solidFill>
                  <a:schemeClr val="bg1"/>
                </a:solidFill>
                <a:latin typeface="+mn-lt"/>
              </a:rPr>
              <a:t>boil</a:t>
            </a:r>
            <a:r>
              <a:rPr lang="en-US" altLang="en-US" dirty="0">
                <a:solidFill>
                  <a:schemeClr val="bg1"/>
                </a:solidFill>
                <a:latin typeface="+mn-lt"/>
              </a:rPr>
              <a:t>, of liquids; </a:t>
            </a:r>
            <a:r>
              <a:rPr lang="en-US" altLang="en-US" u="sng" dirty="0">
                <a:solidFill>
                  <a:schemeClr val="bg1"/>
                </a:solidFill>
                <a:latin typeface="+mn-lt"/>
              </a:rPr>
              <a:t>or glow</a:t>
            </a:r>
            <a:r>
              <a:rPr lang="en-US" altLang="en-US" dirty="0">
                <a:solidFill>
                  <a:schemeClr val="bg1"/>
                </a:solidFill>
                <a:latin typeface="+mn-lt"/>
              </a:rPr>
              <a:t>, of solids), i.e. (figuratively) be fervid (earnest):--be fervent.</a:t>
            </a:r>
          </a:p>
          <a:p>
            <a:pPr marL="173062" indent="-173062">
              <a:buFont typeface="Arial" panose="020B0604020202020204" pitchFamily="34" charset="0"/>
              <a:buChar char="•"/>
            </a:pPr>
            <a:r>
              <a:rPr lang="en-US" altLang="en-US" b="1" dirty="0">
                <a:solidFill>
                  <a:schemeClr val="bg1"/>
                </a:solidFill>
                <a:latin typeface="+mn-lt"/>
              </a:rPr>
              <a:t>Definition of the term zeal (</a:t>
            </a:r>
            <a:r>
              <a:rPr lang="en-US" altLang="en-US" b="1" i="1" dirty="0" err="1">
                <a:solidFill>
                  <a:schemeClr val="bg1"/>
                </a:solidFill>
                <a:latin typeface="+mn-lt"/>
              </a:rPr>
              <a:t>zelos</a:t>
            </a:r>
            <a:r>
              <a:rPr lang="en-US" altLang="en-US" b="1" dirty="0">
                <a:solidFill>
                  <a:schemeClr val="bg1"/>
                </a:solidFill>
                <a:latin typeface="+mn-lt"/>
              </a:rPr>
              <a:t>)</a:t>
            </a:r>
          </a:p>
          <a:p>
            <a:pPr marL="634559" lvl="1" indent="-173062">
              <a:buFont typeface="Arial" panose="020B0604020202020204" pitchFamily="34" charset="0"/>
              <a:buChar char="•"/>
            </a:pPr>
            <a:r>
              <a:rPr lang="en-US" altLang="en-US" dirty="0">
                <a:solidFill>
                  <a:schemeClr val="bg1"/>
                </a:solidFill>
                <a:latin typeface="+mn-lt"/>
              </a:rPr>
              <a:t>properly, heat, i.e. (figuratively) "zeal" (</a:t>
            </a:r>
            <a:r>
              <a:rPr lang="en-US" altLang="en-US" u="sng" dirty="0">
                <a:solidFill>
                  <a:schemeClr val="bg1"/>
                </a:solidFill>
                <a:latin typeface="+mn-lt"/>
              </a:rPr>
              <a:t>in a favorable sense, ardor</a:t>
            </a:r>
            <a:r>
              <a:rPr lang="en-US" altLang="en-US" dirty="0">
                <a:solidFill>
                  <a:schemeClr val="bg1"/>
                </a:solidFill>
                <a:latin typeface="+mn-lt"/>
              </a:rPr>
              <a:t>; in an unfavorable one, jealousy, as of a husband (figuratively, of God), or an enemy, malice):--emulation, envy(-</a:t>
            </a:r>
            <a:r>
              <a:rPr lang="en-US" altLang="en-US" dirty="0" err="1">
                <a:solidFill>
                  <a:schemeClr val="bg1"/>
                </a:solidFill>
                <a:latin typeface="+mn-lt"/>
              </a:rPr>
              <a:t>ing</a:t>
            </a:r>
            <a:r>
              <a:rPr lang="en-US" altLang="en-US" dirty="0">
                <a:solidFill>
                  <a:schemeClr val="bg1"/>
                </a:solidFill>
                <a:latin typeface="+mn-lt"/>
              </a:rPr>
              <a:t>), </a:t>
            </a:r>
            <a:r>
              <a:rPr lang="en-US" altLang="en-US" u="sng" dirty="0">
                <a:solidFill>
                  <a:schemeClr val="bg1"/>
                </a:solidFill>
                <a:latin typeface="+mn-lt"/>
              </a:rPr>
              <a:t>fervent mind</a:t>
            </a:r>
            <a:r>
              <a:rPr lang="en-US" altLang="en-US" dirty="0">
                <a:solidFill>
                  <a:schemeClr val="bg1"/>
                </a:solidFill>
                <a:latin typeface="+mn-lt"/>
              </a:rPr>
              <a:t>, indignation, jealousy, zeal</a:t>
            </a:r>
          </a:p>
          <a:p>
            <a:r>
              <a:rPr lang="en-US" b="1" dirty="0">
                <a:solidFill>
                  <a:schemeClr val="bg1"/>
                </a:solidFill>
                <a:latin typeface="+mn-lt"/>
              </a:rPr>
              <a:t>(2 Corinthians 7:11), </a:t>
            </a:r>
            <a:r>
              <a:rPr lang="en-US" i="1" dirty="0">
                <a:solidFill>
                  <a:schemeClr val="bg1"/>
                </a:solidFill>
                <a:latin typeface="+mn-lt"/>
              </a:rPr>
              <a:t>“</a:t>
            </a:r>
            <a:r>
              <a:rPr lang="en-US" i="1" dirty="0">
                <a:latin typeface="+mn-lt"/>
              </a:rPr>
              <a:t>For observe this very thing, that you sorrowed in a godly manner: </a:t>
            </a:r>
            <a:r>
              <a:rPr lang="en-US" i="1" u="sng" dirty="0">
                <a:latin typeface="+mn-lt"/>
              </a:rPr>
              <a:t>What diligence it produced in you</a:t>
            </a:r>
            <a:r>
              <a:rPr lang="en-US" i="1" dirty="0">
                <a:latin typeface="+mn-lt"/>
              </a:rPr>
              <a:t>, what clearing of yourselves, what indignation, what fear, what vehement desire, </a:t>
            </a:r>
            <a:r>
              <a:rPr lang="en-US" i="1" u="sng" dirty="0">
                <a:latin typeface="+mn-lt"/>
              </a:rPr>
              <a:t>what zeal</a:t>
            </a:r>
            <a:r>
              <a:rPr lang="en-US" i="1" dirty="0">
                <a:latin typeface="+mn-lt"/>
              </a:rPr>
              <a:t>, what vindication! In all things you proved yourselves to be clear in this matter.</a:t>
            </a:r>
            <a:endParaRPr lang="en-US" i="1" dirty="0">
              <a:solidFill>
                <a:schemeClr val="bg1"/>
              </a:solidFill>
              <a:latin typeface="+mn-lt"/>
            </a:endParaRPr>
          </a:p>
          <a:p>
            <a:r>
              <a:rPr lang="en-US" b="1" dirty="0">
                <a:solidFill>
                  <a:schemeClr val="bg1"/>
                </a:solidFill>
                <a:latin typeface="+mn-lt"/>
              </a:rPr>
              <a:t>(Colossians 4:12-13), </a:t>
            </a:r>
            <a:r>
              <a:rPr lang="en-US" i="1" dirty="0">
                <a:solidFill>
                  <a:schemeClr val="bg1"/>
                </a:solidFill>
                <a:latin typeface="+mn-lt"/>
              </a:rPr>
              <a:t>“</a:t>
            </a:r>
            <a:r>
              <a:rPr lang="en-US" i="1" dirty="0">
                <a:latin typeface="+mn-lt"/>
              </a:rPr>
              <a:t>Epaphras, who is one of you, a bondservant of Christ, greets you, </a:t>
            </a:r>
            <a:r>
              <a:rPr lang="en-US" i="1" u="sng" dirty="0">
                <a:latin typeface="+mn-lt"/>
              </a:rPr>
              <a:t>always laboring fervently for you in prayers</a:t>
            </a:r>
            <a:r>
              <a:rPr lang="en-US" i="1" dirty="0">
                <a:latin typeface="+mn-lt"/>
              </a:rPr>
              <a:t>, that you may stand perfect and complete in all the will of God.</a:t>
            </a:r>
            <a:r>
              <a:rPr lang="en-US" i="1" baseline="30000" dirty="0">
                <a:latin typeface="+mn-lt"/>
              </a:rPr>
              <a:t> 13</a:t>
            </a:r>
            <a:r>
              <a:rPr lang="en-US" i="1" dirty="0">
                <a:latin typeface="+mn-lt"/>
              </a:rPr>
              <a:t> For I bear him witness that </a:t>
            </a:r>
            <a:r>
              <a:rPr lang="en-US" i="1" u="sng" dirty="0">
                <a:latin typeface="+mn-lt"/>
              </a:rPr>
              <a:t>he has a great zeal for you</a:t>
            </a:r>
            <a:r>
              <a:rPr lang="en-US" i="1" dirty="0">
                <a:latin typeface="+mn-lt"/>
              </a:rPr>
              <a:t>, and those who are in Laodicea, and those in Hierapolis.”</a:t>
            </a:r>
          </a:p>
        </p:txBody>
      </p:sp>
      <p:sp>
        <p:nvSpPr>
          <p:cNvPr id="4" name="Slide Number Placeholder 3"/>
          <p:cNvSpPr>
            <a:spLocks noGrp="1"/>
          </p:cNvSpPr>
          <p:nvPr>
            <p:ph type="sldNum" sz="quarter" idx="5"/>
          </p:nvPr>
        </p:nvSpPr>
        <p:spPr/>
        <p:txBody>
          <a:bodyPr/>
          <a:lstStyle/>
          <a:p>
            <a:fld id="{C610A45E-D866-4EB8-9CFB-3BE376B5D131}" type="slidenum">
              <a:rPr lang="en-US" altLang="en-US" smtClean="0"/>
              <a:pPr/>
              <a:t>5</a:t>
            </a:fld>
            <a:endParaRPr lang="en-US" altLang="en-US"/>
          </a:p>
        </p:txBody>
      </p:sp>
    </p:spTree>
    <p:extLst>
      <p:ext uri="{BB962C8B-B14F-4D97-AF65-F5344CB8AC3E}">
        <p14:creationId xmlns:p14="http://schemas.microsoft.com/office/powerpoint/2010/main" val="19790247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altLang="en-US" b="1" dirty="0">
                <a:solidFill>
                  <a:schemeClr val="bg1"/>
                </a:solidFill>
                <a:latin typeface="+mn-lt"/>
              </a:rPr>
              <a:t>Zeal</a:t>
            </a:r>
          </a:p>
          <a:p>
            <a:pPr>
              <a:lnSpc>
                <a:spcPct val="90000"/>
              </a:lnSpc>
            </a:pPr>
            <a:r>
              <a:rPr lang="en-US" altLang="en-US" b="1" dirty="0">
                <a:solidFill>
                  <a:schemeClr val="bg1"/>
                </a:solidFill>
                <a:latin typeface="+mn-lt"/>
              </a:rPr>
              <a:t>Examples of God’s Response</a:t>
            </a:r>
          </a:p>
          <a:p>
            <a:pPr marL="173062" indent="-173062">
              <a:lnSpc>
                <a:spcPct val="90000"/>
              </a:lnSpc>
              <a:buFont typeface="Arial" panose="020B0604020202020204" pitchFamily="34" charset="0"/>
              <a:buChar char="•"/>
            </a:pPr>
            <a:r>
              <a:rPr lang="en-US" altLang="en-US" b="1" dirty="0">
                <a:solidFill>
                  <a:schemeClr val="bg1"/>
                </a:solidFill>
                <a:latin typeface="+mn-lt"/>
              </a:rPr>
              <a:t>Israel’s Gifts for the Tabernacle (Exodus 35:4-9, 29) </a:t>
            </a:r>
          </a:p>
          <a:p>
            <a:pPr>
              <a:lnSpc>
                <a:spcPct val="90000"/>
              </a:lnSpc>
            </a:pPr>
            <a:r>
              <a:rPr lang="en-US" altLang="en-US" b="1" dirty="0">
                <a:solidFill>
                  <a:schemeClr val="bg1"/>
                </a:solidFill>
                <a:latin typeface="Calibri" panose="020F0502020204030204" pitchFamily="34" charset="0"/>
                <a:cs typeface="Calibri" panose="020F0502020204030204" pitchFamily="34" charset="0"/>
              </a:rPr>
              <a:t>(Exodus </a:t>
            </a:r>
            <a:r>
              <a:rPr lang="en-US" b="1" dirty="0">
                <a:latin typeface="Calibri" panose="020F0502020204030204" pitchFamily="34" charset="0"/>
                <a:cs typeface="Calibri" panose="020F0502020204030204" pitchFamily="34" charset="0"/>
              </a:rPr>
              <a:t>35:4-9), </a:t>
            </a:r>
            <a:r>
              <a:rPr lang="en-US" i="1" dirty="0">
                <a:latin typeface="Calibri" panose="020F0502020204030204" pitchFamily="34" charset="0"/>
                <a:cs typeface="Calibri" panose="020F0502020204030204" pitchFamily="34" charset="0"/>
              </a:rPr>
              <a:t>“And Moses spoke to all the congregation of the children of Israel, saying, “This is the thing which the Lord commanded, saying:</a:t>
            </a:r>
            <a:r>
              <a:rPr lang="en-US" i="1" baseline="30000" dirty="0">
                <a:latin typeface="Calibri" panose="020F0502020204030204" pitchFamily="34" charset="0"/>
                <a:cs typeface="Calibri" panose="020F0502020204030204" pitchFamily="34" charset="0"/>
              </a:rPr>
              <a:t> 5</a:t>
            </a:r>
            <a:r>
              <a:rPr lang="en-US" i="1" dirty="0">
                <a:latin typeface="Calibri" panose="020F0502020204030204" pitchFamily="34" charset="0"/>
                <a:cs typeface="Calibri" panose="020F0502020204030204" pitchFamily="34" charset="0"/>
              </a:rPr>
              <a:t> “Take from among you an offering to the Lord. Whoever is of a willing heart, let him bring it as an offering to the Lord: gold, silver, and bronze;</a:t>
            </a:r>
            <a:r>
              <a:rPr lang="en-US" i="1" baseline="30000" dirty="0">
                <a:latin typeface="Calibri" panose="020F0502020204030204" pitchFamily="34" charset="0"/>
                <a:cs typeface="Calibri" panose="020F0502020204030204" pitchFamily="34" charset="0"/>
              </a:rPr>
              <a:t> 6</a:t>
            </a:r>
            <a:r>
              <a:rPr lang="en-US" i="1" dirty="0">
                <a:latin typeface="Calibri" panose="020F0502020204030204" pitchFamily="34" charset="0"/>
                <a:cs typeface="Calibri" panose="020F0502020204030204" pitchFamily="34" charset="0"/>
              </a:rPr>
              <a:t> blue, purple, and scarlet thread, fine linen, and goats’ hair;</a:t>
            </a:r>
            <a:r>
              <a:rPr lang="en-US" i="1" baseline="30000" dirty="0">
                <a:latin typeface="Calibri" panose="020F0502020204030204" pitchFamily="34" charset="0"/>
                <a:cs typeface="Calibri" panose="020F0502020204030204" pitchFamily="34" charset="0"/>
              </a:rPr>
              <a:t> 7</a:t>
            </a:r>
            <a:r>
              <a:rPr lang="en-US" i="1" dirty="0">
                <a:latin typeface="Calibri" panose="020F0502020204030204" pitchFamily="34" charset="0"/>
                <a:cs typeface="Calibri" panose="020F0502020204030204" pitchFamily="34" charset="0"/>
              </a:rPr>
              <a:t> ram skins dyed red, badger skins, and acacia wood;</a:t>
            </a:r>
            <a:r>
              <a:rPr lang="en-US" i="1" baseline="30000" dirty="0">
                <a:latin typeface="Calibri" panose="020F0502020204030204" pitchFamily="34" charset="0"/>
                <a:cs typeface="Calibri" panose="020F0502020204030204" pitchFamily="34" charset="0"/>
              </a:rPr>
              <a:t> 8</a:t>
            </a:r>
            <a:r>
              <a:rPr lang="en-US" i="1" dirty="0">
                <a:latin typeface="Calibri" panose="020F0502020204030204" pitchFamily="34" charset="0"/>
                <a:cs typeface="Calibri" panose="020F0502020204030204" pitchFamily="34" charset="0"/>
              </a:rPr>
              <a:t> oil for the light, and spices for the anointing oil and for the sweet incense;</a:t>
            </a:r>
            <a:r>
              <a:rPr lang="en-US" i="1" baseline="30000" dirty="0">
                <a:latin typeface="Calibri" panose="020F0502020204030204" pitchFamily="34" charset="0"/>
                <a:cs typeface="Calibri" panose="020F0502020204030204" pitchFamily="34" charset="0"/>
              </a:rPr>
              <a:t> 9</a:t>
            </a:r>
            <a:r>
              <a:rPr lang="en-US" i="1" dirty="0">
                <a:latin typeface="Calibri" panose="020F0502020204030204" pitchFamily="34" charset="0"/>
                <a:cs typeface="Calibri" panose="020F0502020204030204" pitchFamily="34" charset="0"/>
              </a:rPr>
              <a:t> onyx stones, and stones to be set in the ephod and in the breastplate.”</a:t>
            </a:r>
          </a:p>
          <a:p>
            <a:pPr>
              <a:lnSpc>
                <a:spcPct val="90000"/>
              </a:lnSpc>
            </a:pPr>
            <a:r>
              <a:rPr lang="en-US" b="1" dirty="0">
                <a:latin typeface="+mn-lt"/>
              </a:rPr>
              <a:t>(Exodus 35:29), </a:t>
            </a:r>
            <a:r>
              <a:rPr lang="en-US" i="1" dirty="0">
                <a:latin typeface="+mn-lt"/>
              </a:rPr>
              <a:t>“The children of Israel brought a freewill offering to the Lord, all the men and women whose hearts were willing to bring material for all kinds of work which the Lord, by the hand of Moses, had commanded to be done.”</a:t>
            </a:r>
            <a:endParaRPr lang="en-US" i="1" dirty="0">
              <a:latin typeface="+mn-lt"/>
              <a:cs typeface="Calibri" panose="020F0502020204030204" pitchFamily="34" charset="0"/>
            </a:endParaRPr>
          </a:p>
          <a:p>
            <a:pPr marL="634559" lvl="1" indent="-173062">
              <a:lnSpc>
                <a:spcPct val="90000"/>
              </a:lnSpc>
              <a:buFont typeface="Arial" panose="020B0604020202020204" pitchFamily="34" charset="0"/>
              <a:buChar char="•"/>
            </a:pPr>
            <a:r>
              <a:rPr lang="en-US" altLang="en-US" b="0" dirty="0">
                <a:solidFill>
                  <a:schemeClr val="bg1"/>
                </a:solidFill>
                <a:latin typeface="+mn-lt"/>
              </a:rPr>
              <a:t>Their hearts were stirred to the point that what they brought was too much </a:t>
            </a:r>
          </a:p>
          <a:p>
            <a:pPr>
              <a:lnSpc>
                <a:spcPct val="90000"/>
              </a:lnSpc>
            </a:pPr>
            <a:r>
              <a:rPr lang="en-US" altLang="en-US" b="1" dirty="0">
                <a:solidFill>
                  <a:schemeClr val="bg1"/>
                </a:solidFill>
                <a:latin typeface="+mn-lt"/>
              </a:rPr>
              <a:t>(Exodus 36:4-7), </a:t>
            </a:r>
            <a:r>
              <a:rPr lang="en-US" altLang="en-US" i="1" dirty="0">
                <a:solidFill>
                  <a:schemeClr val="bg1"/>
                </a:solidFill>
                <a:latin typeface="+mn-lt"/>
              </a:rPr>
              <a:t>“</a:t>
            </a:r>
            <a:r>
              <a:rPr lang="en-US" i="1" dirty="0">
                <a:latin typeface="+mn-lt"/>
              </a:rPr>
              <a:t>Then all the craftsmen who were doing all the work of the sanctuary came, each from the work he was doing,</a:t>
            </a:r>
            <a:r>
              <a:rPr lang="en-US" i="1" baseline="30000" dirty="0">
                <a:latin typeface="+mn-lt"/>
              </a:rPr>
              <a:t> 5</a:t>
            </a:r>
            <a:r>
              <a:rPr lang="en-US" i="1" dirty="0">
                <a:latin typeface="+mn-lt"/>
              </a:rPr>
              <a:t> and they spoke to Moses, saying, “The people bring much more than enough for the service of the work which the Lord commanded us to do.” </a:t>
            </a:r>
            <a:r>
              <a:rPr lang="en-US" i="1" baseline="30000" dirty="0">
                <a:latin typeface="+mn-lt"/>
              </a:rPr>
              <a:t>6</a:t>
            </a:r>
            <a:r>
              <a:rPr lang="en-US" i="1" dirty="0">
                <a:latin typeface="+mn-lt"/>
              </a:rPr>
              <a:t> So Moses gave a commandment, and they caused it to be proclaimed throughout the camp, saying, “Let neither man nor woman do any more work for the offering of the sanctuary.” And the people were restrained from bringing,</a:t>
            </a:r>
            <a:r>
              <a:rPr lang="en-US" i="1" baseline="30000" dirty="0">
                <a:latin typeface="+mn-lt"/>
              </a:rPr>
              <a:t> 7</a:t>
            </a:r>
            <a:r>
              <a:rPr lang="en-US" i="1" dirty="0">
                <a:latin typeface="+mn-lt"/>
              </a:rPr>
              <a:t> for the material they had was sufficient for all the work to be done—indeed too much.”</a:t>
            </a:r>
            <a:endParaRPr lang="en-US" altLang="en-US" i="1" dirty="0">
              <a:solidFill>
                <a:schemeClr val="bg1"/>
              </a:solidFill>
              <a:latin typeface="+mn-lt"/>
            </a:endParaRPr>
          </a:p>
          <a:p>
            <a:pPr marL="634559" lvl="1" indent="-173062">
              <a:lnSpc>
                <a:spcPct val="90000"/>
              </a:lnSpc>
              <a:buFont typeface="Arial" panose="020B0604020202020204" pitchFamily="34" charset="0"/>
              <a:buChar char="•"/>
            </a:pPr>
            <a:r>
              <a:rPr lang="en-US" altLang="en-US" dirty="0">
                <a:solidFill>
                  <a:schemeClr val="bg1"/>
                </a:solidFill>
                <a:latin typeface="+mn-lt"/>
              </a:rPr>
              <a:t>Moses blessed them </a:t>
            </a:r>
          </a:p>
          <a:p>
            <a:pPr>
              <a:lnSpc>
                <a:spcPct val="90000"/>
              </a:lnSpc>
            </a:pPr>
            <a:r>
              <a:rPr lang="en-US" altLang="en-US" b="1" dirty="0">
                <a:solidFill>
                  <a:schemeClr val="bg1"/>
                </a:solidFill>
                <a:latin typeface="+mn-lt"/>
              </a:rPr>
              <a:t>(Exodus 39:42-43), </a:t>
            </a:r>
            <a:r>
              <a:rPr lang="en-US" altLang="en-US" i="1" dirty="0">
                <a:solidFill>
                  <a:schemeClr val="bg1"/>
                </a:solidFill>
                <a:latin typeface="+mn-lt"/>
              </a:rPr>
              <a:t>“</a:t>
            </a:r>
            <a:r>
              <a:rPr lang="en-US" i="1" dirty="0">
                <a:latin typeface="+mn-lt"/>
              </a:rPr>
              <a:t>According to all that the Lord had commanded Moses, so the children of Israel did all the work.</a:t>
            </a:r>
            <a:r>
              <a:rPr lang="en-US" i="1" baseline="30000" dirty="0">
                <a:latin typeface="+mn-lt"/>
              </a:rPr>
              <a:t> 43</a:t>
            </a:r>
            <a:r>
              <a:rPr lang="en-US" i="1" dirty="0">
                <a:latin typeface="+mn-lt"/>
              </a:rPr>
              <a:t> Then Moses looked over all the work, and indeed they had done it; as the Lord had commanded, just so they had done it. And Moses blessed them.”</a:t>
            </a:r>
            <a:endParaRPr lang="en-US" altLang="en-US" i="1" dirty="0">
              <a:solidFill>
                <a:schemeClr val="bg1"/>
              </a:solidFill>
              <a:latin typeface="+mn-lt"/>
            </a:endParaRPr>
          </a:p>
          <a:p>
            <a:pPr marL="173062" indent="-173062">
              <a:lnSpc>
                <a:spcPct val="90000"/>
              </a:lnSpc>
              <a:buFont typeface="Arial" panose="020B0604020202020204" pitchFamily="34" charset="0"/>
              <a:buChar char="•"/>
            </a:pPr>
            <a:r>
              <a:rPr lang="en-US" altLang="en-US" b="1" dirty="0">
                <a:solidFill>
                  <a:schemeClr val="bg1"/>
                </a:solidFill>
                <a:latin typeface="+mn-lt"/>
              </a:rPr>
              <a:t>Jesus in the Temple (John 2:13-17)</a:t>
            </a:r>
          </a:p>
          <a:p>
            <a:pPr>
              <a:lnSpc>
                <a:spcPct val="90000"/>
              </a:lnSpc>
            </a:pPr>
            <a:r>
              <a:rPr lang="en-US" b="1" dirty="0">
                <a:latin typeface="Calibri" panose="020F0502020204030204" pitchFamily="34" charset="0"/>
                <a:cs typeface="Calibri" panose="020F0502020204030204" pitchFamily="34" charset="0"/>
              </a:rPr>
              <a:t>(John 2:13-17), </a:t>
            </a:r>
            <a:r>
              <a:rPr lang="en-US" i="1" dirty="0">
                <a:latin typeface="Calibri" panose="020F0502020204030204" pitchFamily="34" charset="0"/>
                <a:cs typeface="Calibri" panose="020F0502020204030204" pitchFamily="34" charset="0"/>
              </a:rPr>
              <a:t>“Now the Passover of the Jews was at hand, and Jesus went up to Jerusalem.</a:t>
            </a:r>
            <a:r>
              <a:rPr lang="en-US" i="1" baseline="30000" dirty="0">
                <a:latin typeface="Calibri" panose="020F0502020204030204" pitchFamily="34" charset="0"/>
                <a:cs typeface="Calibri" panose="020F0502020204030204" pitchFamily="34" charset="0"/>
              </a:rPr>
              <a:t> 14</a:t>
            </a:r>
            <a:r>
              <a:rPr lang="en-US" i="1" dirty="0">
                <a:latin typeface="Calibri" panose="020F0502020204030204" pitchFamily="34" charset="0"/>
                <a:cs typeface="Calibri" panose="020F0502020204030204" pitchFamily="34" charset="0"/>
              </a:rPr>
              <a:t> And He found in the temple those who sold oxen and sheep and doves, and the money changers doing business.</a:t>
            </a:r>
            <a:r>
              <a:rPr lang="en-US" i="1" baseline="30000" dirty="0">
                <a:latin typeface="Calibri" panose="020F0502020204030204" pitchFamily="34" charset="0"/>
                <a:cs typeface="Calibri" panose="020F0502020204030204" pitchFamily="34" charset="0"/>
              </a:rPr>
              <a:t> 15</a:t>
            </a:r>
            <a:r>
              <a:rPr lang="en-US" i="1" dirty="0">
                <a:latin typeface="Calibri" panose="020F0502020204030204" pitchFamily="34" charset="0"/>
                <a:cs typeface="Calibri" panose="020F0502020204030204" pitchFamily="34" charset="0"/>
              </a:rPr>
              <a:t> When He had made a whip of cords, He drove them all out of the temple, with the sheep and the oxen, and poured out the changers’ money and overturned the tables.</a:t>
            </a:r>
            <a:r>
              <a:rPr lang="en-US" i="1" baseline="30000" dirty="0">
                <a:latin typeface="Calibri" panose="020F0502020204030204" pitchFamily="34" charset="0"/>
                <a:cs typeface="Calibri" panose="020F0502020204030204" pitchFamily="34" charset="0"/>
              </a:rPr>
              <a:t> 16</a:t>
            </a:r>
            <a:r>
              <a:rPr lang="en-US" i="1" dirty="0">
                <a:latin typeface="Calibri" panose="020F0502020204030204" pitchFamily="34" charset="0"/>
                <a:cs typeface="Calibri" panose="020F0502020204030204" pitchFamily="34" charset="0"/>
              </a:rPr>
              <a:t> And He said to those who sold doves, “Take these things away! Do not make My Father's house a house of merchandise!”</a:t>
            </a:r>
            <a:r>
              <a:rPr lang="en-US" i="1" baseline="30000" dirty="0">
                <a:latin typeface="Calibri" panose="020F0502020204030204" pitchFamily="34" charset="0"/>
                <a:cs typeface="Calibri" panose="020F0502020204030204" pitchFamily="34" charset="0"/>
              </a:rPr>
              <a:t> 17</a:t>
            </a:r>
            <a:r>
              <a:rPr lang="en-US" i="1" dirty="0">
                <a:latin typeface="Calibri" panose="020F0502020204030204" pitchFamily="34" charset="0"/>
                <a:cs typeface="Calibri" panose="020F0502020204030204" pitchFamily="34" charset="0"/>
              </a:rPr>
              <a:t> Then His disciples remembered that it was written, “Zeal for Your house has eaten Me up.”</a:t>
            </a:r>
            <a:endParaRPr lang="en-US" altLang="en-US" b="1" i="1" dirty="0">
              <a:solidFill>
                <a:schemeClr val="bg1"/>
              </a:solidFill>
              <a:latin typeface="Calibri" panose="020F0502020204030204" pitchFamily="34" charset="0"/>
              <a:cs typeface="Calibri" panose="020F0502020204030204" pitchFamily="34" charset="0"/>
            </a:endParaRPr>
          </a:p>
          <a:p>
            <a:pPr marL="634559" lvl="1" indent="-173062">
              <a:lnSpc>
                <a:spcPct val="90000"/>
              </a:lnSpc>
              <a:buFont typeface="Arial" panose="020B0604020202020204" pitchFamily="34" charset="0"/>
              <a:buChar char="•"/>
            </a:pPr>
            <a:r>
              <a:rPr lang="en-US" altLang="en-US" dirty="0">
                <a:solidFill>
                  <a:schemeClr val="bg1"/>
                </a:solidFill>
                <a:latin typeface="+mn-lt"/>
              </a:rPr>
              <a:t>Jesus’ ardor was for His Father’s things and will.  It was His entire purpose on earth.</a:t>
            </a:r>
          </a:p>
          <a:p>
            <a:pPr marL="634559" lvl="1" indent="-173062">
              <a:lnSpc>
                <a:spcPct val="90000"/>
              </a:lnSpc>
              <a:buFont typeface="Arial" panose="020B0604020202020204" pitchFamily="34" charset="0"/>
              <a:buChar char="•"/>
            </a:pPr>
            <a:r>
              <a:rPr lang="en-US" altLang="en-US" dirty="0">
                <a:solidFill>
                  <a:schemeClr val="bg1"/>
                </a:solidFill>
                <a:latin typeface="+mn-lt"/>
              </a:rPr>
              <a:t>He was proclaimed to be the Christ by His resurrection. </a:t>
            </a:r>
          </a:p>
          <a:p>
            <a:pPr>
              <a:lnSpc>
                <a:spcPct val="90000"/>
              </a:lnSpc>
            </a:pPr>
            <a:r>
              <a:rPr lang="en-US" b="1" dirty="0">
                <a:latin typeface="Calibri" panose="020F0502020204030204" pitchFamily="34" charset="0"/>
                <a:cs typeface="Calibri" panose="020F0502020204030204" pitchFamily="34" charset="0"/>
              </a:rPr>
              <a:t>(John 2:18-22), </a:t>
            </a:r>
            <a:r>
              <a:rPr lang="en-US" i="1" dirty="0">
                <a:latin typeface="Calibri" panose="020F0502020204030204" pitchFamily="34" charset="0"/>
                <a:cs typeface="Calibri" panose="020F0502020204030204" pitchFamily="34" charset="0"/>
              </a:rPr>
              <a:t>“So the Jews answered and said to Him, “What sign do You show to us, since You do these things?” </a:t>
            </a:r>
            <a:r>
              <a:rPr lang="en-US" i="1" baseline="30000" dirty="0">
                <a:latin typeface="Calibri" panose="020F0502020204030204" pitchFamily="34" charset="0"/>
                <a:cs typeface="Calibri" panose="020F0502020204030204" pitchFamily="34" charset="0"/>
              </a:rPr>
              <a:t>19</a:t>
            </a:r>
            <a:r>
              <a:rPr lang="en-US" i="1" dirty="0">
                <a:latin typeface="Calibri" panose="020F0502020204030204" pitchFamily="34" charset="0"/>
                <a:cs typeface="Calibri" panose="020F0502020204030204" pitchFamily="34" charset="0"/>
              </a:rPr>
              <a:t> Jesus answered and said to them, “Destroy this temple, and in three days I will raise it up.” </a:t>
            </a:r>
            <a:r>
              <a:rPr lang="en-US" i="1" baseline="30000" dirty="0">
                <a:latin typeface="Calibri" panose="020F0502020204030204" pitchFamily="34" charset="0"/>
                <a:cs typeface="Calibri" panose="020F0502020204030204" pitchFamily="34" charset="0"/>
              </a:rPr>
              <a:t>20</a:t>
            </a:r>
            <a:r>
              <a:rPr lang="en-US" i="1" dirty="0">
                <a:latin typeface="Calibri" panose="020F0502020204030204" pitchFamily="34" charset="0"/>
                <a:cs typeface="Calibri" panose="020F0502020204030204" pitchFamily="34" charset="0"/>
              </a:rPr>
              <a:t> Then the Jews said, “It has taken forty-six years to build this temple, and will You raise it up in three days?” </a:t>
            </a:r>
            <a:r>
              <a:rPr lang="en-US" i="1" baseline="30000" dirty="0">
                <a:latin typeface="Calibri" panose="020F0502020204030204" pitchFamily="34" charset="0"/>
                <a:cs typeface="Calibri" panose="020F0502020204030204" pitchFamily="34" charset="0"/>
              </a:rPr>
              <a:t>21</a:t>
            </a:r>
            <a:r>
              <a:rPr lang="en-US" i="1" dirty="0">
                <a:latin typeface="Calibri" panose="020F0502020204030204" pitchFamily="34" charset="0"/>
                <a:cs typeface="Calibri" panose="020F0502020204030204" pitchFamily="34" charset="0"/>
              </a:rPr>
              <a:t> But He was speaking of the temple of His body.</a:t>
            </a:r>
            <a:r>
              <a:rPr lang="en-US" i="1" baseline="30000" dirty="0">
                <a:latin typeface="Calibri" panose="020F0502020204030204" pitchFamily="34" charset="0"/>
                <a:cs typeface="Calibri" panose="020F0502020204030204" pitchFamily="34" charset="0"/>
              </a:rPr>
              <a:t> 22</a:t>
            </a:r>
            <a:r>
              <a:rPr lang="en-US" i="1" dirty="0">
                <a:latin typeface="Calibri" panose="020F0502020204030204" pitchFamily="34" charset="0"/>
                <a:cs typeface="Calibri" panose="020F0502020204030204" pitchFamily="34" charset="0"/>
              </a:rPr>
              <a:t> Therefore, when He had risen from the dead, His disciples remembered that He had said this to them; and they believed the Scripture and the word which Jesus had said.”</a:t>
            </a:r>
            <a:endParaRPr lang="en-US" altLang="en-US" i="1" dirty="0">
              <a:solidFill>
                <a:schemeClr val="bg1"/>
              </a:solidFill>
              <a:latin typeface="Calibri" panose="020F0502020204030204" pitchFamily="34" charset="0"/>
              <a:cs typeface="Calibri" panose="020F0502020204030204" pitchFamily="34" charset="0"/>
            </a:endParaRPr>
          </a:p>
          <a:p>
            <a:pPr>
              <a:lnSpc>
                <a:spcPct val="90000"/>
              </a:lnSpc>
            </a:pPr>
            <a:r>
              <a:rPr lang="en-US" altLang="en-US" b="1" dirty="0">
                <a:solidFill>
                  <a:schemeClr val="bg1"/>
                </a:solidFill>
                <a:latin typeface="+mn-lt"/>
              </a:rPr>
              <a:t>(Acts 17:30-31), [The consequence of Christ’s resurrection], </a:t>
            </a:r>
            <a:r>
              <a:rPr lang="en-US" altLang="en-US" i="1" dirty="0">
                <a:solidFill>
                  <a:schemeClr val="bg1"/>
                </a:solidFill>
                <a:latin typeface="+mn-lt"/>
              </a:rPr>
              <a:t>“</a:t>
            </a:r>
            <a:r>
              <a:rPr lang="en-US" i="1" dirty="0">
                <a:latin typeface="+mn-lt"/>
              </a:rPr>
              <a:t>Truly, these times of ignorance God overlooked,,</a:t>
            </a:r>
            <a:r>
              <a:rPr lang="en-US" i="1" baseline="30000" dirty="0">
                <a:latin typeface="+mn-lt"/>
              </a:rPr>
              <a:t> 31</a:t>
            </a:r>
            <a:r>
              <a:rPr lang="en-US" i="1" dirty="0">
                <a:latin typeface="+mn-lt"/>
              </a:rPr>
              <a:t> because He has appointed a day on which He will judge </a:t>
            </a:r>
            <a:r>
              <a:rPr lang="en-US" i="1" dirty="0" err="1">
                <a:latin typeface="+mn-lt"/>
              </a:rPr>
              <a:t>the</a:t>
            </a:r>
            <a:r>
              <a:rPr lang="en-US" i="1" u="sng" dirty="0" err="1">
                <a:latin typeface="+mn-lt"/>
              </a:rPr>
              <a:t>but</a:t>
            </a:r>
            <a:r>
              <a:rPr lang="en-US" i="1" u="sng" dirty="0">
                <a:latin typeface="+mn-lt"/>
              </a:rPr>
              <a:t> now commands all men everywhere to repent</a:t>
            </a:r>
            <a:r>
              <a:rPr lang="en-US" i="1" dirty="0">
                <a:latin typeface="+mn-lt"/>
              </a:rPr>
              <a:t> world in righteousness by the Man whom He has ordained. He has given assurance of this to all by raising Him from the dead.”</a:t>
            </a:r>
            <a:endParaRPr lang="en-US" altLang="en-US" i="1" dirty="0">
              <a:solidFill>
                <a:schemeClr val="bg1"/>
              </a:solidFill>
              <a:latin typeface="+mn-lt"/>
            </a:endParaRPr>
          </a:p>
          <a:p>
            <a:endParaRPr lang="en-US" dirty="0"/>
          </a:p>
        </p:txBody>
      </p:sp>
      <p:sp>
        <p:nvSpPr>
          <p:cNvPr id="4" name="Slide Number Placeholder 3"/>
          <p:cNvSpPr>
            <a:spLocks noGrp="1"/>
          </p:cNvSpPr>
          <p:nvPr>
            <p:ph type="sldNum" sz="quarter" idx="5"/>
          </p:nvPr>
        </p:nvSpPr>
        <p:spPr/>
        <p:txBody>
          <a:bodyPr/>
          <a:lstStyle/>
          <a:p>
            <a:fld id="{C610A45E-D866-4EB8-9CFB-3BE376B5D131}" type="slidenum">
              <a:rPr lang="en-US" altLang="en-US" smtClean="0"/>
              <a:pPr/>
              <a:t>6</a:t>
            </a:fld>
            <a:endParaRPr lang="en-US" altLang="en-US"/>
          </a:p>
        </p:txBody>
      </p:sp>
    </p:spTree>
    <p:extLst>
      <p:ext uri="{BB962C8B-B14F-4D97-AF65-F5344CB8AC3E}">
        <p14:creationId xmlns:p14="http://schemas.microsoft.com/office/powerpoint/2010/main" val="14852043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altLang="en-US" b="1" dirty="0">
                <a:latin typeface="+mn-lt"/>
              </a:rPr>
              <a:t>Concluding </a:t>
            </a:r>
            <a:r>
              <a:rPr lang="en-US" altLang="en-US" b="1" dirty="0" err="1">
                <a:latin typeface="+mn-lt"/>
              </a:rPr>
              <a:t>Exhorations</a:t>
            </a:r>
            <a:endParaRPr lang="en-US" altLang="en-US" b="1" dirty="0">
              <a:latin typeface="+mn-lt"/>
            </a:endParaRPr>
          </a:p>
          <a:p>
            <a:pPr marL="291641" indent="-291641">
              <a:lnSpc>
                <a:spcPct val="90000"/>
              </a:lnSpc>
              <a:buFontTx/>
              <a:buChar char="•"/>
            </a:pPr>
            <a:r>
              <a:rPr lang="en-US" altLang="en-US" dirty="0">
                <a:latin typeface="+mn-lt"/>
              </a:rPr>
              <a:t>Apathy leads to regression and apostasy, </a:t>
            </a:r>
            <a:r>
              <a:rPr lang="en-US" altLang="en-US" i="1" dirty="0">
                <a:latin typeface="+mn-lt"/>
              </a:rPr>
              <a:t>“you have become dull of hearing”</a:t>
            </a:r>
            <a:r>
              <a:rPr lang="en-US" altLang="en-US" dirty="0">
                <a:latin typeface="+mn-lt"/>
              </a:rPr>
              <a:t> (Hebrews 5:11).</a:t>
            </a:r>
          </a:p>
          <a:p>
            <a:pPr marL="291641" indent="-291641">
              <a:lnSpc>
                <a:spcPct val="90000"/>
              </a:lnSpc>
              <a:buFontTx/>
              <a:buChar char="•"/>
            </a:pPr>
            <a:r>
              <a:rPr lang="en-US" altLang="en-US" dirty="0">
                <a:latin typeface="+mn-lt"/>
              </a:rPr>
              <a:t>Zeal alone is not enough:  </a:t>
            </a:r>
            <a:r>
              <a:rPr lang="en-US" altLang="en-US" i="1" dirty="0">
                <a:latin typeface="+mn-lt"/>
              </a:rPr>
              <a:t>“For I bear them record that they have a zeal of God, but not according to knowledge”</a:t>
            </a:r>
            <a:r>
              <a:rPr lang="en-US" altLang="en-US" dirty="0">
                <a:latin typeface="+mn-lt"/>
              </a:rPr>
              <a:t> (Romans 10:2).</a:t>
            </a:r>
          </a:p>
          <a:p>
            <a:pPr marL="291641" indent="-291641">
              <a:lnSpc>
                <a:spcPct val="90000"/>
              </a:lnSpc>
              <a:buFontTx/>
              <a:buChar char="•"/>
            </a:pPr>
            <a:r>
              <a:rPr lang="en-US" altLang="en-US" dirty="0">
                <a:latin typeface="+mn-lt"/>
              </a:rPr>
              <a:t>Our zeal can stir up the hearts of others! </a:t>
            </a:r>
            <a:r>
              <a:rPr lang="en-US" altLang="en-US" i="1" dirty="0">
                <a:latin typeface="+mn-lt"/>
              </a:rPr>
              <a:t>“I know your willingness... and your zeal has stirred up the majority”</a:t>
            </a:r>
            <a:r>
              <a:rPr lang="en-US" altLang="en-US" dirty="0">
                <a:latin typeface="+mn-lt"/>
              </a:rPr>
              <a:t> (cf. 2 Corinthians 9:1-2).</a:t>
            </a:r>
          </a:p>
          <a:p>
            <a:pPr marL="291641" indent="-291641">
              <a:lnSpc>
                <a:spcPct val="90000"/>
              </a:lnSpc>
              <a:buFontTx/>
              <a:buChar char="•"/>
            </a:pPr>
            <a:r>
              <a:rPr lang="en-US" altLang="en-US" dirty="0">
                <a:latin typeface="+mn-lt"/>
              </a:rPr>
              <a:t>Zeal is what being a Christian is all about!  </a:t>
            </a:r>
            <a:r>
              <a:rPr lang="en-US" altLang="en-US" i="1" dirty="0">
                <a:latin typeface="+mn-lt"/>
              </a:rPr>
              <a:t>“‘And you shall love the LORD your God with all your heart, with all your soul, with all your mind, and with all your strength.’ This is the first commandment”</a:t>
            </a:r>
            <a:r>
              <a:rPr lang="en-US" altLang="en-US" dirty="0">
                <a:latin typeface="+mn-lt"/>
              </a:rPr>
              <a:t> (Mark 12:30).</a:t>
            </a:r>
          </a:p>
          <a:p>
            <a:endParaRPr lang="en-US" dirty="0"/>
          </a:p>
        </p:txBody>
      </p:sp>
      <p:sp>
        <p:nvSpPr>
          <p:cNvPr id="4" name="Slide Number Placeholder 3"/>
          <p:cNvSpPr>
            <a:spLocks noGrp="1"/>
          </p:cNvSpPr>
          <p:nvPr>
            <p:ph type="sldNum" sz="quarter" idx="5"/>
          </p:nvPr>
        </p:nvSpPr>
        <p:spPr/>
        <p:txBody>
          <a:bodyPr/>
          <a:lstStyle/>
          <a:p>
            <a:fld id="{C610A45E-D866-4EB8-9CFB-3BE376B5D131}" type="slidenum">
              <a:rPr lang="en-US" altLang="en-US" smtClean="0"/>
              <a:pPr/>
              <a:t>7</a:t>
            </a:fld>
            <a:endParaRPr lang="en-US" altLang="en-US"/>
          </a:p>
        </p:txBody>
      </p:sp>
    </p:spTree>
    <p:extLst>
      <p:ext uri="{BB962C8B-B14F-4D97-AF65-F5344CB8AC3E}">
        <p14:creationId xmlns:p14="http://schemas.microsoft.com/office/powerpoint/2010/main" val="36445679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034E746A-7059-4B3E-ABD1-333972C383EB}" type="slidenum">
              <a:rPr lang="en-US" altLang="en-US" smtClean="0"/>
              <a:pPr/>
              <a:t>‹#›</a:t>
            </a:fld>
            <a:endParaRPr lang="en-US" altLang="en-US"/>
          </a:p>
        </p:txBody>
      </p:sp>
    </p:spTree>
    <p:extLst>
      <p:ext uri="{BB962C8B-B14F-4D97-AF65-F5344CB8AC3E}">
        <p14:creationId xmlns:p14="http://schemas.microsoft.com/office/powerpoint/2010/main" val="3255379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6144B3B5-2F79-424C-8CC1-0FA4721A0930}" type="slidenum">
              <a:rPr lang="en-US" altLang="en-US" smtClean="0"/>
              <a:pPr/>
              <a:t>‹#›</a:t>
            </a:fld>
            <a:endParaRPr lang="en-US" altLang="en-US"/>
          </a:p>
        </p:txBody>
      </p:sp>
    </p:spTree>
    <p:extLst>
      <p:ext uri="{BB962C8B-B14F-4D97-AF65-F5344CB8AC3E}">
        <p14:creationId xmlns:p14="http://schemas.microsoft.com/office/powerpoint/2010/main" val="463614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4C0B1E04-5B1C-4220-B6CD-FC491449370C}" type="slidenum">
              <a:rPr lang="en-US" altLang="en-US" smtClean="0"/>
              <a:pPr/>
              <a:t>‹#›</a:t>
            </a:fld>
            <a:endParaRPr lang="en-US" altLang="en-US"/>
          </a:p>
        </p:txBody>
      </p:sp>
    </p:spTree>
    <p:extLst>
      <p:ext uri="{BB962C8B-B14F-4D97-AF65-F5344CB8AC3E}">
        <p14:creationId xmlns:p14="http://schemas.microsoft.com/office/powerpoint/2010/main" val="1724451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B5D47107-31AD-4670-8CFC-C438D8B0A934}" type="slidenum">
              <a:rPr lang="en-US" altLang="en-US" smtClean="0"/>
              <a:pPr/>
              <a:t>‹#›</a:t>
            </a:fld>
            <a:endParaRPr lang="en-US" altLang="en-US"/>
          </a:p>
        </p:txBody>
      </p:sp>
    </p:spTree>
    <p:extLst>
      <p:ext uri="{BB962C8B-B14F-4D97-AF65-F5344CB8AC3E}">
        <p14:creationId xmlns:p14="http://schemas.microsoft.com/office/powerpoint/2010/main" val="4228306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549040E0-4658-482C-B384-681CAFA70C4B}" type="slidenum">
              <a:rPr lang="en-US" altLang="en-US" smtClean="0"/>
              <a:pPr/>
              <a:t>‹#›</a:t>
            </a:fld>
            <a:endParaRPr lang="en-US" altLang="en-US"/>
          </a:p>
        </p:txBody>
      </p:sp>
    </p:spTree>
    <p:extLst>
      <p:ext uri="{BB962C8B-B14F-4D97-AF65-F5344CB8AC3E}">
        <p14:creationId xmlns:p14="http://schemas.microsoft.com/office/powerpoint/2010/main" val="3555214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4626EE8F-415D-4A3B-A737-B5EBB20B44A0}" type="slidenum">
              <a:rPr lang="en-US" altLang="en-US" smtClean="0"/>
              <a:pPr/>
              <a:t>‹#›</a:t>
            </a:fld>
            <a:endParaRPr lang="en-US" altLang="en-US"/>
          </a:p>
        </p:txBody>
      </p:sp>
    </p:spTree>
    <p:extLst>
      <p:ext uri="{BB962C8B-B14F-4D97-AF65-F5344CB8AC3E}">
        <p14:creationId xmlns:p14="http://schemas.microsoft.com/office/powerpoint/2010/main" val="1763140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03E6F836-A7FE-457B-8BAF-E08F535EAC5F}" type="slidenum">
              <a:rPr lang="en-US" altLang="en-US" smtClean="0"/>
              <a:pPr/>
              <a:t>‹#›</a:t>
            </a:fld>
            <a:endParaRPr lang="en-US" altLang="en-US"/>
          </a:p>
        </p:txBody>
      </p:sp>
    </p:spTree>
    <p:extLst>
      <p:ext uri="{BB962C8B-B14F-4D97-AF65-F5344CB8AC3E}">
        <p14:creationId xmlns:p14="http://schemas.microsoft.com/office/powerpoint/2010/main" val="2972833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DFA5EAAA-5BBB-40F4-B466-B4927BB9A611}" type="slidenum">
              <a:rPr lang="en-US" altLang="en-US" smtClean="0"/>
              <a:pPr/>
              <a:t>‹#›</a:t>
            </a:fld>
            <a:endParaRPr lang="en-US" altLang="en-US"/>
          </a:p>
        </p:txBody>
      </p:sp>
    </p:spTree>
    <p:extLst>
      <p:ext uri="{BB962C8B-B14F-4D97-AF65-F5344CB8AC3E}">
        <p14:creationId xmlns:p14="http://schemas.microsoft.com/office/powerpoint/2010/main" val="471343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BFF64137-A1FF-4C7D-8734-5E5F23B2CF0A}" type="slidenum">
              <a:rPr lang="en-US" altLang="en-US" smtClean="0"/>
              <a:pPr/>
              <a:t>‹#›</a:t>
            </a:fld>
            <a:endParaRPr lang="en-US" altLang="en-US"/>
          </a:p>
        </p:txBody>
      </p:sp>
    </p:spTree>
    <p:extLst>
      <p:ext uri="{BB962C8B-B14F-4D97-AF65-F5344CB8AC3E}">
        <p14:creationId xmlns:p14="http://schemas.microsoft.com/office/powerpoint/2010/main" val="2747807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BB0C9C3D-534C-4A14-8ACB-74E8B9EADC2D}" type="slidenum">
              <a:rPr lang="en-US" altLang="en-US" smtClean="0"/>
              <a:pPr/>
              <a:t>‹#›</a:t>
            </a:fld>
            <a:endParaRPr lang="en-US" altLang="en-US"/>
          </a:p>
        </p:txBody>
      </p:sp>
    </p:spTree>
    <p:extLst>
      <p:ext uri="{BB962C8B-B14F-4D97-AF65-F5344CB8AC3E}">
        <p14:creationId xmlns:p14="http://schemas.microsoft.com/office/powerpoint/2010/main" val="3987137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908832A2-155A-4E1B-89DF-88D5286DA62C}" type="slidenum">
              <a:rPr lang="en-US" altLang="en-US" smtClean="0"/>
              <a:pPr/>
              <a:t>‹#›</a:t>
            </a:fld>
            <a:endParaRPr lang="en-US" altLang="en-US"/>
          </a:p>
        </p:txBody>
      </p:sp>
    </p:spTree>
    <p:extLst>
      <p:ext uri="{BB962C8B-B14F-4D97-AF65-F5344CB8AC3E}">
        <p14:creationId xmlns:p14="http://schemas.microsoft.com/office/powerpoint/2010/main" val="2704012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D4FCC-8EEF-401A-87CF-B92C7BD506F4}" type="slidenum">
              <a:rPr lang="en-US" altLang="en-US" smtClean="0"/>
              <a:pPr/>
              <a:t>‹#›</a:t>
            </a:fld>
            <a:endParaRPr lang="en-US" altLang="en-US"/>
          </a:p>
        </p:txBody>
      </p:sp>
    </p:spTree>
    <p:extLst>
      <p:ext uri="{BB962C8B-B14F-4D97-AF65-F5344CB8AC3E}">
        <p14:creationId xmlns:p14="http://schemas.microsoft.com/office/powerpoint/2010/main" val="11607136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C63749DA-48AD-40B3-A254-77A3D44EA82E}"/>
              </a:ext>
            </a:extLst>
          </p:cNvPr>
          <p:cNvSpPr>
            <a:spLocks noGrp="1" noChangeArrowheads="1"/>
          </p:cNvSpPr>
          <p:nvPr>
            <p:ph type="ctrTitle"/>
          </p:nvPr>
        </p:nvSpPr>
        <p:spPr>
          <a:xfrm>
            <a:off x="1371600" y="609600"/>
            <a:ext cx="9906000" cy="1219200"/>
          </a:xfrm>
        </p:spPr>
        <p:txBody>
          <a:bodyPr anchor="ctr"/>
          <a:lstStyle/>
          <a:p>
            <a:pPr algn="l">
              <a:tabLst>
                <a:tab pos="4800600" algn="l"/>
              </a:tabLst>
            </a:pPr>
            <a:r>
              <a:rPr lang="en-US" altLang="en-US" dirty="0">
                <a:latin typeface="Ice-&amp;Snow" pitchFamily="34" charset="0"/>
              </a:rPr>
              <a:t>   </a:t>
            </a:r>
            <a:r>
              <a:rPr lang="en-US" altLang="en-US" sz="800" dirty="0">
                <a:latin typeface="Ice-&amp;Snow" pitchFamily="34" charset="0"/>
              </a:rPr>
              <a:t>   </a:t>
            </a:r>
            <a:r>
              <a:rPr lang="en-US" altLang="en-US" dirty="0">
                <a:latin typeface="Ice-&amp;Snow" pitchFamily="34" charset="0"/>
              </a:rPr>
              <a:t> </a:t>
            </a:r>
            <a:r>
              <a:rPr lang="en-US" altLang="en-US" dirty="0">
                <a:latin typeface="Acme" panose="02000706050000020004" pitchFamily="2" charset="0"/>
              </a:rPr>
              <a:t>APATHY</a:t>
            </a:r>
            <a:r>
              <a:rPr lang="en-US" altLang="en-US" sz="4400" dirty="0">
                <a:latin typeface="Acme" panose="02000706050000020004" pitchFamily="2" charset="0"/>
              </a:rPr>
              <a:t> </a:t>
            </a:r>
            <a:r>
              <a:rPr lang="en-US" altLang="en-US" sz="4400" dirty="0">
                <a:latin typeface="Neverwinter" pitchFamily="2" charset="0"/>
              </a:rPr>
              <a:t>  </a:t>
            </a:r>
            <a:r>
              <a:rPr lang="en-US" altLang="en-US" sz="4400" dirty="0"/>
              <a:t>       </a:t>
            </a:r>
            <a:r>
              <a:rPr lang="en-US" altLang="en-US" sz="800" dirty="0"/>
              <a:t>                                                                          </a:t>
            </a:r>
            <a:r>
              <a:rPr lang="en-US" altLang="en-US" sz="7200" dirty="0">
                <a:solidFill>
                  <a:schemeClr val="bg1"/>
                </a:solidFill>
                <a:latin typeface="Acme" panose="02000706050000020004" pitchFamily="2" charset="0"/>
              </a:rPr>
              <a:t>Zeal</a:t>
            </a:r>
            <a:r>
              <a:rPr lang="en-US" altLang="en-US" sz="4400" dirty="0">
                <a:solidFill>
                  <a:schemeClr val="bg1"/>
                </a:solidFill>
                <a:latin typeface="Char BB" pitchFamily="2" charset="0"/>
              </a:rPr>
              <a:t> </a:t>
            </a:r>
          </a:p>
        </p:txBody>
      </p:sp>
      <p:sp>
        <p:nvSpPr>
          <p:cNvPr id="2051" name="Rectangle 3">
            <a:extLst>
              <a:ext uri="{FF2B5EF4-FFF2-40B4-BE49-F238E27FC236}">
                <a16:creationId xmlns:a16="http://schemas.microsoft.com/office/drawing/2014/main" id="{99EE7817-05A0-443E-BFF9-C2E7F0D99408}"/>
              </a:ext>
            </a:extLst>
          </p:cNvPr>
          <p:cNvSpPr>
            <a:spLocks noGrp="1" noChangeArrowheads="1"/>
          </p:cNvSpPr>
          <p:nvPr>
            <p:ph type="subTitle" idx="1"/>
          </p:nvPr>
        </p:nvSpPr>
        <p:spPr>
          <a:xfrm>
            <a:off x="5029200" y="457200"/>
            <a:ext cx="2362200" cy="1085850"/>
          </a:xfrm>
        </p:spPr>
        <p:txBody>
          <a:bodyPr>
            <a:noAutofit/>
          </a:bodyPr>
          <a:lstStyle/>
          <a:p>
            <a:r>
              <a:rPr lang="en-US" altLang="en-US" sz="6000" spc="100" dirty="0"/>
              <a:t>t</a:t>
            </a:r>
            <a:r>
              <a:rPr lang="en-US" altLang="en-US" sz="600" spc="100" dirty="0"/>
              <a:t> </a:t>
            </a:r>
            <a:r>
              <a:rPr lang="en-US" altLang="en-US" sz="6000" spc="100" dirty="0">
                <a:solidFill>
                  <a:schemeClr val="bg1"/>
                </a:solidFill>
              </a:rPr>
              <a:t>o</a:t>
            </a:r>
          </a:p>
        </p:txBody>
      </p:sp>
    </p:spTree>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0EFB26D0-4248-4CB8-ABDF-E2644BCD7C75}"/>
              </a:ext>
            </a:extLst>
          </p:cNvPr>
          <p:cNvSpPr>
            <a:spLocks noGrp="1" noChangeArrowheads="1"/>
          </p:cNvSpPr>
          <p:nvPr>
            <p:ph type="title"/>
          </p:nvPr>
        </p:nvSpPr>
        <p:spPr>
          <a:xfrm>
            <a:off x="484187" y="333375"/>
            <a:ext cx="9669463" cy="895350"/>
          </a:xfrm>
        </p:spPr>
        <p:txBody>
          <a:bodyPr/>
          <a:lstStyle/>
          <a:p>
            <a:pPr algn="l"/>
            <a:r>
              <a:rPr lang="en-US" altLang="en-US" sz="4800" dirty="0">
                <a:latin typeface="Acme" panose="02000706050000020004" pitchFamily="2" charset="0"/>
              </a:rPr>
              <a:t>Etymology of the term “apathy”</a:t>
            </a:r>
          </a:p>
        </p:txBody>
      </p:sp>
      <p:sp>
        <p:nvSpPr>
          <p:cNvPr id="4099" name="Rectangle 3">
            <a:extLst>
              <a:ext uri="{FF2B5EF4-FFF2-40B4-BE49-F238E27FC236}">
                <a16:creationId xmlns:a16="http://schemas.microsoft.com/office/drawing/2014/main" id="{AF58CF25-8B48-482A-9903-C66FBCAC6610}"/>
              </a:ext>
            </a:extLst>
          </p:cNvPr>
          <p:cNvSpPr>
            <a:spLocks noGrp="1" noChangeArrowheads="1"/>
          </p:cNvSpPr>
          <p:nvPr>
            <p:ph idx="1"/>
          </p:nvPr>
        </p:nvSpPr>
        <p:spPr>
          <a:xfrm>
            <a:off x="304800" y="1295400"/>
            <a:ext cx="11582400" cy="5029200"/>
          </a:xfrm>
        </p:spPr>
        <p:txBody>
          <a:bodyPr>
            <a:normAutofit/>
          </a:bodyPr>
          <a:lstStyle/>
          <a:p>
            <a:pPr indent="400050">
              <a:buNone/>
            </a:pPr>
            <a:r>
              <a:rPr lang="en-US" altLang="en-US" sz="4000" dirty="0"/>
              <a:t>“c.1600, "freedom from suffering,"                         from Fr. </a:t>
            </a:r>
            <a:r>
              <a:rPr lang="en-US" altLang="en-US" sz="4000" dirty="0" err="1"/>
              <a:t>apathie</a:t>
            </a:r>
            <a:r>
              <a:rPr lang="en-US" altLang="en-US" sz="4000" dirty="0"/>
              <a:t> (16c.), from L. </a:t>
            </a:r>
            <a:r>
              <a:rPr lang="en-US" altLang="en-US" sz="4000" dirty="0" err="1"/>
              <a:t>apathia</a:t>
            </a:r>
            <a:r>
              <a:rPr lang="en-US" altLang="en-US" sz="4000" dirty="0"/>
              <a:t>, from                  Gk. apatheia "</a:t>
            </a:r>
            <a:r>
              <a:rPr lang="en-US" altLang="en-US" sz="4000" u="sng" dirty="0"/>
              <a:t>freedom from suffering</a:t>
            </a:r>
            <a:r>
              <a:rPr lang="en-US" altLang="en-US" sz="4000" dirty="0"/>
              <a:t>, impassability, want of sensation," from </a:t>
            </a:r>
            <a:r>
              <a:rPr lang="en-US" altLang="en-US" sz="4000" dirty="0" err="1"/>
              <a:t>apathes</a:t>
            </a:r>
            <a:r>
              <a:rPr lang="en-US" altLang="en-US" sz="4000" dirty="0"/>
              <a:t> "without feeling, without suffering or having suffered," </a:t>
            </a:r>
            <a:r>
              <a:rPr lang="en-US" altLang="en-US" sz="4000" u="sng" dirty="0"/>
              <a:t>from a- "without" + pathos "emotion, feeling, suffering</a:t>
            </a:r>
            <a:r>
              <a:rPr lang="en-US" altLang="en-US" sz="4000" dirty="0"/>
              <a:t>." Originally a positive quality; sense of "indolence of mind, indifference to what should excite" is from c.1733. (online etymology dictionary)</a:t>
            </a:r>
          </a:p>
        </p:txBody>
      </p:sp>
      <p:pic>
        <p:nvPicPr>
          <p:cNvPr id="4100" name="Picture 4">
            <a:extLst>
              <a:ext uri="{FF2B5EF4-FFF2-40B4-BE49-F238E27FC236}">
                <a16:creationId xmlns:a16="http://schemas.microsoft.com/office/drawing/2014/main" id="{589637C8-5004-40F9-89CA-6C8294D667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91800" y="333375"/>
            <a:ext cx="1116013" cy="15240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33C32D99-3AAF-40A4-A1AB-8BAFA111711F}"/>
              </a:ext>
            </a:extLst>
          </p:cNvPr>
          <p:cNvSpPr>
            <a:spLocks noGrp="1" noChangeArrowheads="1"/>
          </p:cNvSpPr>
          <p:nvPr>
            <p:ph type="title"/>
          </p:nvPr>
        </p:nvSpPr>
        <p:spPr>
          <a:xfrm>
            <a:off x="457200" y="333375"/>
            <a:ext cx="9696450" cy="895350"/>
          </a:xfrm>
        </p:spPr>
        <p:txBody>
          <a:bodyPr/>
          <a:lstStyle/>
          <a:p>
            <a:pPr algn="l"/>
            <a:r>
              <a:rPr lang="en-US" altLang="en-US" sz="4800" dirty="0">
                <a:latin typeface="Acme" panose="02000706050000020004" pitchFamily="2" charset="0"/>
              </a:rPr>
              <a:t>Apathy</a:t>
            </a:r>
          </a:p>
        </p:txBody>
      </p:sp>
      <p:sp>
        <p:nvSpPr>
          <p:cNvPr id="10243" name="Rectangle 3">
            <a:extLst>
              <a:ext uri="{FF2B5EF4-FFF2-40B4-BE49-F238E27FC236}">
                <a16:creationId xmlns:a16="http://schemas.microsoft.com/office/drawing/2014/main" id="{8F56DE02-0BB7-4505-A84B-E1379D8793EA}"/>
              </a:ext>
            </a:extLst>
          </p:cNvPr>
          <p:cNvSpPr>
            <a:spLocks noGrp="1" noChangeArrowheads="1"/>
          </p:cNvSpPr>
          <p:nvPr>
            <p:ph idx="1"/>
          </p:nvPr>
        </p:nvSpPr>
        <p:spPr>
          <a:xfrm>
            <a:off x="381000" y="1295400"/>
            <a:ext cx="11430000" cy="5257800"/>
          </a:xfrm>
        </p:spPr>
        <p:txBody>
          <a:bodyPr>
            <a:noAutofit/>
          </a:bodyPr>
          <a:lstStyle/>
          <a:p>
            <a:pPr marL="346075" indent="-346075">
              <a:lnSpc>
                <a:spcPct val="90000"/>
              </a:lnSpc>
            </a:pPr>
            <a:r>
              <a:rPr lang="en-US" altLang="en-US" sz="4000" b="1" dirty="0"/>
              <a:t>Definition of the term “apathy”</a:t>
            </a:r>
          </a:p>
          <a:p>
            <a:pPr marL="971550" lvl="1" indent="-454025">
              <a:lnSpc>
                <a:spcPct val="90000"/>
              </a:lnSpc>
            </a:pPr>
            <a:r>
              <a:rPr lang="en-US" altLang="en-US" sz="4000" dirty="0"/>
              <a:t>absence or suppression of passion,                   emotion, or excitement. </a:t>
            </a:r>
          </a:p>
          <a:p>
            <a:pPr marL="971550" lvl="1" indent="-454025">
              <a:lnSpc>
                <a:spcPct val="90000"/>
              </a:lnSpc>
            </a:pPr>
            <a:r>
              <a:rPr lang="en-US" altLang="en-US" sz="4000" u="sng" dirty="0"/>
              <a:t>lack of interest in or concern for things that others find moving or exciting</a:t>
            </a:r>
            <a:r>
              <a:rPr lang="en-US" altLang="en-US" sz="4000" dirty="0"/>
              <a:t>.</a:t>
            </a:r>
          </a:p>
          <a:p>
            <a:pPr marL="346075" indent="-346075">
              <a:lnSpc>
                <a:spcPct val="90000"/>
              </a:lnSpc>
            </a:pPr>
            <a:r>
              <a:rPr lang="en-US" altLang="en-US" sz="4000" b="1" dirty="0"/>
              <a:t>An apathetic Christian is one who is not excited about or interested in his Christian faith and duties.</a:t>
            </a:r>
          </a:p>
          <a:p>
            <a:pPr marL="60325" indent="0" algn="ctr">
              <a:buNone/>
            </a:pPr>
            <a:r>
              <a:rPr lang="en-US" altLang="en-US" sz="4000" dirty="0"/>
              <a:t>Rev. 3:14-16; Isa. 6:9-10; Acts 28:27; Matt. 24:11-12</a:t>
            </a:r>
          </a:p>
        </p:txBody>
      </p:sp>
      <p:pic>
        <p:nvPicPr>
          <p:cNvPr id="10244" name="Picture 4">
            <a:extLst>
              <a:ext uri="{FF2B5EF4-FFF2-40B4-BE49-F238E27FC236}">
                <a16:creationId xmlns:a16="http://schemas.microsoft.com/office/drawing/2014/main" id="{3CCCB3D2-B873-45BA-8A18-E4AEAF895D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8787" y="333375"/>
            <a:ext cx="1116013" cy="15240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5659D281-B9BC-4A4E-B2B6-6D81D20C657A}"/>
              </a:ext>
            </a:extLst>
          </p:cNvPr>
          <p:cNvSpPr>
            <a:spLocks noGrp="1" noChangeArrowheads="1"/>
          </p:cNvSpPr>
          <p:nvPr>
            <p:ph type="title"/>
          </p:nvPr>
        </p:nvSpPr>
        <p:spPr>
          <a:xfrm>
            <a:off x="465137" y="152400"/>
            <a:ext cx="9669463" cy="1571624"/>
          </a:xfrm>
        </p:spPr>
        <p:txBody>
          <a:bodyPr/>
          <a:lstStyle/>
          <a:p>
            <a:pPr algn="l"/>
            <a:r>
              <a:rPr lang="en-US" altLang="en-US" sz="4800" dirty="0">
                <a:latin typeface="Acme" panose="02000706050000020004" pitchFamily="2" charset="0"/>
              </a:rPr>
              <a:t>Apathy </a:t>
            </a:r>
            <a:br>
              <a:rPr lang="en-US" altLang="en-US" dirty="0">
                <a:latin typeface="Ice-&amp;Snow" pitchFamily="34" charset="0"/>
              </a:rPr>
            </a:br>
            <a:r>
              <a:rPr lang="en-US" altLang="en-US" sz="4000" b="1" dirty="0">
                <a:latin typeface="+mn-lt"/>
              </a:rPr>
              <a:t>Examples &amp; God’s Response</a:t>
            </a:r>
          </a:p>
        </p:txBody>
      </p:sp>
      <p:sp>
        <p:nvSpPr>
          <p:cNvPr id="14339" name="Rectangle 3">
            <a:extLst>
              <a:ext uri="{FF2B5EF4-FFF2-40B4-BE49-F238E27FC236}">
                <a16:creationId xmlns:a16="http://schemas.microsoft.com/office/drawing/2014/main" id="{4ACA23B1-1A41-4635-ADAE-D82ADA8599D1}"/>
              </a:ext>
            </a:extLst>
          </p:cNvPr>
          <p:cNvSpPr>
            <a:spLocks noGrp="1" noChangeArrowheads="1"/>
          </p:cNvSpPr>
          <p:nvPr>
            <p:ph idx="1"/>
          </p:nvPr>
        </p:nvSpPr>
        <p:spPr>
          <a:xfrm>
            <a:off x="484187" y="1905000"/>
            <a:ext cx="11223626" cy="4648200"/>
          </a:xfrm>
        </p:spPr>
        <p:txBody>
          <a:bodyPr/>
          <a:lstStyle/>
          <a:p>
            <a:pPr marL="0" indent="0" algn="ctr">
              <a:buNone/>
            </a:pPr>
            <a:r>
              <a:rPr lang="en-US" altLang="en-US" sz="4000" b="1" dirty="0"/>
              <a:t>The remnant in Jerusalem (Haggai 1:1-11)</a:t>
            </a:r>
          </a:p>
          <a:p>
            <a:pPr marL="60325" indent="0" algn="ctr">
              <a:buNone/>
            </a:pPr>
            <a:r>
              <a:rPr lang="en-US" altLang="en-US" sz="3600" dirty="0"/>
              <a:t>God withheld physical blessings</a:t>
            </a:r>
            <a:br>
              <a:rPr lang="en-US" altLang="en-US" sz="3600" dirty="0"/>
            </a:br>
            <a:r>
              <a:rPr lang="en-US" altLang="en-US" sz="3600" dirty="0"/>
              <a:t>because of their neglect of Him</a:t>
            </a:r>
          </a:p>
          <a:p>
            <a:pPr marL="0" indent="0" algn="ctr">
              <a:buNone/>
            </a:pPr>
            <a:r>
              <a:rPr lang="en-US" altLang="en-US" sz="4000" b="1" dirty="0"/>
              <a:t>The church in Laodicea (Revelation 3:14-22)</a:t>
            </a:r>
          </a:p>
          <a:p>
            <a:pPr marL="60325" indent="0" algn="ctr">
              <a:buNone/>
            </a:pPr>
            <a:r>
              <a:rPr lang="en-US" altLang="en-US" sz="3600" dirty="0"/>
              <a:t>Note:  They did not realize they were destitute</a:t>
            </a:r>
          </a:p>
          <a:p>
            <a:pPr marL="60325" indent="0" algn="ctr">
              <a:buNone/>
            </a:pPr>
            <a:r>
              <a:rPr lang="en-US" altLang="en-US" sz="3600" dirty="0"/>
              <a:t>If they did not repent, God would vomit them out of his mouth; remove their candlestick</a:t>
            </a:r>
          </a:p>
        </p:txBody>
      </p:sp>
      <p:pic>
        <p:nvPicPr>
          <p:cNvPr id="14340" name="Picture 4">
            <a:extLst>
              <a:ext uri="{FF2B5EF4-FFF2-40B4-BE49-F238E27FC236}">
                <a16:creationId xmlns:a16="http://schemas.microsoft.com/office/drawing/2014/main" id="{9782E6ED-D5C8-4722-8239-A67CD5D5DF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91800" y="304800"/>
            <a:ext cx="1116013" cy="15240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fade">
                                      <p:cBhvr>
                                        <p:cTn id="7" dur="500"/>
                                        <p:tgtEl>
                                          <p:spTgt spid="14339">
                                            <p:txEl>
                                              <p:pRg st="0" end="0"/>
                                            </p:txEl>
                                          </p:spTgt>
                                        </p:tgtEl>
                                      </p:cBhvr>
                                    </p:animEffect>
                                    <p:anim calcmode="lin" valueType="num">
                                      <p:cBhvr>
                                        <p:cTn id="8" dur="5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4339">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339">
                                            <p:txEl>
                                              <p:pRg st="1" end="1"/>
                                            </p:txEl>
                                          </p:spTgt>
                                        </p:tgtEl>
                                        <p:attrNameLst>
                                          <p:attrName>style.visibility</p:attrName>
                                        </p:attrNameLst>
                                      </p:cBhvr>
                                      <p:to>
                                        <p:strVal val="visible"/>
                                      </p:to>
                                    </p:set>
                                    <p:animEffect transition="in" filter="fade">
                                      <p:cBhvr>
                                        <p:cTn id="12" dur="500"/>
                                        <p:tgtEl>
                                          <p:spTgt spid="14339">
                                            <p:txEl>
                                              <p:pRg st="1" end="1"/>
                                            </p:txEl>
                                          </p:spTgt>
                                        </p:tgtEl>
                                      </p:cBhvr>
                                    </p:animEffect>
                                    <p:anim calcmode="lin" valueType="num">
                                      <p:cBhvr>
                                        <p:cTn id="13" dur="500" fill="hold"/>
                                        <p:tgtEl>
                                          <p:spTgt spid="14339">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1433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4339">
                                            <p:txEl>
                                              <p:pRg st="2" end="2"/>
                                            </p:txEl>
                                          </p:spTgt>
                                        </p:tgtEl>
                                        <p:attrNameLst>
                                          <p:attrName>style.visibility</p:attrName>
                                        </p:attrNameLst>
                                      </p:cBhvr>
                                      <p:to>
                                        <p:strVal val="visible"/>
                                      </p:to>
                                    </p:set>
                                    <p:animEffect transition="in" filter="fade">
                                      <p:cBhvr>
                                        <p:cTn id="19" dur="500"/>
                                        <p:tgtEl>
                                          <p:spTgt spid="14339">
                                            <p:txEl>
                                              <p:pRg st="2" end="2"/>
                                            </p:txEl>
                                          </p:spTgt>
                                        </p:tgtEl>
                                      </p:cBhvr>
                                    </p:animEffect>
                                    <p:anim calcmode="lin" valueType="num">
                                      <p:cBhvr>
                                        <p:cTn id="20" dur="500" fill="hold"/>
                                        <p:tgtEl>
                                          <p:spTgt spid="14339">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14339">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4339">
                                            <p:txEl>
                                              <p:pRg st="3" end="3"/>
                                            </p:txEl>
                                          </p:spTgt>
                                        </p:tgtEl>
                                        <p:attrNameLst>
                                          <p:attrName>style.visibility</p:attrName>
                                        </p:attrNameLst>
                                      </p:cBhvr>
                                      <p:to>
                                        <p:strVal val="visible"/>
                                      </p:to>
                                    </p:set>
                                    <p:animEffect transition="in" filter="fade">
                                      <p:cBhvr>
                                        <p:cTn id="24" dur="500"/>
                                        <p:tgtEl>
                                          <p:spTgt spid="14339">
                                            <p:txEl>
                                              <p:pRg st="3" end="3"/>
                                            </p:txEl>
                                          </p:spTgt>
                                        </p:tgtEl>
                                      </p:cBhvr>
                                    </p:animEffect>
                                    <p:anim calcmode="lin" valueType="num">
                                      <p:cBhvr>
                                        <p:cTn id="25" dur="500" fill="hold"/>
                                        <p:tgtEl>
                                          <p:spTgt spid="14339">
                                            <p:txEl>
                                              <p:pRg st="3" end="3"/>
                                            </p:txEl>
                                          </p:spTgt>
                                        </p:tgtEl>
                                        <p:attrNameLst>
                                          <p:attrName>ppt_x</p:attrName>
                                        </p:attrNameLst>
                                      </p:cBhvr>
                                      <p:tavLst>
                                        <p:tav tm="0">
                                          <p:val>
                                            <p:strVal val="#ppt_x"/>
                                          </p:val>
                                        </p:tav>
                                        <p:tav tm="100000">
                                          <p:val>
                                            <p:strVal val="#ppt_x"/>
                                          </p:val>
                                        </p:tav>
                                      </p:tavLst>
                                    </p:anim>
                                    <p:anim calcmode="lin" valueType="num">
                                      <p:cBhvr>
                                        <p:cTn id="26" dur="500" fill="hold"/>
                                        <p:tgtEl>
                                          <p:spTgt spid="14339">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4339">
                                            <p:txEl>
                                              <p:pRg st="4" end="4"/>
                                            </p:txEl>
                                          </p:spTgt>
                                        </p:tgtEl>
                                        <p:attrNameLst>
                                          <p:attrName>style.visibility</p:attrName>
                                        </p:attrNameLst>
                                      </p:cBhvr>
                                      <p:to>
                                        <p:strVal val="visible"/>
                                      </p:to>
                                    </p:set>
                                    <p:animEffect transition="in" filter="fade">
                                      <p:cBhvr>
                                        <p:cTn id="29" dur="500"/>
                                        <p:tgtEl>
                                          <p:spTgt spid="14339">
                                            <p:txEl>
                                              <p:pRg st="4" end="4"/>
                                            </p:txEl>
                                          </p:spTgt>
                                        </p:tgtEl>
                                      </p:cBhvr>
                                    </p:animEffect>
                                    <p:anim calcmode="lin" valueType="num">
                                      <p:cBhvr>
                                        <p:cTn id="30" dur="500" fill="hold"/>
                                        <p:tgtEl>
                                          <p:spTgt spid="14339">
                                            <p:txEl>
                                              <p:pRg st="4" end="4"/>
                                            </p:txEl>
                                          </p:spTgt>
                                        </p:tgtEl>
                                        <p:attrNameLst>
                                          <p:attrName>ppt_x</p:attrName>
                                        </p:attrNameLst>
                                      </p:cBhvr>
                                      <p:tavLst>
                                        <p:tav tm="0">
                                          <p:val>
                                            <p:strVal val="#ppt_x"/>
                                          </p:val>
                                        </p:tav>
                                        <p:tav tm="100000">
                                          <p:val>
                                            <p:strVal val="#ppt_x"/>
                                          </p:val>
                                        </p:tav>
                                      </p:tavLst>
                                    </p:anim>
                                    <p:anim calcmode="lin" valueType="num">
                                      <p:cBhvr>
                                        <p:cTn id="31" dur="500" fill="hold"/>
                                        <p:tgtEl>
                                          <p:spTgt spid="1433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98E7403D-03DB-41BD-8F0B-BA7A4E13CD68}"/>
              </a:ext>
            </a:extLst>
          </p:cNvPr>
          <p:cNvSpPr>
            <a:spLocks noGrp="1" noChangeArrowheads="1"/>
          </p:cNvSpPr>
          <p:nvPr>
            <p:ph type="title"/>
          </p:nvPr>
        </p:nvSpPr>
        <p:spPr>
          <a:xfrm>
            <a:off x="457200" y="123825"/>
            <a:ext cx="9753600" cy="1143000"/>
          </a:xfrm>
          <a:effectLst>
            <a:outerShdw dist="35921" dir="2700000" algn="ctr" rotWithShape="0">
              <a:schemeClr val="tx1"/>
            </a:outerShdw>
          </a:effectLst>
        </p:spPr>
        <p:txBody>
          <a:bodyPr>
            <a:normAutofit/>
          </a:bodyPr>
          <a:lstStyle/>
          <a:p>
            <a:pPr algn="l"/>
            <a:r>
              <a:rPr lang="en-US" altLang="en-US" sz="4800" dirty="0">
                <a:solidFill>
                  <a:schemeClr val="bg1"/>
                </a:solidFill>
                <a:latin typeface="Acme" panose="02000706050000020004" pitchFamily="2" charset="0"/>
              </a:rPr>
              <a:t>Zeal</a:t>
            </a:r>
            <a:endParaRPr lang="en-US" altLang="en-US" sz="4800" b="1" dirty="0">
              <a:solidFill>
                <a:schemeClr val="bg1"/>
              </a:solidFill>
              <a:latin typeface="Acme" panose="02000706050000020004" pitchFamily="2" charset="0"/>
            </a:endParaRPr>
          </a:p>
        </p:txBody>
      </p:sp>
      <p:sp>
        <p:nvSpPr>
          <p:cNvPr id="21507" name="Rectangle 3">
            <a:extLst>
              <a:ext uri="{FF2B5EF4-FFF2-40B4-BE49-F238E27FC236}">
                <a16:creationId xmlns:a16="http://schemas.microsoft.com/office/drawing/2014/main" id="{2149C49D-1072-4AFC-A303-A0017A4B933D}"/>
              </a:ext>
            </a:extLst>
          </p:cNvPr>
          <p:cNvSpPr>
            <a:spLocks noGrp="1" noChangeArrowheads="1"/>
          </p:cNvSpPr>
          <p:nvPr>
            <p:ph idx="1"/>
          </p:nvPr>
        </p:nvSpPr>
        <p:spPr>
          <a:xfrm>
            <a:off x="457200" y="1371600"/>
            <a:ext cx="11201400" cy="5105400"/>
          </a:xfrm>
          <a:noFill/>
          <a:ln w="19050">
            <a:noFill/>
            <a:miter lim="800000"/>
            <a:headEnd/>
            <a:tailEnd/>
          </a:ln>
        </p:spPr>
        <p:txBody>
          <a:bodyPr>
            <a:noAutofit/>
          </a:bodyPr>
          <a:lstStyle/>
          <a:p>
            <a:pPr marL="346075" indent="-346075">
              <a:lnSpc>
                <a:spcPct val="90000"/>
              </a:lnSpc>
            </a:pPr>
            <a:r>
              <a:rPr lang="en-US" altLang="en-US" sz="4400" b="1" dirty="0">
                <a:solidFill>
                  <a:schemeClr val="bg1"/>
                </a:solidFill>
              </a:rPr>
              <a:t>Etymology of the term “zeal”</a:t>
            </a:r>
          </a:p>
          <a:p>
            <a:pPr marL="693738" lvl="1" indent="0">
              <a:lnSpc>
                <a:spcPct val="90000"/>
              </a:lnSpc>
              <a:buNone/>
            </a:pPr>
            <a:r>
              <a:rPr lang="en-US" altLang="en-US" sz="4000" dirty="0">
                <a:solidFill>
                  <a:schemeClr val="bg1"/>
                </a:solidFill>
              </a:rPr>
              <a:t>From a primary verb (</a:t>
            </a:r>
            <a:r>
              <a:rPr lang="en-US" altLang="en-US" sz="4000" i="1" dirty="0" err="1">
                <a:solidFill>
                  <a:schemeClr val="bg1"/>
                </a:solidFill>
              </a:rPr>
              <a:t>zeo</a:t>
            </a:r>
            <a:r>
              <a:rPr lang="en-US" altLang="en-US" sz="4000" dirty="0">
                <a:solidFill>
                  <a:schemeClr val="bg1"/>
                </a:solidFill>
              </a:rPr>
              <a:t>); </a:t>
            </a:r>
            <a:r>
              <a:rPr lang="en-US" altLang="en-US" sz="4000" u="sng" dirty="0">
                <a:solidFill>
                  <a:schemeClr val="bg1"/>
                </a:solidFill>
              </a:rPr>
              <a:t>to be hot</a:t>
            </a:r>
            <a:r>
              <a:rPr lang="en-US" altLang="en-US" sz="4000" dirty="0">
                <a:solidFill>
                  <a:schemeClr val="bg1"/>
                </a:solidFill>
              </a:rPr>
              <a:t>                (</a:t>
            </a:r>
            <a:r>
              <a:rPr lang="en-US" altLang="en-US" sz="4000" u="sng" dirty="0">
                <a:solidFill>
                  <a:schemeClr val="bg1"/>
                </a:solidFill>
              </a:rPr>
              <a:t>boil</a:t>
            </a:r>
            <a:r>
              <a:rPr lang="en-US" altLang="en-US" sz="4000" dirty="0">
                <a:solidFill>
                  <a:schemeClr val="bg1"/>
                </a:solidFill>
              </a:rPr>
              <a:t>, of liquids; </a:t>
            </a:r>
            <a:r>
              <a:rPr lang="en-US" altLang="en-US" sz="4000" u="sng" dirty="0">
                <a:solidFill>
                  <a:schemeClr val="bg1"/>
                </a:solidFill>
              </a:rPr>
              <a:t>or glow</a:t>
            </a:r>
            <a:r>
              <a:rPr lang="en-US" altLang="en-US" sz="4000" dirty="0">
                <a:solidFill>
                  <a:schemeClr val="bg1"/>
                </a:solidFill>
              </a:rPr>
              <a:t>, of solids), i.e. (figuratively) be fervid (earnest):--be fervent.</a:t>
            </a:r>
          </a:p>
          <a:p>
            <a:pPr marL="346075" indent="-346075">
              <a:lnSpc>
                <a:spcPct val="90000"/>
              </a:lnSpc>
            </a:pPr>
            <a:r>
              <a:rPr lang="en-US" altLang="en-US" sz="4400" b="1" dirty="0">
                <a:solidFill>
                  <a:schemeClr val="bg1"/>
                </a:solidFill>
              </a:rPr>
              <a:t>Definition of the term zeal (</a:t>
            </a:r>
            <a:r>
              <a:rPr lang="en-US" altLang="en-US" sz="4400" b="1" i="1" dirty="0" err="1">
                <a:solidFill>
                  <a:schemeClr val="bg1"/>
                </a:solidFill>
              </a:rPr>
              <a:t>zelos</a:t>
            </a:r>
            <a:r>
              <a:rPr lang="en-US" altLang="en-US" sz="4400" b="1" dirty="0">
                <a:solidFill>
                  <a:schemeClr val="bg1"/>
                </a:solidFill>
              </a:rPr>
              <a:t>)</a:t>
            </a:r>
          </a:p>
          <a:p>
            <a:pPr marL="741363" lvl="1" indent="0">
              <a:lnSpc>
                <a:spcPct val="90000"/>
              </a:lnSpc>
              <a:buNone/>
            </a:pPr>
            <a:r>
              <a:rPr lang="en-US" altLang="en-US" sz="4000" dirty="0">
                <a:solidFill>
                  <a:schemeClr val="bg1"/>
                </a:solidFill>
              </a:rPr>
              <a:t>properly, heat, i.e. (figuratively) "zeal" (</a:t>
            </a:r>
            <a:r>
              <a:rPr lang="en-US" altLang="en-US" sz="4000" u="sng" dirty="0">
                <a:solidFill>
                  <a:schemeClr val="bg1"/>
                </a:solidFill>
              </a:rPr>
              <a:t>in a favorable sense, ardor</a:t>
            </a:r>
            <a:r>
              <a:rPr lang="en-US" altLang="en-US" sz="4000" dirty="0">
                <a:solidFill>
                  <a:schemeClr val="bg1"/>
                </a:solidFill>
              </a:rPr>
              <a:t>; in an unfavorable one, jealousy, as of a husband (figuratively, of God)</a:t>
            </a:r>
          </a:p>
        </p:txBody>
      </p:sp>
      <p:pic>
        <p:nvPicPr>
          <p:cNvPr id="21508" name="Picture 4">
            <a:extLst>
              <a:ext uri="{FF2B5EF4-FFF2-40B4-BE49-F238E27FC236}">
                <a16:creationId xmlns:a16="http://schemas.microsoft.com/office/drawing/2014/main" id="{B38F12F4-D4EB-4AB3-9EB8-9D0823E0B6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2137" y="304800"/>
            <a:ext cx="1058863" cy="1447800"/>
          </a:xfrm>
          <a:prstGeom prst="rect">
            <a:avLst/>
          </a:prstGeom>
          <a:noFill/>
          <a:ln w="19050">
            <a:solidFill>
              <a:srgbClr val="4E1A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6943FE87-0CD2-4B92-BCF9-01079C1825FA}"/>
              </a:ext>
            </a:extLst>
          </p:cNvPr>
          <p:cNvSpPr>
            <a:spLocks noGrp="1" noChangeArrowheads="1"/>
          </p:cNvSpPr>
          <p:nvPr>
            <p:ph type="title"/>
          </p:nvPr>
        </p:nvSpPr>
        <p:spPr>
          <a:xfrm>
            <a:off x="457200" y="0"/>
            <a:ext cx="11277600" cy="1676400"/>
          </a:xfrm>
          <a:effectLst>
            <a:outerShdw dist="35921" dir="2700000" algn="ctr" rotWithShape="0">
              <a:schemeClr val="tx1"/>
            </a:outerShdw>
          </a:effectLst>
        </p:spPr>
        <p:txBody>
          <a:bodyPr/>
          <a:lstStyle/>
          <a:p>
            <a:pPr algn="l"/>
            <a:r>
              <a:rPr lang="en-US" altLang="en-US" sz="4800" dirty="0">
                <a:solidFill>
                  <a:schemeClr val="bg1"/>
                </a:solidFill>
                <a:latin typeface="Acme" panose="02000706050000020004" pitchFamily="2" charset="0"/>
              </a:rPr>
              <a:t>Zeal</a:t>
            </a:r>
            <a:br>
              <a:rPr lang="en-US" altLang="en-US" sz="6600" dirty="0">
                <a:solidFill>
                  <a:schemeClr val="bg1"/>
                </a:solidFill>
                <a:latin typeface="Char BB" pitchFamily="2" charset="0"/>
              </a:rPr>
            </a:br>
            <a:r>
              <a:rPr lang="en-US" altLang="en-US" sz="4000" b="1" dirty="0">
                <a:solidFill>
                  <a:schemeClr val="bg1"/>
                </a:solidFill>
                <a:latin typeface="Calibri" panose="020F0502020204030204" pitchFamily="34" charset="0"/>
                <a:cs typeface="Calibri" panose="020F0502020204030204" pitchFamily="34" charset="0"/>
              </a:rPr>
              <a:t>Examples &amp; God’s Response</a:t>
            </a:r>
          </a:p>
        </p:txBody>
      </p:sp>
      <p:sp>
        <p:nvSpPr>
          <p:cNvPr id="16387" name="Rectangle 3">
            <a:extLst>
              <a:ext uri="{FF2B5EF4-FFF2-40B4-BE49-F238E27FC236}">
                <a16:creationId xmlns:a16="http://schemas.microsoft.com/office/drawing/2014/main" id="{EB2A02A3-4961-4221-98E5-E6EE92D5E57C}"/>
              </a:ext>
            </a:extLst>
          </p:cNvPr>
          <p:cNvSpPr>
            <a:spLocks noGrp="1" noChangeArrowheads="1"/>
          </p:cNvSpPr>
          <p:nvPr>
            <p:ph idx="1"/>
          </p:nvPr>
        </p:nvSpPr>
        <p:spPr>
          <a:xfrm>
            <a:off x="476196" y="1828800"/>
            <a:ext cx="11239608" cy="4648200"/>
          </a:xfrm>
          <a:noFill/>
          <a:ln w="19050">
            <a:noFill/>
            <a:miter lim="800000"/>
            <a:headEnd/>
            <a:tailEnd/>
          </a:ln>
        </p:spPr>
        <p:txBody>
          <a:bodyPr>
            <a:normAutofit/>
          </a:bodyPr>
          <a:lstStyle/>
          <a:p>
            <a:pPr marL="0" indent="0" algn="ctr">
              <a:lnSpc>
                <a:spcPct val="90000"/>
              </a:lnSpc>
              <a:buNone/>
            </a:pPr>
            <a:r>
              <a:rPr lang="en-US" altLang="en-US" sz="4000" b="1" dirty="0">
                <a:solidFill>
                  <a:schemeClr val="bg1"/>
                </a:solidFill>
              </a:rPr>
              <a:t>Israel’s Gifts for the Tabernacle (Ex. 35) </a:t>
            </a:r>
          </a:p>
          <a:p>
            <a:pPr marL="122237" indent="0" algn="ctr">
              <a:buNone/>
            </a:pPr>
            <a:r>
              <a:rPr lang="en-US" altLang="en-US" sz="3600" dirty="0">
                <a:solidFill>
                  <a:schemeClr val="bg1"/>
                </a:solidFill>
              </a:rPr>
              <a:t>Hearts were stirred to the point of excess (36:4-7)</a:t>
            </a:r>
          </a:p>
          <a:p>
            <a:pPr marL="122237" indent="0" algn="ctr">
              <a:buNone/>
            </a:pPr>
            <a:r>
              <a:rPr lang="en-US" altLang="en-US" sz="3600" dirty="0">
                <a:solidFill>
                  <a:schemeClr val="bg1"/>
                </a:solidFill>
              </a:rPr>
              <a:t>Moses blessed them (39:42-43)</a:t>
            </a:r>
          </a:p>
          <a:p>
            <a:pPr marL="0" indent="0" algn="ctr">
              <a:lnSpc>
                <a:spcPct val="90000"/>
              </a:lnSpc>
              <a:buNone/>
            </a:pPr>
            <a:r>
              <a:rPr lang="en-US" altLang="en-US" sz="4000" b="1" dirty="0">
                <a:solidFill>
                  <a:schemeClr val="bg1"/>
                </a:solidFill>
              </a:rPr>
              <a:t>Jesus in the Temple (John 2:13-17)</a:t>
            </a:r>
          </a:p>
          <a:p>
            <a:pPr marL="122237" indent="0" algn="ctr">
              <a:buNone/>
            </a:pPr>
            <a:r>
              <a:rPr lang="en-US" altLang="en-US" sz="3600" dirty="0">
                <a:solidFill>
                  <a:schemeClr val="bg1"/>
                </a:solidFill>
              </a:rPr>
              <a:t>Jesus’ ardor was for His Father’s things and will. </a:t>
            </a:r>
          </a:p>
          <a:p>
            <a:pPr marL="122237" indent="0" algn="ctr">
              <a:buNone/>
            </a:pPr>
            <a:r>
              <a:rPr lang="en-US" altLang="en-US" sz="3600" dirty="0">
                <a:solidFill>
                  <a:schemeClr val="bg1"/>
                </a:solidFill>
              </a:rPr>
              <a:t>He was proclaimed to be the Christ by His resurrection. (vss. 18-22; cf. Acts 17:30-31)</a:t>
            </a:r>
          </a:p>
        </p:txBody>
      </p:sp>
      <p:pic>
        <p:nvPicPr>
          <p:cNvPr id="16388" name="Picture 4">
            <a:extLst>
              <a:ext uri="{FF2B5EF4-FFF2-40B4-BE49-F238E27FC236}">
                <a16:creationId xmlns:a16="http://schemas.microsoft.com/office/drawing/2014/main" id="{C140428C-3F81-4E08-8EB5-953651A068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97105" y="304800"/>
            <a:ext cx="1113895" cy="1524000"/>
          </a:xfrm>
          <a:prstGeom prst="rect">
            <a:avLst/>
          </a:prstGeom>
          <a:noFill/>
          <a:ln w="19050">
            <a:solidFill>
              <a:srgbClr val="4E1A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fade">
                                      <p:cBhvr>
                                        <p:cTn id="7" dur="500"/>
                                        <p:tgtEl>
                                          <p:spTgt spid="16387">
                                            <p:txEl>
                                              <p:pRg st="0" end="0"/>
                                            </p:txEl>
                                          </p:spTgt>
                                        </p:tgtEl>
                                      </p:cBhvr>
                                    </p:animEffect>
                                    <p:anim calcmode="lin" valueType="num">
                                      <p:cBhvr>
                                        <p:cTn id="8"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638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6387">
                                            <p:txEl>
                                              <p:pRg st="1" end="1"/>
                                            </p:txEl>
                                          </p:spTgt>
                                        </p:tgtEl>
                                        <p:attrNameLst>
                                          <p:attrName>style.visibility</p:attrName>
                                        </p:attrNameLst>
                                      </p:cBhvr>
                                      <p:to>
                                        <p:strVal val="visible"/>
                                      </p:to>
                                    </p:set>
                                    <p:animEffect transition="in" filter="fade">
                                      <p:cBhvr>
                                        <p:cTn id="12" dur="500"/>
                                        <p:tgtEl>
                                          <p:spTgt spid="16387">
                                            <p:txEl>
                                              <p:pRg st="1" end="1"/>
                                            </p:txEl>
                                          </p:spTgt>
                                        </p:tgtEl>
                                      </p:cBhvr>
                                    </p:animEffect>
                                    <p:anim calcmode="lin" valueType="num">
                                      <p:cBhvr>
                                        <p:cTn id="13" dur="500" fill="hold"/>
                                        <p:tgtEl>
                                          <p:spTgt spid="16387">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16387">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6387">
                                            <p:txEl>
                                              <p:pRg st="2" end="2"/>
                                            </p:txEl>
                                          </p:spTgt>
                                        </p:tgtEl>
                                        <p:attrNameLst>
                                          <p:attrName>style.visibility</p:attrName>
                                        </p:attrNameLst>
                                      </p:cBhvr>
                                      <p:to>
                                        <p:strVal val="visible"/>
                                      </p:to>
                                    </p:set>
                                    <p:animEffect transition="in" filter="fade">
                                      <p:cBhvr>
                                        <p:cTn id="17" dur="500"/>
                                        <p:tgtEl>
                                          <p:spTgt spid="16387">
                                            <p:txEl>
                                              <p:pRg st="2" end="2"/>
                                            </p:txEl>
                                          </p:spTgt>
                                        </p:tgtEl>
                                      </p:cBhvr>
                                    </p:animEffect>
                                    <p:anim calcmode="lin" valueType="num">
                                      <p:cBhvr>
                                        <p:cTn id="18" dur="500" fill="hold"/>
                                        <p:tgtEl>
                                          <p:spTgt spid="1638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638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6387">
                                            <p:txEl>
                                              <p:pRg st="3" end="3"/>
                                            </p:txEl>
                                          </p:spTgt>
                                        </p:tgtEl>
                                        <p:attrNameLst>
                                          <p:attrName>style.visibility</p:attrName>
                                        </p:attrNameLst>
                                      </p:cBhvr>
                                      <p:to>
                                        <p:strVal val="visible"/>
                                      </p:to>
                                    </p:set>
                                    <p:animEffect transition="in" filter="fade">
                                      <p:cBhvr>
                                        <p:cTn id="24" dur="500"/>
                                        <p:tgtEl>
                                          <p:spTgt spid="16387">
                                            <p:txEl>
                                              <p:pRg st="3" end="3"/>
                                            </p:txEl>
                                          </p:spTgt>
                                        </p:tgtEl>
                                      </p:cBhvr>
                                    </p:animEffect>
                                    <p:anim calcmode="lin" valueType="num">
                                      <p:cBhvr>
                                        <p:cTn id="25" dur="500" fill="hold"/>
                                        <p:tgtEl>
                                          <p:spTgt spid="16387">
                                            <p:txEl>
                                              <p:pRg st="3" end="3"/>
                                            </p:txEl>
                                          </p:spTgt>
                                        </p:tgtEl>
                                        <p:attrNameLst>
                                          <p:attrName>ppt_x</p:attrName>
                                        </p:attrNameLst>
                                      </p:cBhvr>
                                      <p:tavLst>
                                        <p:tav tm="0">
                                          <p:val>
                                            <p:strVal val="#ppt_x"/>
                                          </p:val>
                                        </p:tav>
                                        <p:tav tm="100000">
                                          <p:val>
                                            <p:strVal val="#ppt_x"/>
                                          </p:val>
                                        </p:tav>
                                      </p:tavLst>
                                    </p:anim>
                                    <p:anim calcmode="lin" valueType="num">
                                      <p:cBhvr>
                                        <p:cTn id="26" dur="500" fill="hold"/>
                                        <p:tgtEl>
                                          <p:spTgt spid="16387">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6387">
                                            <p:txEl>
                                              <p:pRg st="4" end="4"/>
                                            </p:txEl>
                                          </p:spTgt>
                                        </p:tgtEl>
                                        <p:attrNameLst>
                                          <p:attrName>style.visibility</p:attrName>
                                        </p:attrNameLst>
                                      </p:cBhvr>
                                      <p:to>
                                        <p:strVal val="visible"/>
                                      </p:to>
                                    </p:set>
                                    <p:animEffect transition="in" filter="fade">
                                      <p:cBhvr>
                                        <p:cTn id="29" dur="500"/>
                                        <p:tgtEl>
                                          <p:spTgt spid="16387">
                                            <p:txEl>
                                              <p:pRg st="4" end="4"/>
                                            </p:txEl>
                                          </p:spTgt>
                                        </p:tgtEl>
                                      </p:cBhvr>
                                    </p:animEffect>
                                    <p:anim calcmode="lin" valueType="num">
                                      <p:cBhvr>
                                        <p:cTn id="30" dur="500" fill="hold"/>
                                        <p:tgtEl>
                                          <p:spTgt spid="16387">
                                            <p:txEl>
                                              <p:pRg st="4" end="4"/>
                                            </p:txEl>
                                          </p:spTgt>
                                        </p:tgtEl>
                                        <p:attrNameLst>
                                          <p:attrName>ppt_x</p:attrName>
                                        </p:attrNameLst>
                                      </p:cBhvr>
                                      <p:tavLst>
                                        <p:tav tm="0">
                                          <p:val>
                                            <p:strVal val="#ppt_x"/>
                                          </p:val>
                                        </p:tav>
                                        <p:tav tm="100000">
                                          <p:val>
                                            <p:strVal val="#ppt_x"/>
                                          </p:val>
                                        </p:tav>
                                      </p:tavLst>
                                    </p:anim>
                                    <p:anim calcmode="lin" valueType="num">
                                      <p:cBhvr>
                                        <p:cTn id="31" dur="500" fill="hold"/>
                                        <p:tgtEl>
                                          <p:spTgt spid="16387">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6387">
                                            <p:txEl>
                                              <p:pRg st="5" end="5"/>
                                            </p:txEl>
                                          </p:spTgt>
                                        </p:tgtEl>
                                        <p:attrNameLst>
                                          <p:attrName>style.visibility</p:attrName>
                                        </p:attrNameLst>
                                      </p:cBhvr>
                                      <p:to>
                                        <p:strVal val="visible"/>
                                      </p:to>
                                    </p:set>
                                    <p:animEffect transition="in" filter="fade">
                                      <p:cBhvr>
                                        <p:cTn id="34" dur="500"/>
                                        <p:tgtEl>
                                          <p:spTgt spid="16387">
                                            <p:txEl>
                                              <p:pRg st="5" end="5"/>
                                            </p:txEl>
                                          </p:spTgt>
                                        </p:tgtEl>
                                      </p:cBhvr>
                                    </p:animEffect>
                                    <p:anim calcmode="lin" valueType="num">
                                      <p:cBhvr>
                                        <p:cTn id="35" dur="500" fill="hold"/>
                                        <p:tgtEl>
                                          <p:spTgt spid="16387">
                                            <p:txEl>
                                              <p:pRg st="5" end="5"/>
                                            </p:txEl>
                                          </p:spTgt>
                                        </p:tgtEl>
                                        <p:attrNameLst>
                                          <p:attrName>ppt_x</p:attrName>
                                        </p:attrNameLst>
                                      </p:cBhvr>
                                      <p:tavLst>
                                        <p:tav tm="0">
                                          <p:val>
                                            <p:strVal val="#ppt_x"/>
                                          </p:val>
                                        </p:tav>
                                        <p:tav tm="100000">
                                          <p:val>
                                            <p:strVal val="#ppt_x"/>
                                          </p:val>
                                        </p:tav>
                                      </p:tavLst>
                                    </p:anim>
                                    <p:anim calcmode="lin" valueType="num">
                                      <p:cBhvr>
                                        <p:cTn id="36" dur="500" fill="hold"/>
                                        <p:tgtEl>
                                          <p:spTgt spid="1638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9220" name="Rectangle 4">
            <a:extLst>
              <a:ext uri="{FF2B5EF4-FFF2-40B4-BE49-F238E27FC236}">
                <a16:creationId xmlns:a16="http://schemas.microsoft.com/office/drawing/2014/main" id="{709D73E4-2B26-407B-9BE4-A7EF6A43CAEA}"/>
              </a:ext>
            </a:extLst>
          </p:cNvPr>
          <p:cNvSpPr>
            <a:spLocks noChangeArrowheads="1"/>
          </p:cNvSpPr>
          <p:nvPr/>
        </p:nvSpPr>
        <p:spPr bwMode="auto">
          <a:xfrm>
            <a:off x="1524000" y="0"/>
            <a:ext cx="9144000" cy="6858000"/>
          </a:xfrm>
          <a:prstGeom prst="rect">
            <a:avLst/>
          </a:prstGeom>
          <a:noFill/>
          <a:ln w="9525">
            <a:noFill/>
            <a:miter lim="800000"/>
            <a:headEnd/>
            <a:tailEnd/>
          </a:ln>
          <a:effectLst/>
        </p:spPr>
        <p:txBody>
          <a:bodyPr wrap="none" anchor="ctr"/>
          <a:lstStyle/>
          <a:p>
            <a:endParaRPr lang="en-US"/>
          </a:p>
        </p:txBody>
      </p:sp>
      <p:sp>
        <p:nvSpPr>
          <p:cNvPr id="9218" name="Rectangle 2">
            <a:extLst>
              <a:ext uri="{FF2B5EF4-FFF2-40B4-BE49-F238E27FC236}">
                <a16:creationId xmlns:a16="http://schemas.microsoft.com/office/drawing/2014/main" id="{B730FEFA-1843-4215-934B-6F79FD43BD68}"/>
              </a:ext>
            </a:extLst>
          </p:cNvPr>
          <p:cNvSpPr>
            <a:spLocks noGrp="1" noChangeArrowheads="1"/>
          </p:cNvSpPr>
          <p:nvPr>
            <p:ph type="ctrTitle"/>
          </p:nvPr>
        </p:nvSpPr>
        <p:spPr>
          <a:xfrm>
            <a:off x="609600" y="152400"/>
            <a:ext cx="9448800" cy="1098550"/>
          </a:xfrm>
        </p:spPr>
        <p:txBody>
          <a:bodyPr anchor="ctr">
            <a:noAutofit/>
          </a:bodyPr>
          <a:lstStyle/>
          <a:p>
            <a:pPr algn="l">
              <a:tabLst>
                <a:tab pos="4800600" algn="l"/>
              </a:tabLst>
            </a:pPr>
            <a:r>
              <a:rPr lang="en-US" altLang="en-US" sz="4800" dirty="0">
                <a:solidFill>
                  <a:schemeClr val="bg1"/>
                </a:solidFill>
                <a:latin typeface="Acme" panose="02000706050000020004" pitchFamily="2" charset="0"/>
              </a:rPr>
              <a:t>Concluding Exhortations</a:t>
            </a:r>
          </a:p>
        </p:txBody>
      </p:sp>
      <p:sp>
        <p:nvSpPr>
          <p:cNvPr id="9219" name="Rectangle 3">
            <a:extLst>
              <a:ext uri="{FF2B5EF4-FFF2-40B4-BE49-F238E27FC236}">
                <a16:creationId xmlns:a16="http://schemas.microsoft.com/office/drawing/2014/main" id="{F9738670-7001-4725-B5DD-AD1EBA88D393}"/>
              </a:ext>
            </a:extLst>
          </p:cNvPr>
          <p:cNvSpPr>
            <a:spLocks noGrp="1" noChangeArrowheads="1"/>
          </p:cNvSpPr>
          <p:nvPr>
            <p:ph type="subTitle" idx="1"/>
          </p:nvPr>
        </p:nvSpPr>
        <p:spPr>
          <a:xfrm>
            <a:off x="533400" y="1295400"/>
            <a:ext cx="11049000" cy="5257800"/>
          </a:xfrm>
        </p:spPr>
        <p:txBody>
          <a:bodyPr>
            <a:normAutofit/>
          </a:bodyPr>
          <a:lstStyle/>
          <a:p>
            <a:pPr>
              <a:lnSpc>
                <a:spcPct val="90000"/>
              </a:lnSpc>
            </a:pPr>
            <a:r>
              <a:rPr lang="en-US" altLang="en-US" sz="4400" b="1" dirty="0">
                <a:solidFill>
                  <a:schemeClr val="accent2">
                    <a:lumMod val="40000"/>
                    <a:lumOff val="60000"/>
                  </a:schemeClr>
                </a:solidFill>
              </a:rPr>
              <a:t>Apathy leads to regression and apostasy  </a:t>
            </a:r>
            <a:r>
              <a:rPr lang="en-US" altLang="en-US" sz="4400" dirty="0">
                <a:solidFill>
                  <a:schemeClr val="accent2">
                    <a:lumMod val="40000"/>
                    <a:lumOff val="60000"/>
                  </a:schemeClr>
                </a:solidFill>
              </a:rPr>
              <a:t> </a:t>
            </a:r>
            <a:r>
              <a:rPr lang="en-US" altLang="en-US" sz="4000" dirty="0">
                <a:solidFill>
                  <a:schemeClr val="bg1"/>
                </a:solidFill>
              </a:rPr>
              <a:t>Hebrews 5:11</a:t>
            </a:r>
          </a:p>
          <a:p>
            <a:pPr>
              <a:lnSpc>
                <a:spcPct val="90000"/>
              </a:lnSpc>
            </a:pPr>
            <a:r>
              <a:rPr lang="en-US" altLang="en-US" sz="4400" b="1" dirty="0">
                <a:solidFill>
                  <a:schemeClr val="accent2">
                    <a:lumMod val="40000"/>
                    <a:lumOff val="60000"/>
                  </a:schemeClr>
                </a:solidFill>
              </a:rPr>
              <a:t>Zeal alone is not enough                                   </a:t>
            </a:r>
            <a:r>
              <a:rPr lang="en-US" altLang="en-US" sz="4000" dirty="0">
                <a:solidFill>
                  <a:schemeClr val="bg1"/>
                </a:solidFill>
              </a:rPr>
              <a:t>Romans 10:2</a:t>
            </a:r>
          </a:p>
          <a:p>
            <a:pPr>
              <a:lnSpc>
                <a:spcPct val="90000"/>
              </a:lnSpc>
            </a:pPr>
            <a:r>
              <a:rPr lang="en-US" altLang="en-US" sz="4400" b="1" dirty="0">
                <a:solidFill>
                  <a:schemeClr val="accent2">
                    <a:lumMod val="40000"/>
                    <a:lumOff val="60000"/>
                  </a:schemeClr>
                </a:solidFill>
              </a:rPr>
              <a:t>Our zeal can stir up the hearts of others!</a:t>
            </a:r>
            <a:r>
              <a:rPr lang="en-US" altLang="en-US" sz="4400" dirty="0">
                <a:solidFill>
                  <a:schemeClr val="accent2">
                    <a:lumMod val="40000"/>
                    <a:lumOff val="60000"/>
                  </a:schemeClr>
                </a:solidFill>
              </a:rPr>
              <a:t>          </a:t>
            </a:r>
            <a:r>
              <a:rPr lang="en-US" altLang="en-US" sz="4000" dirty="0">
                <a:solidFill>
                  <a:schemeClr val="bg1"/>
                </a:solidFill>
              </a:rPr>
              <a:t>2 Corinthians 9:1-2</a:t>
            </a:r>
          </a:p>
          <a:p>
            <a:pPr>
              <a:lnSpc>
                <a:spcPct val="90000"/>
              </a:lnSpc>
            </a:pPr>
            <a:r>
              <a:rPr lang="en-US" altLang="en-US" sz="4400" b="1" dirty="0">
                <a:solidFill>
                  <a:schemeClr val="accent2">
                    <a:lumMod val="40000"/>
                    <a:lumOff val="60000"/>
                  </a:schemeClr>
                </a:solidFill>
              </a:rPr>
              <a:t>Zeal is what being a Christian is all about!  </a:t>
            </a:r>
            <a:r>
              <a:rPr lang="en-US" altLang="en-US" sz="4000" dirty="0">
                <a:solidFill>
                  <a:schemeClr val="bg1"/>
                </a:solidFill>
              </a:rPr>
              <a:t>Mark 12:30</a:t>
            </a:r>
          </a:p>
        </p:txBody>
      </p:sp>
    </p:spTree>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slide(fromBottom)">
                                      <p:cBhvr>
                                        <p:cTn id="7" dur="1000"/>
                                        <p:tgtEl>
                                          <p:spTgt spid="9219">
                                            <p:txEl>
                                              <p:pRg st="0" end="0"/>
                                            </p:txEl>
                                          </p:spTgt>
                                        </p:tgtEl>
                                      </p:cBhvr>
                                    </p:animEffect>
                                  </p:childTnLst>
                                </p:cTn>
                              </p:par>
                            </p:childTnLst>
                          </p:cTn>
                        </p:par>
                        <p:par>
                          <p:cTn id="8" fill="hold">
                            <p:stCondLst>
                              <p:cond delay="1000"/>
                            </p:stCondLst>
                            <p:childTnLst>
                              <p:par>
                                <p:cTn id="9" presetID="12" presetClass="entr" presetSubtype="4" fill="hold" grpId="0" nodeType="after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animEffect transition="in" filter="slide(fromBottom)">
                                      <p:cBhvr>
                                        <p:cTn id="11" dur="1000"/>
                                        <p:tgtEl>
                                          <p:spTgt spid="9219">
                                            <p:txEl>
                                              <p:pRg st="1" end="1"/>
                                            </p:txEl>
                                          </p:spTgt>
                                        </p:tgtEl>
                                      </p:cBhvr>
                                    </p:animEffect>
                                  </p:childTnLst>
                                </p:cTn>
                              </p:par>
                            </p:childTnLst>
                          </p:cTn>
                        </p:par>
                        <p:par>
                          <p:cTn id="12" fill="hold" nodeType="withGroup">
                            <p:stCondLst>
                              <p:cond delay="2000"/>
                            </p:stCondLst>
                            <p:childTnLst>
                              <p:par>
                                <p:cTn id="13" presetID="12" presetClass="entr" presetSubtype="4" fill="hold" grpId="0" nodeType="afterEffect">
                                  <p:stCondLst>
                                    <p:cond delay="0"/>
                                  </p:stCondLst>
                                  <p:childTnLst>
                                    <p:set>
                                      <p:cBhvr>
                                        <p:cTn id="14" dur="1" fill="hold">
                                          <p:stCondLst>
                                            <p:cond delay="0"/>
                                          </p:stCondLst>
                                        </p:cTn>
                                        <p:tgtEl>
                                          <p:spTgt spid="9219">
                                            <p:txEl>
                                              <p:pRg st="2" end="2"/>
                                            </p:txEl>
                                          </p:spTgt>
                                        </p:tgtEl>
                                        <p:attrNameLst>
                                          <p:attrName>style.visibility</p:attrName>
                                        </p:attrNameLst>
                                      </p:cBhvr>
                                      <p:to>
                                        <p:strVal val="visible"/>
                                      </p:to>
                                    </p:set>
                                    <p:animEffect transition="in" filter="slide(fromBottom)">
                                      <p:cBhvr>
                                        <p:cTn id="15" dur="1000"/>
                                        <p:tgtEl>
                                          <p:spTgt spid="9219">
                                            <p:txEl>
                                              <p:pRg st="2" end="2"/>
                                            </p:txEl>
                                          </p:spTgt>
                                        </p:tgtEl>
                                      </p:cBhvr>
                                    </p:animEffect>
                                  </p:childTnLst>
                                </p:cTn>
                              </p:par>
                            </p:childTnLst>
                          </p:cTn>
                        </p:par>
                        <p:par>
                          <p:cTn id="16" fill="hold" nodeType="withGroup">
                            <p:stCondLst>
                              <p:cond delay="3000"/>
                            </p:stCondLst>
                            <p:childTnLst>
                              <p:par>
                                <p:cTn id="17" presetID="12" presetClass="entr" presetSubtype="4" fill="hold" grpId="0" nodeType="afterEffect">
                                  <p:stCondLst>
                                    <p:cond delay="0"/>
                                  </p:stCondLst>
                                  <p:childTnLst>
                                    <p:set>
                                      <p:cBhvr>
                                        <p:cTn id="18" dur="1" fill="hold">
                                          <p:stCondLst>
                                            <p:cond delay="0"/>
                                          </p:stCondLst>
                                        </p:cTn>
                                        <p:tgtEl>
                                          <p:spTgt spid="9219">
                                            <p:txEl>
                                              <p:pRg st="3" end="3"/>
                                            </p:txEl>
                                          </p:spTgt>
                                        </p:tgtEl>
                                        <p:attrNameLst>
                                          <p:attrName>style.visibility</p:attrName>
                                        </p:attrNameLst>
                                      </p:cBhvr>
                                      <p:to>
                                        <p:strVal val="visible"/>
                                      </p:to>
                                    </p:set>
                                    <p:animEffect transition="in" filter="slide(fromBottom)">
                                      <p:cBhvr>
                                        <p:cTn id="19" dur="1000"/>
                                        <p:tgtEl>
                                          <p:spTgt spid="92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uiExpand="1" build="p"/>
    </p:bldLst>
  </p:timing>
</p:sld>
</file>

<file path=ppt/theme/theme1.xml><?xml version="1.0" encoding="utf-8"?>
<a:theme xmlns:a="http://schemas.openxmlformats.org/drawingml/2006/main" name="Default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1055</TotalTime>
  <Words>2331</Words>
  <Application>Microsoft Office PowerPoint</Application>
  <PresentationFormat>Widescreen</PresentationFormat>
  <Paragraphs>94</Paragraphs>
  <Slides>7</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Neverwinter</vt:lpstr>
      <vt:lpstr>Calibri</vt:lpstr>
      <vt:lpstr>Char BB</vt:lpstr>
      <vt:lpstr>Calibri Light</vt:lpstr>
      <vt:lpstr>Ice-&amp;Snow</vt:lpstr>
      <vt:lpstr>Acme</vt:lpstr>
      <vt:lpstr>Arial</vt:lpstr>
      <vt:lpstr>Default Design</vt:lpstr>
      <vt:lpstr>       APATHY                                                                                    Zeal </vt:lpstr>
      <vt:lpstr>Etymology of the term “apathy”</vt:lpstr>
      <vt:lpstr>Apathy</vt:lpstr>
      <vt:lpstr>Apathy  Examples &amp; God’s Response</vt:lpstr>
      <vt:lpstr>Zeal</vt:lpstr>
      <vt:lpstr>Zeal Examples &amp; God’s Response</vt:lpstr>
      <vt:lpstr>Concluding Exhortations</vt:lpstr>
    </vt:vector>
  </TitlesOfParts>
  <Company>West Side church of Christ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APATHY              Zeal</dc:title>
  <dc:creator>Stan Cox</dc:creator>
  <cp:lastModifiedBy>Stan Cox</cp:lastModifiedBy>
  <cp:revision>28</cp:revision>
  <cp:lastPrinted>2022-04-03T02:25:12Z</cp:lastPrinted>
  <dcterms:created xsi:type="dcterms:W3CDTF">2012-05-10T16:50:04Z</dcterms:created>
  <dcterms:modified xsi:type="dcterms:W3CDTF">2022-04-03T02:28:11Z</dcterms:modified>
</cp:coreProperties>
</file>