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Acme" panose="02000706050000020004" pitchFamily="2" charset="0"/>
      <p:regular r:id="rId11"/>
    </p:embeddedFon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ookie" panose="02000000000000000000" pitchFamily="2"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0000"/>
    <a:srgbClr val="F0F0F0"/>
    <a:srgbClr val="E9D3D3"/>
    <a:srgbClr val="FFBDBD"/>
    <a:srgbClr val="FFD9D9"/>
    <a:srgbClr val="FEA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2A2CC6-B962-4DF2-B9D8-85D5B362E19E}" v="2" dt="2022-07-31T05:54:30.0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6601" autoAdjust="0"/>
  </p:normalViewPr>
  <p:slideViewPr>
    <p:cSldViewPr snapToGrid="0">
      <p:cViewPr varScale="1">
        <p:scale>
          <a:sx n="43" d="100"/>
          <a:sy n="43" d="100"/>
        </p:scale>
        <p:origin x="365" y="4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1090"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5.fntdata"/><Relationship Id="rId23" Type="http://schemas.microsoft.com/office/2016/11/relationships/changesInfo" Target="changesInfos/changesInfo1.xml"/><Relationship Id="rId10" Type="http://schemas.openxmlformats.org/officeDocument/2006/relationships/handoutMaster" Target="handoutMasters/handout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442A2CC6-B962-4DF2-B9D8-85D5B362E19E}"/>
    <pc:docChg chg="custSel modSld modHandout">
      <pc:chgData name="Stan Cox" userId="9376f276357bfffd" providerId="LiveId" clId="{442A2CC6-B962-4DF2-B9D8-85D5B362E19E}" dt="2022-07-31T05:56:20.224" v="112" actId="20577"/>
      <pc:docMkLst>
        <pc:docMk/>
      </pc:docMkLst>
      <pc:sldChg chg="modTransition">
        <pc:chgData name="Stan Cox" userId="9376f276357bfffd" providerId="LiveId" clId="{442A2CC6-B962-4DF2-B9D8-85D5B362E19E}" dt="2022-07-31T05:54:25.603" v="0"/>
        <pc:sldMkLst>
          <pc:docMk/>
          <pc:sldMk cId="3995363957" sldId="256"/>
        </pc:sldMkLst>
      </pc:sldChg>
      <pc:sldChg chg="modTransition">
        <pc:chgData name="Stan Cox" userId="9376f276357bfffd" providerId="LiveId" clId="{442A2CC6-B962-4DF2-B9D8-85D5B362E19E}" dt="2022-07-31T05:54:30.034" v="1"/>
        <pc:sldMkLst>
          <pc:docMk/>
          <pc:sldMk cId="2101127334" sldId="2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0A9F1A-1C12-D8D4-37F8-5F68209155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z="2000" dirty="0">
                <a:latin typeface="Acme" panose="02000706050000020004" pitchFamily="2" charset="0"/>
              </a:rPr>
              <a:t>The Scarlet Thread</a:t>
            </a:r>
          </a:p>
        </p:txBody>
      </p:sp>
      <p:sp>
        <p:nvSpPr>
          <p:cNvPr id="3" name="Date Placeholder 2">
            <a:extLst>
              <a:ext uri="{FF2B5EF4-FFF2-40B4-BE49-F238E27FC236}">
                <a16:creationId xmlns:a16="http://schemas.microsoft.com/office/drawing/2014/main" id="{062643F8-6FAD-8B54-AECC-FA4EB651F4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August 31, 2022</a:t>
            </a:r>
          </a:p>
        </p:txBody>
      </p:sp>
      <p:sp>
        <p:nvSpPr>
          <p:cNvPr id="4" name="Footer Placeholder 3">
            <a:extLst>
              <a:ext uri="{FF2B5EF4-FFF2-40B4-BE49-F238E27FC236}">
                <a16:creationId xmlns:a16="http://schemas.microsoft.com/office/drawing/2014/main" id="{6F4AA17B-574F-F234-6E4B-9621E15C1C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65310900-E005-6A80-1756-38F1BD058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CCAB2DC2-5D33-42E6-B34F-AEBDC391496C}" type="slidenum">
              <a:rPr lang="en-US" smtClean="0"/>
              <a:t>‹#›</a:t>
            </a:fld>
            <a:endParaRPr lang="en-US" dirty="0"/>
          </a:p>
        </p:txBody>
      </p:sp>
    </p:spTree>
    <p:extLst>
      <p:ext uri="{BB962C8B-B14F-4D97-AF65-F5344CB8AC3E}">
        <p14:creationId xmlns:p14="http://schemas.microsoft.com/office/powerpoint/2010/main" val="385126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DC0BD-4CF3-4E9B-8A81-08C3906B7873}" type="datetimeFigureOut">
              <a:rPr lang="en-US" smtClean="0"/>
              <a:t>7/30/2022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96FCE-9A52-488D-8F78-947A6FC9EC76}" type="slidenum">
              <a:rPr lang="en-US" smtClean="0"/>
              <a:t>‹#›</a:t>
            </a:fld>
            <a:endParaRPr lang="en-US"/>
          </a:p>
        </p:txBody>
      </p:sp>
    </p:spTree>
    <p:extLst>
      <p:ext uri="{BB962C8B-B14F-4D97-AF65-F5344CB8AC3E}">
        <p14:creationId xmlns:p14="http://schemas.microsoft.com/office/powerpoint/2010/main" val="1219794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Scarlet Thread of Redemption</a:t>
            </a:r>
          </a:p>
          <a:p>
            <a:endParaRPr lang="en-US" b="1" dirty="0"/>
          </a:p>
          <a:p>
            <a:r>
              <a:rPr lang="en-US" b="1" dirty="0"/>
              <a:t>Introduction:</a:t>
            </a:r>
          </a:p>
          <a:p>
            <a:pPr marL="171450" lvl="0" indent="-171450">
              <a:buFont typeface="Arial" panose="020B0604020202020204" pitchFamily="34" charset="0"/>
              <a:buChar char="•"/>
            </a:pPr>
            <a:r>
              <a:rPr lang="en-US" b="1" dirty="0"/>
              <a:t>The Bible is a wonderful piece of literature.</a:t>
            </a:r>
          </a:p>
          <a:p>
            <a:pPr marL="628650" lvl="1" indent="-171450">
              <a:buFont typeface="Arial" panose="020B0604020202020204" pitchFamily="34" charset="0"/>
              <a:buChar char="•"/>
            </a:pPr>
            <a:r>
              <a:rPr lang="en-US" b="0" dirty="0"/>
              <a:t>Unfortunately, that is all many think that it is.</a:t>
            </a:r>
          </a:p>
          <a:p>
            <a:pPr marL="628650" lvl="1" indent="-171450">
              <a:buFont typeface="Arial" panose="020B0604020202020204" pitchFamily="34" charset="0"/>
              <a:buChar char="•"/>
            </a:pPr>
            <a:r>
              <a:rPr lang="en-US" b="0" dirty="0"/>
              <a:t>A series of books and letters, with interesting characters, myths and stories, and maybe some ancient words of wisdom.  All compiled by men.</a:t>
            </a:r>
          </a:p>
          <a:p>
            <a:pPr marL="171450" lvl="0" indent="-171450">
              <a:buFont typeface="Arial" panose="020B0604020202020204" pitchFamily="34" charset="0"/>
              <a:buChar char="•"/>
            </a:pPr>
            <a:r>
              <a:rPr lang="en-US" b="1" dirty="0"/>
              <a:t>It is certainly not what the Bible itself claims to be…</a:t>
            </a:r>
          </a:p>
          <a:p>
            <a:pPr marL="628650" lvl="1" indent="-171450">
              <a:buFont typeface="Arial" panose="020B0604020202020204" pitchFamily="34" charset="0"/>
              <a:buChar char="•"/>
            </a:pPr>
            <a:r>
              <a:rPr lang="en-US" b="0" dirty="0"/>
              <a:t>The Bible claims to be God’s revelation to Man.</a:t>
            </a:r>
          </a:p>
          <a:p>
            <a:pPr marL="628650" lvl="1" indent="-171450">
              <a:buFont typeface="Arial" panose="020B0604020202020204" pitchFamily="34" charset="0"/>
              <a:buChar char="•"/>
            </a:pPr>
            <a:r>
              <a:rPr lang="en-US" b="0" dirty="0"/>
              <a:t>It claims to contain God’s instructions on how to live your best life on earth, and how to please Him.</a:t>
            </a:r>
          </a:p>
          <a:p>
            <a:pPr marL="628650" lvl="1" indent="-171450">
              <a:buFont typeface="Arial" panose="020B0604020202020204" pitchFamily="34" charset="0"/>
              <a:buChar char="•"/>
            </a:pPr>
            <a:r>
              <a:rPr lang="en-US" b="0" dirty="0"/>
              <a:t>It shows God’s righteousness, mercy and love for mankind.  A scarlet thread runs from Genesis to Revelation establishing God’s plan for redeeming man.  So that any who choose to can spend eternity in His presence.</a:t>
            </a:r>
          </a:p>
          <a:p>
            <a:pPr marL="171450" lvl="0" indent="-171450">
              <a:buFont typeface="Arial" panose="020B0604020202020204" pitchFamily="34" charset="0"/>
              <a:buChar char="•"/>
            </a:pPr>
            <a:r>
              <a:rPr lang="en-US" b="1" dirty="0"/>
              <a:t>Let me share with you the big picture, so that you can see just how important the message of God to man truly is!</a:t>
            </a:r>
          </a:p>
        </p:txBody>
      </p:sp>
      <p:sp>
        <p:nvSpPr>
          <p:cNvPr id="4" name="Slide Number Placeholder 3"/>
          <p:cNvSpPr>
            <a:spLocks noGrp="1"/>
          </p:cNvSpPr>
          <p:nvPr>
            <p:ph type="sldNum" sz="quarter" idx="5"/>
          </p:nvPr>
        </p:nvSpPr>
        <p:spPr/>
        <p:txBody>
          <a:bodyPr/>
          <a:lstStyle/>
          <a:p>
            <a:fld id="{C1F96FCE-9A52-488D-8F78-947A6FC9EC76}" type="slidenum">
              <a:rPr lang="en-US" smtClean="0"/>
              <a:t>1</a:t>
            </a:fld>
            <a:endParaRPr lang="en-US"/>
          </a:p>
        </p:txBody>
      </p:sp>
    </p:spTree>
    <p:extLst>
      <p:ext uri="{BB962C8B-B14F-4D97-AF65-F5344CB8AC3E}">
        <p14:creationId xmlns:p14="http://schemas.microsoft.com/office/powerpoint/2010/main" val="2050087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thread begins with God</a:t>
            </a:r>
          </a:p>
          <a:p>
            <a:pPr marL="171450" lvl="0" indent="-171450">
              <a:buFont typeface="Arial" panose="020B0604020202020204" pitchFamily="34" charset="0"/>
              <a:buChar char="•"/>
            </a:pPr>
            <a:r>
              <a:rPr lang="en-US" b="1" dirty="0"/>
              <a:t>There is a God</a:t>
            </a:r>
          </a:p>
          <a:p>
            <a:pPr marL="628650" lvl="1" indent="-171450">
              <a:buFont typeface="Arial" panose="020B0604020202020204" pitchFamily="34" charset="0"/>
              <a:buChar char="•"/>
            </a:pPr>
            <a:r>
              <a:rPr lang="en-US" b="1" dirty="0"/>
              <a:t>Teleological Argument (Watchmaker analogy)</a:t>
            </a:r>
          </a:p>
          <a:p>
            <a:pPr marL="1085850" lvl="2" indent="-171450">
              <a:buFont typeface="Arial" panose="020B0604020202020204" pitchFamily="34" charset="0"/>
              <a:buChar char="•"/>
            </a:pPr>
            <a:r>
              <a:rPr lang="en-US" b="0" dirty="0"/>
              <a:t>The argument of design or purpose seen in the material world</a:t>
            </a:r>
          </a:p>
          <a:p>
            <a:pPr marL="0" lvl="0" indent="0">
              <a:buFont typeface="Arial" panose="020B0604020202020204" pitchFamily="34" charset="0"/>
              <a:buNone/>
            </a:pPr>
            <a:r>
              <a:rPr lang="en-US" b="1" dirty="0"/>
              <a:t>(Psalm 19:1-3), </a:t>
            </a:r>
            <a:r>
              <a:rPr lang="en-US" b="0" i="1" dirty="0"/>
              <a:t>“The heavens declare the glory of God; and the firmament shows His handiwork.</a:t>
            </a:r>
            <a:br>
              <a:rPr lang="en-US" b="0" i="1" dirty="0"/>
            </a:br>
            <a:r>
              <a:rPr lang="en-US" b="0" i="1" baseline="30000" dirty="0"/>
              <a:t>2</a:t>
            </a:r>
            <a:r>
              <a:rPr lang="en-US" b="0" i="1" dirty="0"/>
              <a:t> Day unto day utters speech, and night unto night reveals knowledge. </a:t>
            </a:r>
            <a:r>
              <a:rPr lang="en-US" b="0" i="1" baseline="30000" dirty="0"/>
              <a:t>3</a:t>
            </a:r>
            <a:r>
              <a:rPr lang="en-US" b="0" i="1" dirty="0"/>
              <a:t> There is no speech nor language where their voice is not heard.”</a:t>
            </a:r>
          </a:p>
          <a:p>
            <a:pPr marL="0" lvl="0" indent="0">
              <a:buFont typeface="Arial" panose="020B0604020202020204" pitchFamily="34" charset="0"/>
              <a:buNone/>
            </a:pPr>
            <a:r>
              <a:rPr lang="en-US" b="1" dirty="0"/>
              <a:t>(Romans 1:20), </a:t>
            </a:r>
            <a:r>
              <a:rPr lang="en-US" b="0" i="1" dirty="0"/>
              <a:t>“For since the creation of the world His invisible attributes are clearly seen, being understood by the things that are made, even His eternal power and Godhead, so that they are without excuse.”</a:t>
            </a:r>
          </a:p>
          <a:p>
            <a:pPr marL="0" lvl="0" indent="0">
              <a:buFont typeface="Arial" panose="020B0604020202020204" pitchFamily="34" charset="0"/>
              <a:buNone/>
            </a:pPr>
            <a:r>
              <a:rPr lang="en-US" b="1" dirty="0"/>
              <a:t>(Genesis 1:1), </a:t>
            </a:r>
            <a:r>
              <a:rPr lang="en-US" b="0" i="1" dirty="0"/>
              <a:t>“In the beginning God created the heavens and the earth.</a:t>
            </a:r>
            <a:r>
              <a:rPr lang="en-US" b="0" i="1" baseline="30000" dirty="0"/>
              <a:t> 2</a:t>
            </a:r>
            <a:r>
              <a:rPr lang="en-US" b="0" i="1" dirty="0"/>
              <a:t> The earth was without form, and void; and darkness was on the face of the deep. And the Spirit of God was hovering over the face of the waters.”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96FCE-9A52-488D-8F78-947A6FC9EC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971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thread is necessary because Every man has sinned.</a:t>
            </a:r>
          </a:p>
          <a:p>
            <a:pPr marL="171450" lvl="0" indent="-171450">
              <a:buFont typeface="Arial" panose="020B0604020202020204" pitchFamily="34" charset="0"/>
              <a:buChar char="•"/>
            </a:pPr>
            <a:r>
              <a:rPr lang="en-US" b="1" i="0" dirty="0"/>
              <a:t>God created man with the gift of free will – that we might choose to serve Him</a:t>
            </a:r>
          </a:p>
          <a:p>
            <a:pPr marL="0" lvl="0" indent="0">
              <a:buFont typeface="Arial" panose="020B0604020202020204" pitchFamily="34" charset="0"/>
              <a:buNone/>
            </a:pPr>
            <a:r>
              <a:rPr lang="en-US" b="1" i="0" dirty="0"/>
              <a:t>(Joshua 24:14-15), [Joshua’s challenge to Israel at the borders of the promised land], </a:t>
            </a:r>
            <a:r>
              <a:rPr lang="en-US" b="0" i="1" dirty="0"/>
              <a:t>“Now therefore, fear the Lord, serve Him in sincerity and in truth, and put away the gods which your fathers served on the other side of the River and in Egypt. Serve the Lord!</a:t>
            </a:r>
            <a:r>
              <a:rPr lang="en-US" b="0" i="1" baseline="30000" dirty="0"/>
              <a:t> 15</a:t>
            </a:r>
            <a:r>
              <a:rPr lang="en-US" b="0" i="1" dirty="0"/>
              <a:t> And if it seems evil to you to serve the Lord, choose for yourselves this day whom you will serve, whether the gods which your fathers served that were on the other side of the River, or the gods of the Amorites, in whose land you dwell. But as for me and my house, we will serve the Lord.”</a:t>
            </a:r>
          </a:p>
          <a:p>
            <a:pPr marL="171450" lvl="0" indent="-171450">
              <a:buFont typeface="Arial" panose="020B0604020202020204" pitchFamily="34" charset="0"/>
              <a:buChar char="•"/>
            </a:pPr>
            <a:r>
              <a:rPr lang="en-US" b="1" i="0" dirty="0"/>
              <a:t>A great gift, but one that brings responsibility.  Each of us must give account for the choices we make!</a:t>
            </a:r>
          </a:p>
          <a:p>
            <a:pPr marL="628650" lvl="1" indent="-171450">
              <a:buFont typeface="Arial" panose="020B0604020202020204" pitchFamily="34" charset="0"/>
              <a:buChar char="•"/>
            </a:pPr>
            <a:r>
              <a:rPr lang="en-US" b="0" i="0" dirty="0"/>
              <a:t>We understand this in our society.  That is why punishment comes to law breakers</a:t>
            </a:r>
          </a:p>
          <a:p>
            <a:pPr marL="628650" lvl="1" indent="-171450">
              <a:buFont typeface="Arial" panose="020B0604020202020204" pitchFamily="34" charset="0"/>
              <a:buChar char="•"/>
            </a:pPr>
            <a:r>
              <a:rPr lang="en-US" b="0" i="0" dirty="0"/>
              <a:t>This is true with God as well.  Sin is disobedience to God</a:t>
            </a:r>
          </a:p>
          <a:p>
            <a:pPr marL="628650" lvl="1" indent="-171450">
              <a:buFont typeface="Arial" panose="020B0604020202020204" pitchFamily="34" charset="0"/>
              <a:buChar char="•"/>
            </a:pPr>
            <a:r>
              <a:rPr lang="en-US" b="0" i="0" dirty="0"/>
              <a:t>All of the evil that exists in the world today, exists because of the bad choices of men</a:t>
            </a:r>
          </a:p>
          <a:p>
            <a:pPr marL="0" lvl="0" indent="0">
              <a:buFont typeface="Arial" panose="020B0604020202020204" pitchFamily="34" charset="0"/>
              <a:buNone/>
            </a:pPr>
            <a:r>
              <a:rPr lang="en-US" b="1" i="0" dirty="0"/>
              <a:t>(James 1:13-15), </a:t>
            </a:r>
            <a:r>
              <a:rPr lang="en-US" b="0" i="1" dirty="0"/>
              <a:t>“Let no one say when he is tempted, “I am tempted by God”; for God cannot be tempted by evil, nor does He Himself tempt anyone.</a:t>
            </a:r>
            <a:r>
              <a:rPr lang="en-US" b="0" i="1" baseline="30000" dirty="0"/>
              <a:t> 14</a:t>
            </a:r>
            <a:r>
              <a:rPr lang="en-US" b="0" i="1" dirty="0"/>
              <a:t> But each one is tempted when he is drawn away by his own desires and enticed.</a:t>
            </a:r>
            <a:r>
              <a:rPr lang="en-US" b="0" i="1" baseline="30000" dirty="0"/>
              <a:t> 15</a:t>
            </a:r>
            <a:r>
              <a:rPr lang="en-US" b="0" i="1" dirty="0"/>
              <a:t> Then, when desire has conceived, it gives birth to sin; and sin, when it is full-grown, brings forth death.”</a:t>
            </a:r>
          </a:p>
          <a:p>
            <a:pPr marL="0" lvl="0" indent="0">
              <a:buFont typeface="Arial" panose="020B0604020202020204" pitchFamily="34" charset="0"/>
              <a:buNone/>
            </a:pPr>
            <a:r>
              <a:rPr lang="en-US" b="1" i="0" dirty="0"/>
              <a:t>(Romans 3:23), </a:t>
            </a:r>
            <a:r>
              <a:rPr lang="en-US" b="0" i="1" dirty="0"/>
              <a:t>“for all have sinned and fall short of the glory of God.”</a:t>
            </a:r>
          </a:p>
          <a:p>
            <a:pPr marL="171450" lvl="0" indent="-171450">
              <a:buFont typeface="Arial" panose="020B0604020202020204" pitchFamily="34" charset="0"/>
              <a:buChar char="•"/>
            </a:pPr>
            <a:r>
              <a:rPr lang="en-US" b="1" i="0" dirty="0"/>
              <a:t>Sin brings death, separation from God.  This is why redemption is needed!</a:t>
            </a:r>
          </a:p>
          <a:p>
            <a:pPr marL="628650" lvl="1" indent="-171450">
              <a:buFont typeface="Arial" panose="020B0604020202020204" pitchFamily="34" charset="0"/>
              <a:buChar char="•"/>
            </a:pPr>
            <a:r>
              <a:rPr lang="en-US" b="1" i="0" dirty="0">
                <a:latin typeface="+mn-lt"/>
              </a:rPr>
              <a:t>Redemption - </a:t>
            </a:r>
            <a:r>
              <a:rPr lang="en-US" b="0" i="0" dirty="0">
                <a:solidFill>
                  <a:srgbClr val="202124"/>
                </a:solidFill>
                <a:effectLst/>
                <a:latin typeface="+mn-lt"/>
              </a:rPr>
              <a:t>the action of saving or being saved from sin, error, or evil.</a:t>
            </a:r>
            <a:endParaRPr lang="en-US" b="1" i="0" dirty="0">
              <a:latin typeface="+mn-lt"/>
            </a:endParaRPr>
          </a:p>
          <a:p>
            <a:pPr marL="0" lvl="0" indent="0">
              <a:buFont typeface="Arial" panose="020B0604020202020204" pitchFamily="34" charset="0"/>
              <a:buNone/>
            </a:pPr>
            <a:r>
              <a:rPr lang="en-US" b="1" i="0" dirty="0"/>
              <a:t>(Romans 6:23), </a:t>
            </a:r>
            <a:r>
              <a:rPr lang="en-US" b="0" i="1" dirty="0"/>
              <a:t>“For the wages of sin is death, but the gift of God is eternal life in Christ Jesus our Lord.”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96FCE-9A52-488D-8F78-947A6FC9EC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498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thread begins in the Old Testament</a:t>
            </a:r>
          </a:p>
          <a:p>
            <a:pPr marL="171450" lvl="0" indent="-171450">
              <a:buFont typeface="Arial" panose="020B0604020202020204" pitchFamily="34" charset="0"/>
              <a:buChar char="•"/>
            </a:pPr>
            <a:r>
              <a:rPr lang="en-US" b="1" i="0" dirty="0"/>
              <a:t>Sin in the Garden of Eden</a:t>
            </a:r>
          </a:p>
          <a:p>
            <a:pPr marL="628650" lvl="1" indent="-171450">
              <a:buFont typeface="Arial" panose="020B0604020202020204" pitchFamily="34" charset="0"/>
              <a:buChar char="•"/>
            </a:pPr>
            <a:r>
              <a:rPr lang="en-US" b="0" i="0" dirty="0"/>
              <a:t>Adam and Eve disobeyed God (the first to make that choice – tree of Knowledge of Good and Evil)</a:t>
            </a:r>
          </a:p>
          <a:p>
            <a:pPr marL="628650" lvl="1" indent="-171450">
              <a:buFont typeface="Arial" panose="020B0604020202020204" pitchFamily="34" charset="0"/>
              <a:buChar char="•"/>
            </a:pPr>
            <a:r>
              <a:rPr lang="en-US" b="0" i="0" dirty="0"/>
              <a:t>Their sin separated them from God, and led to their banishment from the Garden</a:t>
            </a:r>
          </a:p>
          <a:p>
            <a:pPr marL="628650" lvl="1" indent="-171450">
              <a:buFont typeface="Arial" panose="020B0604020202020204" pitchFamily="34" charset="0"/>
              <a:buChar char="•"/>
            </a:pPr>
            <a:r>
              <a:rPr lang="en-US" b="0" i="0" dirty="0"/>
              <a:t>However, it was God’s intent from the beginning to make a way available for reconciliation</a:t>
            </a:r>
          </a:p>
          <a:p>
            <a:pPr marL="0" lvl="0" indent="0">
              <a:buFont typeface="Arial" panose="020B0604020202020204" pitchFamily="34" charset="0"/>
              <a:buNone/>
            </a:pPr>
            <a:r>
              <a:rPr lang="en-US" b="1" dirty="0"/>
              <a:t>(Ephesians 1:3-7), </a:t>
            </a:r>
            <a:r>
              <a:rPr lang="en-US" i="1" dirty="0"/>
              <a:t>“Blessed be the God and Father of our Lord Jesus Christ, who has blessed us with every spiritual blessing in the heavenly places in Christ,</a:t>
            </a:r>
            <a:r>
              <a:rPr lang="en-US" i="1" baseline="30000" dirty="0"/>
              <a:t> 4</a:t>
            </a:r>
            <a:r>
              <a:rPr lang="en-US" i="1" dirty="0"/>
              <a:t> just as He chose us in Him before the foundation of the world, that we should be holy and without blame before Him in love,</a:t>
            </a:r>
            <a:r>
              <a:rPr lang="en-US" i="1" baseline="30000" dirty="0"/>
              <a:t> 5</a:t>
            </a:r>
            <a:r>
              <a:rPr lang="en-US" i="1" dirty="0"/>
              <a:t> having predestined us to adoption as sons by Jesus Christ to Himself, according to the good pleasure of His will,</a:t>
            </a:r>
            <a:r>
              <a:rPr lang="en-US" i="1" baseline="30000" dirty="0"/>
              <a:t> 6</a:t>
            </a:r>
            <a:r>
              <a:rPr lang="en-US" i="1" dirty="0"/>
              <a:t> to the praise of the glory of His grace, by which He made us accepted in the Beloved. </a:t>
            </a:r>
            <a:r>
              <a:rPr lang="en-US" i="1" baseline="30000" dirty="0"/>
              <a:t>7</a:t>
            </a:r>
            <a:r>
              <a:rPr lang="en-US" i="1" dirty="0"/>
              <a:t> In Him we have redemption through His blood, the forgiveness of sins, according to the riches of His grace.”</a:t>
            </a:r>
          </a:p>
          <a:p>
            <a:pPr marL="171450" lvl="0" indent="-171450">
              <a:buFont typeface="Arial" panose="020B0604020202020204" pitchFamily="34" charset="0"/>
              <a:buChar char="•"/>
            </a:pPr>
            <a:r>
              <a:rPr lang="en-US" b="1" i="0" dirty="0"/>
              <a:t>God Made three promises to a righteous man by the name of Abram/Abraham</a:t>
            </a:r>
          </a:p>
          <a:p>
            <a:pPr marL="0" lvl="0" indent="0">
              <a:buFont typeface="Arial" panose="020B0604020202020204" pitchFamily="34" charset="0"/>
              <a:buNone/>
            </a:pPr>
            <a:r>
              <a:rPr lang="en-US" b="1" dirty="0"/>
              <a:t>(Genesis 12:1-3), </a:t>
            </a:r>
            <a:r>
              <a:rPr lang="en-US" i="1" dirty="0"/>
              <a:t>“Now the Lord had said to Abram: “Get out of your country, from your family and from your father's house, </a:t>
            </a:r>
            <a:r>
              <a:rPr lang="en-US" i="1" u="sng" dirty="0"/>
              <a:t>to a land that I will show you</a:t>
            </a:r>
            <a:r>
              <a:rPr lang="en-US" i="1" dirty="0"/>
              <a:t>. </a:t>
            </a:r>
            <a:r>
              <a:rPr lang="en-US" i="1" baseline="30000" dirty="0"/>
              <a:t>2</a:t>
            </a:r>
            <a:r>
              <a:rPr lang="en-US" i="1" dirty="0"/>
              <a:t> I will make you </a:t>
            </a:r>
            <a:r>
              <a:rPr lang="en-US" i="1" u="sng" dirty="0"/>
              <a:t>a great nation</a:t>
            </a:r>
            <a:r>
              <a:rPr lang="en-US" i="1" dirty="0"/>
              <a:t>; I will bless you and make your name great; and you shall be a blessing. </a:t>
            </a:r>
            <a:r>
              <a:rPr lang="en-US" i="1" baseline="30000" dirty="0"/>
              <a:t>3</a:t>
            </a:r>
            <a:r>
              <a:rPr lang="en-US" i="1" dirty="0"/>
              <a:t> I will bless those who bless you, and I will curse him who curses you; </a:t>
            </a:r>
            <a:r>
              <a:rPr lang="en-US" i="1" u="sng" dirty="0"/>
              <a:t>and in you all the families of the earth shall be blessed</a:t>
            </a:r>
            <a:r>
              <a:rPr lang="en-US" i="1" dirty="0"/>
              <a:t>.”</a:t>
            </a:r>
          </a:p>
          <a:p>
            <a:pPr marL="628650" lvl="1" indent="-171450">
              <a:buFont typeface="Arial" panose="020B0604020202020204" pitchFamily="34" charset="0"/>
              <a:buChar char="•"/>
            </a:pPr>
            <a:r>
              <a:rPr lang="en-US" b="0" i="0" dirty="0"/>
              <a:t>The land promise was fulfilled when Abraham’s descendants entered into the land of Canaan to possess it.</a:t>
            </a:r>
          </a:p>
          <a:p>
            <a:pPr marL="628650" lvl="1" indent="-171450">
              <a:buFont typeface="Arial" panose="020B0604020202020204" pitchFamily="34" charset="0"/>
              <a:buChar char="•"/>
            </a:pPr>
            <a:r>
              <a:rPr lang="en-US" b="0" i="0" dirty="0"/>
              <a:t>The nation promise was fulfilled as Abrahams descendants, through Isaac, Jacob and his 12 sons grew into a numerous people.  Finally leaving Egypt with Moses as their leader.</a:t>
            </a:r>
          </a:p>
          <a:p>
            <a:pPr marL="628650" lvl="1" indent="-171450">
              <a:buFont typeface="Arial" panose="020B0604020202020204" pitchFamily="34" charset="0"/>
              <a:buChar char="•"/>
            </a:pPr>
            <a:r>
              <a:rPr lang="en-US" b="0" i="0" dirty="0"/>
              <a:t>The seed promise was fulfilled centuries later, as Jesus Christ, the son of Abraham, the son of Isaac (by promise), and the son of David was exalted to His throne in heaven.</a:t>
            </a:r>
          </a:p>
          <a:p>
            <a:pPr marL="1085850" lvl="2" indent="-171450">
              <a:buFont typeface="Arial" panose="020B0604020202020204" pitchFamily="34" charset="0"/>
              <a:buChar char="•"/>
            </a:pPr>
            <a:r>
              <a:rPr lang="en-US" b="0" i="0" dirty="0"/>
              <a:t>Because of Jesus, both Jew and Gentile (the whole word) has the hope of redemption</a:t>
            </a:r>
          </a:p>
          <a:p>
            <a:pPr marL="171450" lvl="0" indent="-171450">
              <a:buFont typeface="Arial" panose="020B0604020202020204" pitchFamily="34" charset="0"/>
              <a:buChar char="•"/>
            </a:pPr>
            <a:r>
              <a:rPr lang="en-US" b="1" i="0" dirty="0"/>
              <a:t>The Old Covenant Supplies for Us</a:t>
            </a:r>
          </a:p>
          <a:p>
            <a:pPr marL="628650" lvl="1" indent="-171450">
              <a:buFont typeface="Arial" panose="020B0604020202020204" pitchFamily="34" charset="0"/>
              <a:buChar char="•"/>
            </a:pPr>
            <a:r>
              <a:rPr lang="en-US" b="0" i="0" dirty="0"/>
              <a:t>A Law (given by Moses) that gives us an understanding of the Righteous nature of God.</a:t>
            </a:r>
          </a:p>
          <a:p>
            <a:pPr marL="1085850" lvl="2" indent="-171450">
              <a:buFont typeface="Arial" panose="020B0604020202020204" pitchFamily="34" charset="0"/>
              <a:buChar char="•"/>
            </a:pPr>
            <a:r>
              <a:rPr lang="en-US" b="0" i="0" dirty="0"/>
              <a:t>Because of Who He is, Sin must be dealt with (Not arbitrary.  It is because of His righteous nature).</a:t>
            </a:r>
          </a:p>
          <a:p>
            <a:pPr marL="0" lvl="0" indent="0">
              <a:buFont typeface="Arial" panose="020B0604020202020204" pitchFamily="34" charset="0"/>
              <a:buNone/>
            </a:pPr>
            <a:r>
              <a:rPr lang="en-US" b="1" dirty="0"/>
              <a:t>(Leviticus 10:3), </a:t>
            </a:r>
            <a:r>
              <a:rPr lang="en-US" i="1" dirty="0"/>
              <a:t>“And Moses said to Aaron, “This is what the Lord spoke, saying: ‘By those who come near Me I must be regarded as holy; And before all the people I must be glorified.’ ”</a:t>
            </a:r>
          </a:p>
          <a:p>
            <a:pPr marL="628650" lvl="1" indent="-171450">
              <a:buFont typeface="Arial" panose="020B0604020202020204" pitchFamily="34" charset="0"/>
              <a:buChar char="•"/>
            </a:pPr>
            <a:r>
              <a:rPr lang="en-US" i="0" dirty="0"/>
              <a:t>A lineage through which the promised Savior of the world would come.</a:t>
            </a:r>
          </a:p>
          <a:p>
            <a:pPr marL="0" lvl="0" indent="0">
              <a:buFont typeface="Arial" panose="020B0604020202020204" pitchFamily="34" charset="0"/>
              <a:buNone/>
            </a:pPr>
            <a:r>
              <a:rPr lang="en-US" b="1" i="0" dirty="0"/>
              <a:t>(2 Samuel 7:16-17), </a:t>
            </a:r>
            <a:r>
              <a:rPr lang="en-US" i="1" dirty="0"/>
              <a:t>“And your house and your kingdom shall be established forever before you. Your throne shall be established forever.” ’ ” </a:t>
            </a:r>
            <a:r>
              <a:rPr lang="en-US" i="1" baseline="30000" dirty="0"/>
              <a:t>17</a:t>
            </a:r>
            <a:r>
              <a:rPr lang="en-US" i="1" dirty="0"/>
              <a:t> According to all these words and according to all this vision, so Nathan spoke to David.”</a:t>
            </a:r>
          </a:p>
          <a:p>
            <a:pPr marL="628650" lvl="1" indent="-171450">
              <a:buFont typeface="Arial" panose="020B0604020202020204" pitchFamily="34" charset="0"/>
              <a:buChar char="•"/>
            </a:pPr>
            <a:r>
              <a:rPr lang="en-US" i="0" dirty="0"/>
              <a:t>Over 300 Messianic prophecies fulfilled in the life and death of Jesus of Nazareth</a:t>
            </a:r>
          </a:p>
          <a:p>
            <a:pPr marL="0" lvl="0" indent="0">
              <a:buFont typeface="Arial" panose="020B0604020202020204" pitchFamily="34" charset="0"/>
              <a:buNone/>
            </a:pPr>
            <a:r>
              <a:rPr lang="en-US" b="1" i="0" dirty="0"/>
              <a:t>(Isaiah 53:</a:t>
            </a:r>
            <a:r>
              <a:rPr lang="en-US" b="1" dirty="0"/>
              <a:t>12),</a:t>
            </a:r>
            <a:r>
              <a:rPr lang="en-US" b="1" i="1" dirty="0"/>
              <a:t> </a:t>
            </a:r>
            <a:r>
              <a:rPr lang="en-US" i="1" dirty="0"/>
              <a:t>“Therefore I will divide Him a portion with the great, and He shall divide the spoil with the strong, because He poured out His soul unto death, and He was numbered with the transgressors, and He bore the sin of many, and made intercession for the transgressors.”</a:t>
            </a:r>
          </a:p>
          <a:p>
            <a:pPr marL="171450" lvl="0" indent="-171450">
              <a:buFont typeface="Arial" panose="020B0604020202020204" pitchFamily="34" charset="0"/>
              <a:buChar char="•"/>
            </a:pPr>
            <a:r>
              <a:rPr lang="en-US" b="1" i="0" dirty="0"/>
              <a:t>In short, the Old Covenant, and Law given by Moses to Israel was given to prepare the world for the coming of the Redeemer.</a:t>
            </a:r>
          </a:p>
          <a:p>
            <a:pPr marL="628650" lvl="1" indent="-171450">
              <a:buFont typeface="Arial" panose="020B0604020202020204" pitchFamily="34" charset="0"/>
              <a:buChar char="•"/>
            </a:pPr>
            <a:r>
              <a:rPr lang="en-US" b="0" i="0" dirty="0"/>
              <a:t>To prepare for the solution to the problem of sin!</a:t>
            </a:r>
          </a:p>
          <a:p>
            <a:pPr marL="0" lvl="0" indent="0">
              <a:buFont typeface="Arial" panose="020B0604020202020204" pitchFamily="34" charset="0"/>
              <a:buNone/>
            </a:pPr>
            <a:r>
              <a:rPr lang="en-US" b="1" i="0" dirty="0"/>
              <a:t>(Galatians 3:</a:t>
            </a:r>
            <a:r>
              <a:rPr lang="en-US" b="1" dirty="0"/>
              <a:t>23-25), </a:t>
            </a:r>
            <a:r>
              <a:rPr lang="en-US" i="1" dirty="0"/>
              <a:t>“But before faith came, we were kept under guard by the law, kept for the faith which would afterward be revealed.</a:t>
            </a:r>
            <a:r>
              <a:rPr lang="en-US" i="1" baseline="30000" dirty="0"/>
              <a:t> 24</a:t>
            </a:r>
            <a:r>
              <a:rPr lang="en-US" i="1" dirty="0"/>
              <a:t> Therefore the law was our tutor to bring us to Christ, that we might be justified by faith.</a:t>
            </a:r>
            <a:r>
              <a:rPr lang="en-US" i="1" baseline="30000" dirty="0"/>
              <a:t> 25</a:t>
            </a:r>
            <a:r>
              <a:rPr lang="en-US" i="1" dirty="0"/>
              <a:t> But after faith has come, we are no longer under a tutor.”</a:t>
            </a:r>
            <a:endParaRPr lang="en-US" b="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96FCE-9A52-488D-8F78-947A6FC9EC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416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thread continues in the New Covenant of Christ</a:t>
            </a:r>
          </a:p>
          <a:p>
            <a:pPr marL="171450" indent="-171450">
              <a:buFont typeface="Arial" panose="020B0604020202020204" pitchFamily="34" charset="0"/>
              <a:buChar char="•"/>
            </a:pPr>
            <a:r>
              <a:rPr lang="en-US" b="1" dirty="0"/>
              <a:t>What do we find in the New Testament?</a:t>
            </a:r>
          </a:p>
          <a:p>
            <a:pPr marL="628650" lvl="1" indent="-171450">
              <a:buFont typeface="Arial" panose="020B0604020202020204" pitchFamily="34" charset="0"/>
              <a:buChar char="•"/>
            </a:pPr>
            <a:r>
              <a:rPr lang="en-US" b="0" dirty="0"/>
              <a:t>In the four gospels we read about Jesus’ perfect life, in which he proved through many infallible truths that He was the Messiah, the Son of David, the Son of God.</a:t>
            </a:r>
          </a:p>
          <a:p>
            <a:pPr marL="0" lvl="0" indent="0">
              <a:buFont typeface="Arial" panose="020B0604020202020204" pitchFamily="34" charset="0"/>
              <a:buNone/>
            </a:pPr>
            <a:r>
              <a:rPr lang="en-US" b="1" dirty="0"/>
              <a:t>(John 20:30-31), </a:t>
            </a:r>
            <a:r>
              <a:rPr lang="en-US" b="0" i="1" dirty="0"/>
              <a:t>“</a:t>
            </a:r>
            <a:r>
              <a:rPr lang="en-US" i="1" dirty="0"/>
              <a:t>And truly Jesus did many other signs in the presence of His disciples, which are not written in this book;</a:t>
            </a:r>
            <a:r>
              <a:rPr lang="en-US" i="1" baseline="30000" dirty="0"/>
              <a:t> 31</a:t>
            </a:r>
            <a:r>
              <a:rPr lang="en-US" i="1" dirty="0"/>
              <a:t> but these are written that you may believe that Jesus is the Christ, the Son of God, and that believing you may have life in His name.”</a:t>
            </a:r>
          </a:p>
          <a:p>
            <a:pPr marL="628650" lvl="1" indent="-171450">
              <a:buFont typeface="Arial" panose="020B0604020202020204" pitchFamily="34" charset="0"/>
              <a:buChar char="•"/>
            </a:pPr>
            <a:r>
              <a:rPr lang="en-US" b="0" i="0" dirty="0"/>
              <a:t>In the book of Acts, we read about the establishment of the kingdom of Christ, and the efforts of the apostles to show the means by which we can be reconciled to God through faith in Christ</a:t>
            </a:r>
          </a:p>
          <a:p>
            <a:pPr marL="0" lvl="0" indent="0">
              <a:buFont typeface="Arial" panose="020B0604020202020204" pitchFamily="34" charset="0"/>
              <a:buNone/>
            </a:pPr>
            <a:r>
              <a:rPr lang="en-US" b="1" dirty="0"/>
              <a:t>(Acts 2:22-24) [The first gospel sermon ever preached, Peter said], </a:t>
            </a:r>
            <a:r>
              <a:rPr lang="en-US" i="1" dirty="0"/>
              <a:t>“Men of Israel, hear these words: Jesus of Nazareth, a Man attested by God to you by miracles, wonders, and signs which God did through Him in your midst, as you yourselves also know—</a:t>
            </a:r>
            <a:r>
              <a:rPr lang="en-US" i="1" baseline="30000" dirty="0"/>
              <a:t> 23</a:t>
            </a:r>
            <a:r>
              <a:rPr lang="en-US" i="1" dirty="0"/>
              <a:t> Him, being delivered by the determined purpose and foreknowledge of God, you have taken by lawless hands, have crucified, and put to death;</a:t>
            </a:r>
            <a:r>
              <a:rPr lang="en-US" i="1" baseline="30000" dirty="0"/>
              <a:t> 24</a:t>
            </a:r>
            <a:r>
              <a:rPr lang="en-US" i="1" dirty="0"/>
              <a:t> whom God raised up, having loosed the pains of death, because it was not possible that He should be held by it.”</a:t>
            </a:r>
          </a:p>
          <a:p>
            <a:pPr marL="628650" lvl="1" indent="-171450">
              <a:buFont typeface="Arial" panose="020B0604020202020204" pitchFamily="34" charset="0"/>
              <a:buChar char="•"/>
            </a:pPr>
            <a:r>
              <a:rPr lang="en-US" b="0" i="0" dirty="0"/>
              <a:t>In the Epistles we read of God’s will for us today.  What we must do and refrain from doing to please Him.</a:t>
            </a:r>
          </a:p>
          <a:p>
            <a:pPr marL="0" lvl="0" indent="0">
              <a:buFont typeface="Arial" panose="020B0604020202020204" pitchFamily="34" charset="0"/>
              <a:buNone/>
            </a:pPr>
            <a:r>
              <a:rPr lang="en-US" b="1" dirty="0"/>
              <a:t>(2 Thessalonians 2:15), </a:t>
            </a:r>
            <a:r>
              <a:rPr lang="en-US" i="1" dirty="0"/>
              <a:t>“Therefore, brethren, stand fast and hold the traditions which you were taught, whether by word or our epistle.”</a:t>
            </a:r>
          </a:p>
          <a:p>
            <a:pPr marL="628650" lvl="1" indent="-171450">
              <a:buFont typeface="Arial" panose="020B0604020202020204" pitchFamily="34" charset="0"/>
              <a:buChar char="•"/>
            </a:pPr>
            <a:r>
              <a:rPr lang="en-US" b="0" i="0" dirty="0"/>
              <a:t>The book of Revelation reveals the final and ultimate victory that comes by being a disciple of Jesus Christ!</a:t>
            </a:r>
          </a:p>
          <a:p>
            <a:pPr marL="0" lvl="0" indent="0">
              <a:buFont typeface="Arial" panose="020B0604020202020204" pitchFamily="34" charset="0"/>
              <a:buNone/>
            </a:pPr>
            <a:r>
              <a:rPr lang="en-US" b="1" i="0" dirty="0"/>
              <a:t>(Revelation </a:t>
            </a:r>
            <a:r>
              <a:rPr lang="en-US" b="1" dirty="0"/>
              <a:t>22:12-15), </a:t>
            </a:r>
            <a:r>
              <a:rPr lang="en-US" i="1" dirty="0"/>
              <a:t>“And behold, I am coming quickly, and My reward is with Me, to give to every one according to his work.</a:t>
            </a:r>
            <a:r>
              <a:rPr lang="en-US" i="1" baseline="30000" dirty="0"/>
              <a:t> 13</a:t>
            </a:r>
            <a:r>
              <a:rPr lang="en-US" i="1" dirty="0"/>
              <a:t> I am the Alpha and the Omega, the Beginning and the End, the First and the Last.” </a:t>
            </a:r>
            <a:r>
              <a:rPr lang="en-US" i="1" baseline="30000" dirty="0"/>
              <a:t>14</a:t>
            </a:r>
            <a:r>
              <a:rPr lang="en-US" i="1" dirty="0"/>
              <a:t> Blessed are those who do His commandments, that they may have the right to the tree of life, and may enter through the gates into the city.</a:t>
            </a:r>
            <a:r>
              <a:rPr lang="en-US" i="1" baseline="30000" dirty="0"/>
              <a:t> 15</a:t>
            </a:r>
            <a:r>
              <a:rPr lang="en-US" i="1" dirty="0"/>
              <a:t> But outside are dogs and sorcerers and sexually immoral and murderers and idolaters, and whoever loves and practices a lie.”</a:t>
            </a:r>
            <a:endParaRPr lang="en-US" b="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96FCE-9A52-488D-8F78-947A6FC9EC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0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thread is centered in Jesus.  The Christ and Lord of All</a:t>
            </a:r>
          </a:p>
          <a:p>
            <a:pPr marL="171450" indent="-171450">
              <a:buFont typeface="Arial" panose="020B0604020202020204" pitchFamily="34" charset="0"/>
              <a:buChar char="•"/>
            </a:pPr>
            <a:r>
              <a:rPr lang="en-US" b="1" dirty="0"/>
              <a:t>Jesus, God’s Son, came to earth to give His life in payment for our sins, that we might be reconciled to God</a:t>
            </a:r>
          </a:p>
          <a:p>
            <a:pPr marL="0" indent="0">
              <a:buFont typeface="Arial" panose="020B0604020202020204" pitchFamily="34" charset="0"/>
              <a:buNone/>
            </a:pPr>
            <a:r>
              <a:rPr lang="en-US" b="1" dirty="0"/>
              <a:t>(Philippians 2:8-11), </a:t>
            </a:r>
            <a:r>
              <a:rPr lang="en-US" i="1" dirty="0"/>
              <a:t>“And being found in appearance as a man, He humbled Himself and became obedient to the point of death, even the death of the cross.</a:t>
            </a:r>
            <a:r>
              <a:rPr lang="en-US" i="1" baseline="30000" dirty="0"/>
              <a:t> 9</a:t>
            </a:r>
            <a:r>
              <a:rPr lang="en-US" i="1" dirty="0"/>
              <a:t> Therefore God also has highly exalted Him and given Him the name which is above every name,</a:t>
            </a:r>
            <a:r>
              <a:rPr lang="en-US" i="1" baseline="30000" dirty="0"/>
              <a:t> 10</a:t>
            </a:r>
            <a:r>
              <a:rPr lang="en-US" i="1" dirty="0"/>
              <a:t> that at the name of Jesus every knee should bow, of those in heaven, and of those on earth, and of those under the earth,</a:t>
            </a:r>
            <a:r>
              <a:rPr lang="en-US" i="1" baseline="30000" dirty="0"/>
              <a:t> 11</a:t>
            </a:r>
            <a:r>
              <a:rPr lang="en-US" i="1" dirty="0"/>
              <a:t> and that every tongue should confess that Jesus Christ is Lord, to the glory of God the Father.”</a:t>
            </a:r>
          </a:p>
          <a:p>
            <a:pPr marL="171450" indent="-171450">
              <a:buFont typeface="Arial" panose="020B0604020202020204" pitchFamily="34" charset="0"/>
              <a:buChar char="•"/>
            </a:pPr>
            <a:r>
              <a:rPr lang="en-US" b="1" i="0" dirty="0"/>
              <a:t>Faith in Jesus is how salvation comes.  This is the power of the gospel of Jesus Christ</a:t>
            </a:r>
          </a:p>
          <a:p>
            <a:pPr marL="0" indent="0">
              <a:buFont typeface="Arial" panose="020B0604020202020204" pitchFamily="34" charset="0"/>
              <a:buNone/>
            </a:pPr>
            <a:r>
              <a:rPr lang="en-US" b="1" i="0" dirty="0"/>
              <a:t>(Romans 1:15-17), </a:t>
            </a:r>
            <a:r>
              <a:rPr lang="en-US" b="0" i="1" dirty="0"/>
              <a:t>“</a:t>
            </a:r>
            <a:r>
              <a:rPr lang="en-US" i="1" dirty="0"/>
              <a:t>So, as much as is in me, I am ready to preach the gospel to you who are in Rome also. </a:t>
            </a:r>
            <a:r>
              <a:rPr lang="en-US" i="1" baseline="30000" dirty="0"/>
              <a:t>16</a:t>
            </a:r>
            <a:r>
              <a:rPr lang="en-US" i="1" dirty="0"/>
              <a:t> For I am not ashamed of the gospel of Christ, for it is the power of God to salvation for everyone who believes, for the Jew first and also for the Greek.</a:t>
            </a:r>
            <a:r>
              <a:rPr lang="en-US" i="1" baseline="30000" dirty="0"/>
              <a:t> 17</a:t>
            </a:r>
            <a:r>
              <a:rPr lang="en-US" i="1" dirty="0"/>
              <a:t> For in it the righteousness of God is revealed from faith to faith; as it is written, “The just shall live by faith.”</a:t>
            </a:r>
          </a:p>
          <a:p>
            <a:pPr marL="171450" indent="-171450">
              <a:buFont typeface="Arial" panose="020B0604020202020204" pitchFamily="34" charset="0"/>
              <a:buChar char="•"/>
            </a:pPr>
            <a:r>
              <a:rPr lang="en-US" b="1" i="0" dirty="0"/>
              <a:t>God requires the same thing of every single man and woman.  What they were required to do in response to the first gospel sermon, we are required to do today.</a:t>
            </a:r>
          </a:p>
          <a:p>
            <a:pPr marL="0" indent="0">
              <a:buFont typeface="Arial" panose="020B0604020202020204" pitchFamily="34" charset="0"/>
              <a:buNone/>
            </a:pPr>
            <a:r>
              <a:rPr lang="en-US" b="1" i="0" dirty="0"/>
              <a:t>(Acts 2:36-39), </a:t>
            </a:r>
            <a:r>
              <a:rPr lang="en-US" i="1" dirty="0"/>
              <a:t>“Therefore let all the house of Israel know assuredly that God has made this Jesus, whom you crucified, both Lord and Christ.” </a:t>
            </a:r>
            <a:r>
              <a:rPr lang="en-US" i="1" baseline="30000" dirty="0"/>
              <a:t>37</a:t>
            </a:r>
            <a:r>
              <a:rPr lang="en-US" i="1" dirty="0"/>
              <a:t> Now when they heard this, they were cut to the heart, and said to Peter and the rest of the apostles, “Men and brethren, what shall we do?” </a:t>
            </a:r>
            <a:r>
              <a:rPr lang="en-US" i="1" baseline="30000" dirty="0"/>
              <a:t>38</a:t>
            </a:r>
            <a:r>
              <a:rPr lang="en-US" i="1" dirty="0"/>
              <a:t> Then Peter said to them, “Repent, and let every one of you be baptized in the name of Jesus Christ for the remission of sins; and you shall receive the gift of the Holy Spirit.</a:t>
            </a:r>
            <a:r>
              <a:rPr lang="en-US" i="1" baseline="30000" dirty="0"/>
              <a:t> 39</a:t>
            </a:r>
            <a:r>
              <a:rPr lang="en-US" i="1" dirty="0"/>
              <a:t> For the promise is to you and to your children, and to all who are afar off, as many as the Lord our God will call.”</a:t>
            </a:r>
          </a:p>
          <a:p>
            <a:pPr marL="628650" lvl="1" indent="-171450">
              <a:buFont typeface="Arial" panose="020B0604020202020204" pitchFamily="34" charset="0"/>
              <a:buChar char="•"/>
            </a:pPr>
            <a:r>
              <a:rPr lang="en-US" b="0" i="0" dirty="0"/>
              <a:t>3,000 souls were saved on that day when the gospel was first preached</a:t>
            </a:r>
          </a:p>
          <a:p>
            <a:pPr marL="628650" lvl="1" indent="-171450">
              <a:buFont typeface="Arial" panose="020B0604020202020204" pitchFamily="34" charset="0"/>
              <a:buChar char="•"/>
            </a:pPr>
            <a:r>
              <a:rPr lang="en-US" b="0" i="0" dirty="0"/>
              <a:t>Every single soul that believed that Jesus was the Christ and Lord, and who repented of their sins and were baptized into Christ, had their sins taken away.  They were reconciled to God.</a:t>
            </a:r>
          </a:p>
          <a:p>
            <a:pPr marL="628650" lvl="1" indent="-171450">
              <a:buFont typeface="Arial" panose="020B0604020202020204" pitchFamily="34" charset="0"/>
              <a:buChar char="•"/>
            </a:pPr>
            <a:r>
              <a:rPr lang="en-US" b="0" i="0" dirty="0"/>
              <a:t>If you are willing to make the same confession of faith, that Jesus Christ is the Son of God, and are willing to repent and turn away from your sins, you too can be baptized to have your sins washed away.  Just like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96FCE-9A52-488D-8F78-947A6FC9EC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040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thread has its end in </a:t>
            </a:r>
            <a:r>
              <a:rPr lang="en-US" b="1" dirty="0" err="1"/>
              <a:t>Eterity</a:t>
            </a:r>
            <a:r>
              <a:rPr lang="en-US" b="1" dirty="0"/>
              <a:t>.  Redemption is final and eternal in Jesus Christ</a:t>
            </a:r>
          </a:p>
          <a:p>
            <a:pPr marL="171450" indent="-171450">
              <a:buFont typeface="Arial" panose="020B0604020202020204" pitchFamily="34" charset="0"/>
              <a:buChar char="•"/>
            </a:pPr>
            <a:r>
              <a:rPr lang="en-US" b="1" dirty="0"/>
              <a:t>Each one who would come to Him must count the cost, with the promise if they remain faithful unto death, they will receive the crown of life.</a:t>
            </a:r>
          </a:p>
          <a:p>
            <a:pPr marL="171450" indent="-171450">
              <a:buFont typeface="Arial" panose="020B0604020202020204" pitchFamily="34" charset="0"/>
              <a:buChar char="•"/>
            </a:pPr>
            <a:r>
              <a:rPr lang="en-US" b="1" i="0" dirty="0"/>
              <a:t>If you are here today, and have heard these words, you can be reconciled to God today.</a:t>
            </a:r>
          </a:p>
          <a:p>
            <a:pPr marL="171450" indent="-171450">
              <a:buFont typeface="Arial" panose="020B0604020202020204" pitchFamily="34" charset="0"/>
              <a:buChar char="•"/>
            </a:pPr>
            <a:r>
              <a:rPr lang="en-US" b="1" i="0" dirty="0"/>
              <a:t>The scarlet thread of redemption can bring you the hope of life eternal.</a:t>
            </a:r>
          </a:p>
          <a:p>
            <a:pPr marL="171450" indent="-171450">
              <a:buFont typeface="Arial" panose="020B0604020202020204" pitchFamily="34" charset="0"/>
              <a:buChar char="•"/>
            </a:pPr>
            <a:r>
              <a:rPr lang="en-US" b="1" i="0" dirty="0"/>
              <a:t>(Revelation 22:17), </a:t>
            </a:r>
            <a:r>
              <a:rPr lang="en-US" b="0" i="1" dirty="0"/>
              <a:t>“And the Spirit and the bride say, “Come!” And let him who hears say, “Come!” And let him who thirsts come. Whoever desires, let him take the water of life freely.”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96FCE-9A52-488D-8F78-947A6FC9EC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690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D7463-C1DB-62FC-3F92-24F7A4FA62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0DAA8D-B153-C78B-03D8-57CD60BAF8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32C2C3-E149-0C35-A652-2A793BC2CF16}"/>
              </a:ext>
            </a:extLst>
          </p:cNvPr>
          <p:cNvSpPr>
            <a:spLocks noGrp="1"/>
          </p:cNvSpPr>
          <p:nvPr>
            <p:ph type="dt" sz="half" idx="10"/>
          </p:nvPr>
        </p:nvSpPr>
        <p:spPr/>
        <p:txBody>
          <a:bodyPr/>
          <a:lstStyle/>
          <a:p>
            <a:fld id="{AC308322-10F0-4A1B-9AFF-AC4B2478A703}" type="datetimeFigureOut">
              <a:rPr lang="en-US" smtClean="0"/>
              <a:t>7/30/2022</a:t>
            </a:fld>
            <a:endParaRPr lang="en-US"/>
          </a:p>
        </p:txBody>
      </p:sp>
      <p:sp>
        <p:nvSpPr>
          <p:cNvPr id="5" name="Footer Placeholder 4">
            <a:extLst>
              <a:ext uri="{FF2B5EF4-FFF2-40B4-BE49-F238E27FC236}">
                <a16:creationId xmlns:a16="http://schemas.microsoft.com/office/drawing/2014/main" id="{22C0A3D8-D667-EDA9-2C3A-B738879531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F6179F-52DC-0C4E-4F12-4740273EC32D}"/>
              </a:ext>
            </a:extLst>
          </p:cNvPr>
          <p:cNvSpPr>
            <a:spLocks noGrp="1"/>
          </p:cNvSpPr>
          <p:nvPr>
            <p:ph type="sldNum" sz="quarter" idx="12"/>
          </p:nvPr>
        </p:nvSpPr>
        <p:spPr/>
        <p:txBody>
          <a:bodyPr/>
          <a:lstStyle/>
          <a:p>
            <a:fld id="{E67F6488-7130-49F2-A922-31ED49676346}" type="slidenum">
              <a:rPr lang="en-US" smtClean="0"/>
              <a:t>‹#›</a:t>
            </a:fld>
            <a:endParaRPr lang="en-US"/>
          </a:p>
        </p:txBody>
      </p:sp>
    </p:spTree>
    <p:extLst>
      <p:ext uri="{BB962C8B-B14F-4D97-AF65-F5344CB8AC3E}">
        <p14:creationId xmlns:p14="http://schemas.microsoft.com/office/powerpoint/2010/main" val="2638965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4C5F5-3020-68A0-1028-C84537A723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5800B4-7D2F-ABEE-A49B-D26D68B029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93C4BF-C57A-EEBB-5CDA-DAEC8353F35D}"/>
              </a:ext>
            </a:extLst>
          </p:cNvPr>
          <p:cNvSpPr>
            <a:spLocks noGrp="1"/>
          </p:cNvSpPr>
          <p:nvPr>
            <p:ph type="dt" sz="half" idx="10"/>
          </p:nvPr>
        </p:nvSpPr>
        <p:spPr/>
        <p:txBody>
          <a:bodyPr/>
          <a:lstStyle/>
          <a:p>
            <a:fld id="{AC308322-10F0-4A1B-9AFF-AC4B2478A703}" type="datetimeFigureOut">
              <a:rPr lang="en-US" smtClean="0"/>
              <a:t>7/30/2022</a:t>
            </a:fld>
            <a:endParaRPr lang="en-US"/>
          </a:p>
        </p:txBody>
      </p:sp>
      <p:sp>
        <p:nvSpPr>
          <p:cNvPr id="5" name="Footer Placeholder 4">
            <a:extLst>
              <a:ext uri="{FF2B5EF4-FFF2-40B4-BE49-F238E27FC236}">
                <a16:creationId xmlns:a16="http://schemas.microsoft.com/office/drawing/2014/main" id="{653B1740-D145-BB5B-8678-F94B34A17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C12C0A-190F-7FCF-E253-3433D4A80D89}"/>
              </a:ext>
            </a:extLst>
          </p:cNvPr>
          <p:cNvSpPr>
            <a:spLocks noGrp="1"/>
          </p:cNvSpPr>
          <p:nvPr>
            <p:ph type="sldNum" sz="quarter" idx="12"/>
          </p:nvPr>
        </p:nvSpPr>
        <p:spPr/>
        <p:txBody>
          <a:bodyPr/>
          <a:lstStyle/>
          <a:p>
            <a:fld id="{E67F6488-7130-49F2-A922-31ED49676346}" type="slidenum">
              <a:rPr lang="en-US" smtClean="0"/>
              <a:t>‹#›</a:t>
            </a:fld>
            <a:endParaRPr lang="en-US"/>
          </a:p>
        </p:txBody>
      </p:sp>
    </p:spTree>
    <p:extLst>
      <p:ext uri="{BB962C8B-B14F-4D97-AF65-F5344CB8AC3E}">
        <p14:creationId xmlns:p14="http://schemas.microsoft.com/office/powerpoint/2010/main" val="1449621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F6EBA1-F781-E126-74CA-2229CEC9CD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0949AD-2566-0C4D-D586-E3C4AB9DCC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F678A-66A5-6919-1252-B1828B60346C}"/>
              </a:ext>
            </a:extLst>
          </p:cNvPr>
          <p:cNvSpPr>
            <a:spLocks noGrp="1"/>
          </p:cNvSpPr>
          <p:nvPr>
            <p:ph type="dt" sz="half" idx="10"/>
          </p:nvPr>
        </p:nvSpPr>
        <p:spPr/>
        <p:txBody>
          <a:bodyPr/>
          <a:lstStyle/>
          <a:p>
            <a:fld id="{AC308322-10F0-4A1B-9AFF-AC4B2478A703}" type="datetimeFigureOut">
              <a:rPr lang="en-US" smtClean="0"/>
              <a:t>7/30/2022</a:t>
            </a:fld>
            <a:endParaRPr lang="en-US"/>
          </a:p>
        </p:txBody>
      </p:sp>
      <p:sp>
        <p:nvSpPr>
          <p:cNvPr id="5" name="Footer Placeholder 4">
            <a:extLst>
              <a:ext uri="{FF2B5EF4-FFF2-40B4-BE49-F238E27FC236}">
                <a16:creationId xmlns:a16="http://schemas.microsoft.com/office/drawing/2014/main" id="{DD915F66-AF3F-6E61-4280-65240FA400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ED3D5-F172-4C87-185F-C44C1DB9A9E5}"/>
              </a:ext>
            </a:extLst>
          </p:cNvPr>
          <p:cNvSpPr>
            <a:spLocks noGrp="1"/>
          </p:cNvSpPr>
          <p:nvPr>
            <p:ph type="sldNum" sz="quarter" idx="12"/>
          </p:nvPr>
        </p:nvSpPr>
        <p:spPr/>
        <p:txBody>
          <a:bodyPr/>
          <a:lstStyle/>
          <a:p>
            <a:fld id="{E67F6488-7130-49F2-A922-31ED49676346}" type="slidenum">
              <a:rPr lang="en-US" smtClean="0"/>
              <a:t>‹#›</a:t>
            </a:fld>
            <a:endParaRPr lang="en-US"/>
          </a:p>
        </p:txBody>
      </p:sp>
    </p:spTree>
    <p:extLst>
      <p:ext uri="{BB962C8B-B14F-4D97-AF65-F5344CB8AC3E}">
        <p14:creationId xmlns:p14="http://schemas.microsoft.com/office/powerpoint/2010/main" val="3108802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D3B93-558F-84D8-8A08-769B5DDE35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0E4DBA-78D0-6A64-EF71-2F7EA0B828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7369F0-09A5-7566-4A14-5B0401F52E7B}"/>
              </a:ext>
            </a:extLst>
          </p:cNvPr>
          <p:cNvSpPr>
            <a:spLocks noGrp="1"/>
          </p:cNvSpPr>
          <p:nvPr>
            <p:ph type="dt" sz="half" idx="10"/>
          </p:nvPr>
        </p:nvSpPr>
        <p:spPr/>
        <p:txBody>
          <a:bodyPr/>
          <a:lstStyle/>
          <a:p>
            <a:fld id="{AC308322-10F0-4A1B-9AFF-AC4B2478A703}" type="datetimeFigureOut">
              <a:rPr lang="en-US" smtClean="0"/>
              <a:t>7/30/2022</a:t>
            </a:fld>
            <a:endParaRPr lang="en-US"/>
          </a:p>
        </p:txBody>
      </p:sp>
      <p:sp>
        <p:nvSpPr>
          <p:cNvPr id="5" name="Footer Placeholder 4">
            <a:extLst>
              <a:ext uri="{FF2B5EF4-FFF2-40B4-BE49-F238E27FC236}">
                <a16:creationId xmlns:a16="http://schemas.microsoft.com/office/drawing/2014/main" id="{13DCCA11-8AC4-14E7-C774-5A375AF43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185B49-1CF0-0AD4-D7E8-8F780FFCCE60}"/>
              </a:ext>
            </a:extLst>
          </p:cNvPr>
          <p:cNvSpPr>
            <a:spLocks noGrp="1"/>
          </p:cNvSpPr>
          <p:nvPr>
            <p:ph type="sldNum" sz="quarter" idx="12"/>
          </p:nvPr>
        </p:nvSpPr>
        <p:spPr/>
        <p:txBody>
          <a:bodyPr/>
          <a:lstStyle/>
          <a:p>
            <a:fld id="{E67F6488-7130-49F2-A922-31ED49676346}" type="slidenum">
              <a:rPr lang="en-US" smtClean="0"/>
              <a:t>‹#›</a:t>
            </a:fld>
            <a:endParaRPr lang="en-US"/>
          </a:p>
        </p:txBody>
      </p:sp>
    </p:spTree>
    <p:extLst>
      <p:ext uri="{BB962C8B-B14F-4D97-AF65-F5344CB8AC3E}">
        <p14:creationId xmlns:p14="http://schemas.microsoft.com/office/powerpoint/2010/main" val="557499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A6858-DB9C-ED12-23FE-3215FF2DB2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094A35-2798-7885-B499-5E7F480DAD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6BC4E3-C8D2-2E6C-22AD-12B5635E32F9}"/>
              </a:ext>
            </a:extLst>
          </p:cNvPr>
          <p:cNvSpPr>
            <a:spLocks noGrp="1"/>
          </p:cNvSpPr>
          <p:nvPr>
            <p:ph type="dt" sz="half" idx="10"/>
          </p:nvPr>
        </p:nvSpPr>
        <p:spPr/>
        <p:txBody>
          <a:bodyPr/>
          <a:lstStyle/>
          <a:p>
            <a:fld id="{AC308322-10F0-4A1B-9AFF-AC4B2478A703}" type="datetimeFigureOut">
              <a:rPr lang="en-US" smtClean="0"/>
              <a:t>7/30/2022</a:t>
            </a:fld>
            <a:endParaRPr lang="en-US"/>
          </a:p>
        </p:txBody>
      </p:sp>
      <p:sp>
        <p:nvSpPr>
          <p:cNvPr id="5" name="Footer Placeholder 4">
            <a:extLst>
              <a:ext uri="{FF2B5EF4-FFF2-40B4-BE49-F238E27FC236}">
                <a16:creationId xmlns:a16="http://schemas.microsoft.com/office/drawing/2014/main" id="{977BAC34-0DE8-B112-CA30-64557A882D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B1627E-ACAC-9B90-F4A7-DA4B6FCE343B}"/>
              </a:ext>
            </a:extLst>
          </p:cNvPr>
          <p:cNvSpPr>
            <a:spLocks noGrp="1"/>
          </p:cNvSpPr>
          <p:nvPr>
            <p:ph type="sldNum" sz="quarter" idx="12"/>
          </p:nvPr>
        </p:nvSpPr>
        <p:spPr/>
        <p:txBody>
          <a:bodyPr/>
          <a:lstStyle/>
          <a:p>
            <a:fld id="{E67F6488-7130-49F2-A922-31ED49676346}" type="slidenum">
              <a:rPr lang="en-US" smtClean="0"/>
              <a:t>‹#›</a:t>
            </a:fld>
            <a:endParaRPr lang="en-US"/>
          </a:p>
        </p:txBody>
      </p:sp>
    </p:spTree>
    <p:extLst>
      <p:ext uri="{BB962C8B-B14F-4D97-AF65-F5344CB8AC3E}">
        <p14:creationId xmlns:p14="http://schemas.microsoft.com/office/powerpoint/2010/main" val="2194826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CDE40-1A3D-4E31-93AB-428F116081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901C0-58DC-BABD-2E83-9A148E654D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CF13E0-027C-640A-9894-A02EC6C528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A0C58A-7B54-A9A4-8824-B8496C9EB22C}"/>
              </a:ext>
            </a:extLst>
          </p:cNvPr>
          <p:cNvSpPr>
            <a:spLocks noGrp="1"/>
          </p:cNvSpPr>
          <p:nvPr>
            <p:ph type="dt" sz="half" idx="10"/>
          </p:nvPr>
        </p:nvSpPr>
        <p:spPr/>
        <p:txBody>
          <a:bodyPr/>
          <a:lstStyle/>
          <a:p>
            <a:fld id="{AC308322-10F0-4A1B-9AFF-AC4B2478A703}" type="datetimeFigureOut">
              <a:rPr lang="en-US" smtClean="0"/>
              <a:t>7/30/2022</a:t>
            </a:fld>
            <a:endParaRPr lang="en-US"/>
          </a:p>
        </p:txBody>
      </p:sp>
      <p:sp>
        <p:nvSpPr>
          <p:cNvPr id="6" name="Footer Placeholder 5">
            <a:extLst>
              <a:ext uri="{FF2B5EF4-FFF2-40B4-BE49-F238E27FC236}">
                <a16:creationId xmlns:a16="http://schemas.microsoft.com/office/drawing/2014/main" id="{FD6CBE4C-DB7A-5455-1688-88EC194249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4167D8-C8BC-A8B3-AA4D-108CD9E9DED2}"/>
              </a:ext>
            </a:extLst>
          </p:cNvPr>
          <p:cNvSpPr>
            <a:spLocks noGrp="1"/>
          </p:cNvSpPr>
          <p:nvPr>
            <p:ph type="sldNum" sz="quarter" idx="12"/>
          </p:nvPr>
        </p:nvSpPr>
        <p:spPr/>
        <p:txBody>
          <a:bodyPr/>
          <a:lstStyle/>
          <a:p>
            <a:fld id="{E67F6488-7130-49F2-A922-31ED49676346}" type="slidenum">
              <a:rPr lang="en-US" smtClean="0"/>
              <a:t>‹#›</a:t>
            </a:fld>
            <a:endParaRPr lang="en-US"/>
          </a:p>
        </p:txBody>
      </p:sp>
    </p:spTree>
    <p:extLst>
      <p:ext uri="{BB962C8B-B14F-4D97-AF65-F5344CB8AC3E}">
        <p14:creationId xmlns:p14="http://schemas.microsoft.com/office/powerpoint/2010/main" val="2073685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12A7C-1E7D-29BE-75E4-73CAD455BD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C4DB1F-791B-8DF6-6535-FE5E9868D5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AFC5C6-0519-A346-63AA-380597ED51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1AC46A-FC01-D378-E702-B735454DC9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A0A48B-94F9-395D-7252-51EDA89166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226B28-831E-49C7-7700-6E71B838900B}"/>
              </a:ext>
            </a:extLst>
          </p:cNvPr>
          <p:cNvSpPr>
            <a:spLocks noGrp="1"/>
          </p:cNvSpPr>
          <p:nvPr>
            <p:ph type="dt" sz="half" idx="10"/>
          </p:nvPr>
        </p:nvSpPr>
        <p:spPr/>
        <p:txBody>
          <a:bodyPr/>
          <a:lstStyle/>
          <a:p>
            <a:fld id="{AC308322-10F0-4A1B-9AFF-AC4B2478A703}" type="datetimeFigureOut">
              <a:rPr lang="en-US" smtClean="0"/>
              <a:t>7/30/2022</a:t>
            </a:fld>
            <a:endParaRPr lang="en-US"/>
          </a:p>
        </p:txBody>
      </p:sp>
      <p:sp>
        <p:nvSpPr>
          <p:cNvPr id="8" name="Footer Placeholder 7">
            <a:extLst>
              <a:ext uri="{FF2B5EF4-FFF2-40B4-BE49-F238E27FC236}">
                <a16:creationId xmlns:a16="http://schemas.microsoft.com/office/drawing/2014/main" id="{13EFACE9-3B1C-2E9E-AB01-E4B7BD0F90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62DA16-C7AF-549D-7464-1D3E4AAA0018}"/>
              </a:ext>
            </a:extLst>
          </p:cNvPr>
          <p:cNvSpPr>
            <a:spLocks noGrp="1"/>
          </p:cNvSpPr>
          <p:nvPr>
            <p:ph type="sldNum" sz="quarter" idx="12"/>
          </p:nvPr>
        </p:nvSpPr>
        <p:spPr/>
        <p:txBody>
          <a:bodyPr/>
          <a:lstStyle/>
          <a:p>
            <a:fld id="{E67F6488-7130-49F2-A922-31ED49676346}" type="slidenum">
              <a:rPr lang="en-US" smtClean="0"/>
              <a:t>‹#›</a:t>
            </a:fld>
            <a:endParaRPr lang="en-US"/>
          </a:p>
        </p:txBody>
      </p:sp>
    </p:spTree>
    <p:extLst>
      <p:ext uri="{BB962C8B-B14F-4D97-AF65-F5344CB8AC3E}">
        <p14:creationId xmlns:p14="http://schemas.microsoft.com/office/powerpoint/2010/main" val="443488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00640-ACB9-C31F-D9AD-D91C97B6F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4E9327-E2E0-A79D-8ABB-39ABF42E4713}"/>
              </a:ext>
            </a:extLst>
          </p:cNvPr>
          <p:cNvSpPr>
            <a:spLocks noGrp="1"/>
          </p:cNvSpPr>
          <p:nvPr>
            <p:ph type="dt" sz="half" idx="10"/>
          </p:nvPr>
        </p:nvSpPr>
        <p:spPr/>
        <p:txBody>
          <a:bodyPr/>
          <a:lstStyle/>
          <a:p>
            <a:fld id="{AC308322-10F0-4A1B-9AFF-AC4B2478A703}" type="datetimeFigureOut">
              <a:rPr lang="en-US" smtClean="0"/>
              <a:t>7/30/2022</a:t>
            </a:fld>
            <a:endParaRPr lang="en-US"/>
          </a:p>
        </p:txBody>
      </p:sp>
      <p:sp>
        <p:nvSpPr>
          <p:cNvPr id="4" name="Footer Placeholder 3">
            <a:extLst>
              <a:ext uri="{FF2B5EF4-FFF2-40B4-BE49-F238E27FC236}">
                <a16:creationId xmlns:a16="http://schemas.microsoft.com/office/drawing/2014/main" id="{2D759A77-F325-B590-8CFB-92A30D6FB3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C4DB18-95F9-4E75-7476-3D238EDC27B3}"/>
              </a:ext>
            </a:extLst>
          </p:cNvPr>
          <p:cNvSpPr>
            <a:spLocks noGrp="1"/>
          </p:cNvSpPr>
          <p:nvPr>
            <p:ph type="sldNum" sz="quarter" idx="12"/>
          </p:nvPr>
        </p:nvSpPr>
        <p:spPr/>
        <p:txBody>
          <a:bodyPr/>
          <a:lstStyle/>
          <a:p>
            <a:fld id="{E67F6488-7130-49F2-A922-31ED49676346}" type="slidenum">
              <a:rPr lang="en-US" smtClean="0"/>
              <a:t>‹#›</a:t>
            </a:fld>
            <a:endParaRPr lang="en-US"/>
          </a:p>
        </p:txBody>
      </p:sp>
    </p:spTree>
    <p:extLst>
      <p:ext uri="{BB962C8B-B14F-4D97-AF65-F5344CB8AC3E}">
        <p14:creationId xmlns:p14="http://schemas.microsoft.com/office/powerpoint/2010/main" val="2108844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7F032E-E5AB-D62F-D329-D0E2DE73ACF3}"/>
              </a:ext>
            </a:extLst>
          </p:cNvPr>
          <p:cNvSpPr>
            <a:spLocks noGrp="1"/>
          </p:cNvSpPr>
          <p:nvPr>
            <p:ph type="dt" sz="half" idx="10"/>
          </p:nvPr>
        </p:nvSpPr>
        <p:spPr/>
        <p:txBody>
          <a:bodyPr/>
          <a:lstStyle/>
          <a:p>
            <a:fld id="{AC308322-10F0-4A1B-9AFF-AC4B2478A703}" type="datetimeFigureOut">
              <a:rPr lang="en-US" smtClean="0"/>
              <a:t>7/30/2022</a:t>
            </a:fld>
            <a:endParaRPr lang="en-US"/>
          </a:p>
        </p:txBody>
      </p:sp>
      <p:sp>
        <p:nvSpPr>
          <p:cNvPr id="3" name="Footer Placeholder 2">
            <a:extLst>
              <a:ext uri="{FF2B5EF4-FFF2-40B4-BE49-F238E27FC236}">
                <a16:creationId xmlns:a16="http://schemas.microsoft.com/office/drawing/2014/main" id="{4835AC45-F462-6803-9CB7-94343F461A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A7E60E-DBF1-FFB5-81DC-090BE0D7CC87}"/>
              </a:ext>
            </a:extLst>
          </p:cNvPr>
          <p:cNvSpPr>
            <a:spLocks noGrp="1"/>
          </p:cNvSpPr>
          <p:nvPr>
            <p:ph type="sldNum" sz="quarter" idx="12"/>
          </p:nvPr>
        </p:nvSpPr>
        <p:spPr/>
        <p:txBody>
          <a:bodyPr/>
          <a:lstStyle/>
          <a:p>
            <a:fld id="{E67F6488-7130-49F2-A922-31ED49676346}" type="slidenum">
              <a:rPr lang="en-US" smtClean="0"/>
              <a:t>‹#›</a:t>
            </a:fld>
            <a:endParaRPr lang="en-US"/>
          </a:p>
        </p:txBody>
      </p:sp>
    </p:spTree>
    <p:extLst>
      <p:ext uri="{BB962C8B-B14F-4D97-AF65-F5344CB8AC3E}">
        <p14:creationId xmlns:p14="http://schemas.microsoft.com/office/powerpoint/2010/main" val="699829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0CCA-481A-ECCB-DF14-38650CB8CA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AB4514-2A17-9B22-D370-74D39E862B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D7E1AE-B7AB-5D09-6018-3EC9EB809D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449CC4-070E-0E23-7C90-3CB54316DE92}"/>
              </a:ext>
            </a:extLst>
          </p:cNvPr>
          <p:cNvSpPr>
            <a:spLocks noGrp="1"/>
          </p:cNvSpPr>
          <p:nvPr>
            <p:ph type="dt" sz="half" idx="10"/>
          </p:nvPr>
        </p:nvSpPr>
        <p:spPr/>
        <p:txBody>
          <a:bodyPr/>
          <a:lstStyle/>
          <a:p>
            <a:fld id="{AC308322-10F0-4A1B-9AFF-AC4B2478A703}" type="datetimeFigureOut">
              <a:rPr lang="en-US" smtClean="0"/>
              <a:t>7/30/2022</a:t>
            </a:fld>
            <a:endParaRPr lang="en-US"/>
          </a:p>
        </p:txBody>
      </p:sp>
      <p:sp>
        <p:nvSpPr>
          <p:cNvPr id="6" name="Footer Placeholder 5">
            <a:extLst>
              <a:ext uri="{FF2B5EF4-FFF2-40B4-BE49-F238E27FC236}">
                <a16:creationId xmlns:a16="http://schemas.microsoft.com/office/drawing/2014/main" id="{9B978B55-7F0A-535D-9B39-15127E6986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A04416-29B7-A0DE-42AD-E644E5EB575B}"/>
              </a:ext>
            </a:extLst>
          </p:cNvPr>
          <p:cNvSpPr>
            <a:spLocks noGrp="1"/>
          </p:cNvSpPr>
          <p:nvPr>
            <p:ph type="sldNum" sz="quarter" idx="12"/>
          </p:nvPr>
        </p:nvSpPr>
        <p:spPr/>
        <p:txBody>
          <a:bodyPr/>
          <a:lstStyle/>
          <a:p>
            <a:fld id="{E67F6488-7130-49F2-A922-31ED49676346}" type="slidenum">
              <a:rPr lang="en-US" smtClean="0"/>
              <a:t>‹#›</a:t>
            </a:fld>
            <a:endParaRPr lang="en-US"/>
          </a:p>
        </p:txBody>
      </p:sp>
    </p:spTree>
    <p:extLst>
      <p:ext uri="{BB962C8B-B14F-4D97-AF65-F5344CB8AC3E}">
        <p14:creationId xmlns:p14="http://schemas.microsoft.com/office/powerpoint/2010/main" val="1331848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1406C-B7E8-844F-3D8B-04F65528A9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EC3913-C91C-2C45-563E-22AAA15836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FAF668-D143-B1CF-598F-B475E64764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B19ACD-A04E-19EF-E878-FC2396436BEE}"/>
              </a:ext>
            </a:extLst>
          </p:cNvPr>
          <p:cNvSpPr>
            <a:spLocks noGrp="1"/>
          </p:cNvSpPr>
          <p:nvPr>
            <p:ph type="dt" sz="half" idx="10"/>
          </p:nvPr>
        </p:nvSpPr>
        <p:spPr/>
        <p:txBody>
          <a:bodyPr/>
          <a:lstStyle/>
          <a:p>
            <a:fld id="{AC308322-10F0-4A1B-9AFF-AC4B2478A703}" type="datetimeFigureOut">
              <a:rPr lang="en-US" smtClean="0"/>
              <a:t>7/30/2022</a:t>
            </a:fld>
            <a:endParaRPr lang="en-US"/>
          </a:p>
        </p:txBody>
      </p:sp>
      <p:sp>
        <p:nvSpPr>
          <p:cNvPr id="6" name="Footer Placeholder 5">
            <a:extLst>
              <a:ext uri="{FF2B5EF4-FFF2-40B4-BE49-F238E27FC236}">
                <a16:creationId xmlns:a16="http://schemas.microsoft.com/office/drawing/2014/main" id="{11FA53F4-78FE-826D-9094-DA07ECE1D2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3427B4-19AC-D5B2-D8B4-9E1CFFFC51E7}"/>
              </a:ext>
            </a:extLst>
          </p:cNvPr>
          <p:cNvSpPr>
            <a:spLocks noGrp="1"/>
          </p:cNvSpPr>
          <p:nvPr>
            <p:ph type="sldNum" sz="quarter" idx="12"/>
          </p:nvPr>
        </p:nvSpPr>
        <p:spPr/>
        <p:txBody>
          <a:bodyPr/>
          <a:lstStyle/>
          <a:p>
            <a:fld id="{E67F6488-7130-49F2-A922-31ED49676346}" type="slidenum">
              <a:rPr lang="en-US" smtClean="0"/>
              <a:t>‹#›</a:t>
            </a:fld>
            <a:endParaRPr lang="en-US"/>
          </a:p>
        </p:txBody>
      </p:sp>
    </p:spTree>
    <p:extLst>
      <p:ext uri="{BB962C8B-B14F-4D97-AF65-F5344CB8AC3E}">
        <p14:creationId xmlns:p14="http://schemas.microsoft.com/office/powerpoint/2010/main" val="1757759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BB6DDA-148B-F324-4371-560FF395CC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891783-84FB-C91B-1AA6-5D39B1695C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C74573-CA4A-E3BF-7F73-3006467793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08322-10F0-4A1B-9AFF-AC4B2478A703}" type="datetimeFigureOut">
              <a:rPr lang="en-US" smtClean="0"/>
              <a:t>7/30/2022</a:t>
            </a:fld>
            <a:endParaRPr lang="en-US"/>
          </a:p>
        </p:txBody>
      </p:sp>
      <p:sp>
        <p:nvSpPr>
          <p:cNvPr id="5" name="Footer Placeholder 4">
            <a:extLst>
              <a:ext uri="{FF2B5EF4-FFF2-40B4-BE49-F238E27FC236}">
                <a16:creationId xmlns:a16="http://schemas.microsoft.com/office/drawing/2014/main" id="{27A14DF7-2C76-51C0-8138-4129A670A6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BC7E0A-61AE-522E-51AB-40DE2E6BAC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F6488-7130-49F2-A922-31ED49676346}" type="slidenum">
              <a:rPr lang="en-US" smtClean="0"/>
              <a:t>‹#›</a:t>
            </a:fld>
            <a:endParaRPr lang="en-US"/>
          </a:p>
        </p:txBody>
      </p:sp>
    </p:spTree>
    <p:extLst>
      <p:ext uri="{BB962C8B-B14F-4D97-AF65-F5344CB8AC3E}">
        <p14:creationId xmlns:p14="http://schemas.microsoft.com/office/powerpoint/2010/main" val="1597870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D3D3"/>
        </a:solidFill>
        <a:effectLst/>
      </p:bgPr>
    </p:bg>
    <p:spTree>
      <p:nvGrpSpPr>
        <p:cNvPr id="1" name=""/>
        <p:cNvGrpSpPr/>
        <p:nvPr/>
      </p:nvGrpSpPr>
      <p:grpSpPr>
        <a:xfrm>
          <a:off x="0" y="0"/>
          <a:ext cx="0" cy="0"/>
          <a:chOff x="0" y="0"/>
          <a:chExt cx="0" cy="0"/>
        </a:xfrm>
      </p:grpSpPr>
      <p:pic>
        <p:nvPicPr>
          <p:cNvPr id="5" name="Picture 4" descr="A picture containing knife, weapon&#10;&#10;Description automatically generated">
            <a:extLst>
              <a:ext uri="{FF2B5EF4-FFF2-40B4-BE49-F238E27FC236}">
                <a16:creationId xmlns:a16="http://schemas.microsoft.com/office/drawing/2014/main" id="{128E020E-FC6D-1EB6-B2DB-CC5069A3C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62" y="1968987"/>
            <a:ext cx="11644009" cy="2117657"/>
          </a:xfrm>
          <a:prstGeom prst="rect">
            <a:avLst/>
          </a:prstGeom>
        </p:spPr>
      </p:pic>
      <p:sp>
        <p:nvSpPr>
          <p:cNvPr id="2" name="Title 1">
            <a:extLst>
              <a:ext uri="{FF2B5EF4-FFF2-40B4-BE49-F238E27FC236}">
                <a16:creationId xmlns:a16="http://schemas.microsoft.com/office/drawing/2014/main" id="{1B9FA8A5-61C6-8227-3DAB-3A2375A1F1D2}"/>
              </a:ext>
            </a:extLst>
          </p:cNvPr>
          <p:cNvSpPr>
            <a:spLocks noGrp="1"/>
          </p:cNvSpPr>
          <p:nvPr>
            <p:ph type="ctrTitle"/>
          </p:nvPr>
        </p:nvSpPr>
        <p:spPr>
          <a:xfrm>
            <a:off x="1446179" y="671209"/>
            <a:ext cx="9144000" cy="2210685"/>
          </a:xfrm>
        </p:spPr>
        <p:txBody>
          <a:bodyPr anchor="t"/>
          <a:lstStyle/>
          <a:p>
            <a:r>
              <a:rPr lang="en-US" sz="8000" dirty="0">
                <a:solidFill>
                  <a:srgbClr val="9A0000"/>
                </a:solidFill>
                <a:latin typeface="Acme" panose="02000706050000020004" pitchFamily="2" charset="0"/>
              </a:rPr>
              <a:t>The Scarlet Thread</a:t>
            </a:r>
            <a:br>
              <a:rPr lang="en-US" dirty="0">
                <a:solidFill>
                  <a:srgbClr val="A40000"/>
                </a:solidFill>
              </a:rPr>
            </a:br>
            <a:r>
              <a:rPr lang="en-US" dirty="0">
                <a:solidFill>
                  <a:srgbClr val="9A0000"/>
                </a:solidFill>
                <a:latin typeface="Cookie" panose="02000000000000000000" pitchFamily="2" charset="0"/>
              </a:rPr>
              <a:t>of</a:t>
            </a:r>
          </a:p>
        </p:txBody>
      </p:sp>
      <p:sp>
        <p:nvSpPr>
          <p:cNvPr id="3" name="Subtitle 2">
            <a:extLst>
              <a:ext uri="{FF2B5EF4-FFF2-40B4-BE49-F238E27FC236}">
                <a16:creationId xmlns:a16="http://schemas.microsoft.com/office/drawing/2014/main" id="{E0B1E04A-C921-31AB-5AF7-C7CFFB95CAFA}"/>
              </a:ext>
            </a:extLst>
          </p:cNvPr>
          <p:cNvSpPr>
            <a:spLocks noGrp="1"/>
          </p:cNvSpPr>
          <p:nvPr>
            <p:ph type="subTitle" idx="1"/>
          </p:nvPr>
        </p:nvSpPr>
        <p:spPr>
          <a:xfrm>
            <a:off x="1524000" y="4062804"/>
            <a:ext cx="9144000" cy="2013625"/>
          </a:xfrm>
        </p:spPr>
        <p:txBody>
          <a:bodyPr>
            <a:noAutofit/>
          </a:bodyPr>
          <a:lstStyle/>
          <a:p>
            <a:r>
              <a:rPr lang="en-US" sz="12000" dirty="0">
                <a:solidFill>
                  <a:srgbClr val="9A0000"/>
                </a:solidFill>
                <a:effectLst>
                  <a:outerShdw blurRad="38100" dist="38100" dir="2700000" algn="tl">
                    <a:srgbClr val="000000">
                      <a:alpha val="43137"/>
                    </a:srgbClr>
                  </a:outerShdw>
                </a:effectLst>
                <a:latin typeface="Cookie" panose="02000000000000000000" pitchFamily="2" charset="0"/>
              </a:rPr>
              <a:t>Redemption</a:t>
            </a:r>
          </a:p>
        </p:txBody>
      </p:sp>
    </p:spTree>
    <p:extLst>
      <p:ext uri="{BB962C8B-B14F-4D97-AF65-F5344CB8AC3E}">
        <p14:creationId xmlns:p14="http://schemas.microsoft.com/office/powerpoint/2010/main" val="3995363957"/>
      </p:ext>
    </p:extLst>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D3D3"/>
        </a:solidFill>
        <a:effectLst/>
      </p:bgPr>
    </p:bg>
    <p:spTree>
      <p:nvGrpSpPr>
        <p:cNvPr id="1" name=""/>
        <p:cNvGrpSpPr/>
        <p:nvPr/>
      </p:nvGrpSpPr>
      <p:grpSpPr>
        <a:xfrm>
          <a:off x="0" y="0"/>
          <a:ext cx="0" cy="0"/>
          <a:chOff x="0" y="0"/>
          <a:chExt cx="0" cy="0"/>
        </a:xfrm>
      </p:grpSpPr>
      <p:pic>
        <p:nvPicPr>
          <p:cNvPr id="5" name="Picture 4" descr="A picture containing knife, weapon&#10;&#10;Description automatically generated">
            <a:extLst>
              <a:ext uri="{FF2B5EF4-FFF2-40B4-BE49-F238E27FC236}">
                <a16:creationId xmlns:a16="http://schemas.microsoft.com/office/drawing/2014/main" id="{128E020E-FC6D-1EB6-B2DB-CC5069A3C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995" y="1180093"/>
            <a:ext cx="11644009" cy="1401742"/>
          </a:xfrm>
          <a:prstGeom prst="rect">
            <a:avLst/>
          </a:prstGeom>
        </p:spPr>
      </p:pic>
      <p:sp>
        <p:nvSpPr>
          <p:cNvPr id="2" name="Title 1">
            <a:extLst>
              <a:ext uri="{FF2B5EF4-FFF2-40B4-BE49-F238E27FC236}">
                <a16:creationId xmlns:a16="http://schemas.microsoft.com/office/drawing/2014/main" id="{1B9FA8A5-61C6-8227-3DAB-3A2375A1F1D2}"/>
              </a:ext>
            </a:extLst>
          </p:cNvPr>
          <p:cNvSpPr>
            <a:spLocks noGrp="1"/>
          </p:cNvSpPr>
          <p:nvPr>
            <p:ph type="ctrTitle"/>
          </p:nvPr>
        </p:nvSpPr>
        <p:spPr>
          <a:xfrm>
            <a:off x="408562" y="294691"/>
            <a:ext cx="11374876" cy="1121733"/>
          </a:xfrm>
        </p:spPr>
        <p:txBody>
          <a:bodyPr anchor="t">
            <a:normAutofit/>
          </a:bodyPr>
          <a:lstStyle/>
          <a:p>
            <a:r>
              <a:rPr lang="en-US" dirty="0">
                <a:solidFill>
                  <a:srgbClr val="9A0000"/>
                </a:solidFill>
                <a:latin typeface="Acme" panose="02000706050000020004" pitchFamily="2" charset="0"/>
              </a:rPr>
              <a:t>The Thread Begins with God!</a:t>
            </a:r>
            <a:endParaRPr lang="en-US" dirty="0">
              <a:solidFill>
                <a:srgbClr val="9A0000"/>
              </a:solidFill>
              <a:latin typeface="Cookie" panose="02000000000000000000" pitchFamily="2" charset="0"/>
            </a:endParaRPr>
          </a:p>
        </p:txBody>
      </p:sp>
      <p:sp>
        <p:nvSpPr>
          <p:cNvPr id="3" name="Subtitle 2">
            <a:extLst>
              <a:ext uri="{FF2B5EF4-FFF2-40B4-BE49-F238E27FC236}">
                <a16:creationId xmlns:a16="http://schemas.microsoft.com/office/drawing/2014/main" id="{E0B1E04A-C921-31AB-5AF7-C7CFFB95CAFA}"/>
              </a:ext>
            </a:extLst>
          </p:cNvPr>
          <p:cNvSpPr>
            <a:spLocks noGrp="1"/>
          </p:cNvSpPr>
          <p:nvPr>
            <p:ph type="subTitle" idx="1"/>
          </p:nvPr>
        </p:nvSpPr>
        <p:spPr>
          <a:xfrm>
            <a:off x="1524000" y="2832847"/>
            <a:ext cx="9144000" cy="3730461"/>
          </a:xfrm>
        </p:spPr>
        <p:txBody>
          <a:bodyPr>
            <a:noAutofit/>
          </a:bodyPr>
          <a:lstStyle/>
          <a:p>
            <a:r>
              <a:rPr lang="en-US" sz="8800" dirty="0">
                <a:solidFill>
                  <a:srgbClr val="9A0000"/>
                </a:solidFill>
                <a:effectLst>
                  <a:outerShdw blurRad="38100" dist="38100" dir="2700000" algn="tl">
                    <a:srgbClr val="000000">
                      <a:alpha val="43137"/>
                    </a:srgbClr>
                  </a:outerShdw>
                </a:effectLst>
                <a:latin typeface="Cookie" panose="02000000000000000000" pitchFamily="2" charset="0"/>
              </a:rPr>
              <a:t>There is a God</a:t>
            </a:r>
          </a:p>
          <a:p>
            <a:r>
              <a:rPr lang="en-US" sz="4400" dirty="0">
                <a:solidFill>
                  <a:srgbClr val="9A0000"/>
                </a:solidFill>
                <a:effectLst>
                  <a:outerShdw blurRad="38100" dist="38100" dir="2700000" algn="tl">
                    <a:srgbClr val="000000">
                      <a:alpha val="43137"/>
                    </a:srgbClr>
                  </a:outerShdw>
                </a:effectLst>
              </a:rPr>
              <a:t>Psalm 19:1-3</a:t>
            </a:r>
          </a:p>
          <a:p>
            <a:r>
              <a:rPr lang="en-US" sz="4400" dirty="0">
                <a:solidFill>
                  <a:srgbClr val="9A0000"/>
                </a:solidFill>
                <a:effectLst>
                  <a:outerShdw blurRad="38100" dist="38100" dir="2700000" algn="tl">
                    <a:srgbClr val="000000">
                      <a:alpha val="43137"/>
                    </a:srgbClr>
                  </a:outerShdw>
                </a:effectLst>
              </a:rPr>
              <a:t>Romans 1:20</a:t>
            </a:r>
          </a:p>
          <a:p>
            <a:r>
              <a:rPr lang="en-US" sz="4400" dirty="0">
                <a:solidFill>
                  <a:srgbClr val="9A0000"/>
                </a:solidFill>
                <a:effectLst>
                  <a:outerShdw blurRad="38100" dist="38100" dir="2700000" algn="tl">
                    <a:srgbClr val="000000">
                      <a:alpha val="43137"/>
                    </a:srgbClr>
                  </a:outerShdw>
                </a:effectLst>
              </a:rPr>
              <a:t>Genesis 1:1</a:t>
            </a:r>
          </a:p>
        </p:txBody>
      </p:sp>
    </p:spTree>
    <p:extLst>
      <p:ext uri="{BB962C8B-B14F-4D97-AF65-F5344CB8AC3E}">
        <p14:creationId xmlns:p14="http://schemas.microsoft.com/office/powerpoint/2010/main" val="233744034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D3D3"/>
        </a:solidFill>
        <a:effectLst/>
      </p:bgPr>
    </p:bg>
    <p:spTree>
      <p:nvGrpSpPr>
        <p:cNvPr id="1" name=""/>
        <p:cNvGrpSpPr/>
        <p:nvPr/>
      </p:nvGrpSpPr>
      <p:grpSpPr>
        <a:xfrm>
          <a:off x="0" y="0"/>
          <a:ext cx="0" cy="0"/>
          <a:chOff x="0" y="0"/>
          <a:chExt cx="0" cy="0"/>
        </a:xfrm>
      </p:grpSpPr>
      <p:pic>
        <p:nvPicPr>
          <p:cNvPr id="5" name="Picture 4" descr="A picture containing knife, weapon&#10;&#10;Description automatically generated">
            <a:extLst>
              <a:ext uri="{FF2B5EF4-FFF2-40B4-BE49-F238E27FC236}">
                <a16:creationId xmlns:a16="http://schemas.microsoft.com/office/drawing/2014/main" id="{128E020E-FC6D-1EB6-B2DB-CC5069A3C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995" y="1180093"/>
            <a:ext cx="11644009" cy="1401742"/>
          </a:xfrm>
          <a:prstGeom prst="rect">
            <a:avLst/>
          </a:prstGeom>
        </p:spPr>
      </p:pic>
      <p:sp>
        <p:nvSpPr>
          <p:cNvPr id="2" name="Title 1">
            <a:extLst>
              <a:ext uri="{FF2B5EF4-FFF2-40B4-BE49-F238E27FC236}">
                <a16:creationId xmlns:a16="http://schemas.microsoft.com/office/drawing/2014/main" id="{1B9FA8A5-61C6-8227-3DAB-3A2375A1F1D2}"/>
              </a:ext>
            </a:extLst>
          </p:cNvPr>
          <p:cNvSpPr>
            <a:spLocks noGrp="1"/>
          </p:cNvSpPr>
          <p:nvPr>
            <p:ph type="ctrTitle"/>
          </p:nvPr>
        </p:nvSpPr>
        <p:spPr>
          <a:xfrm>
            <a:off x="408562" y="294691"/>
            <a:ext cx="11374876" cy="1121733"/>
          </a:xfrm>
        </p:spPr>
        <p:txBody>
          <a:bodyPr anchor="t">
            <a:normAutofit/>
          </a:bodyPr>
          <a:lstStyle/>
          <a:p>
            <a:r>
              <a:rPr lang="en-US" dirty="0">
                <a:solidFill>
                  <a:srgbClr val="9A0000"/>
                </a:solidFill>
                <a:latin typeface="Acme" panose="02000706050000020004" pitchFamily="2" charset="0"/>
              </a:rPr>
              <a:t>The Thread is Necessary Because...</a:t>
            </a:r>
            <a:endParaRPr lang="en-US" dirty="0">
              <a:solidFill>
                <a:srgbClr val="9A0000"/>
              </a:solidFill>
              <a:latin typeface="Cookie" panose="02000000000000000000" pitchFamily="2" charset="0"/>
            </a:endParaRPr>
          </a:p>
        </p:txBody>
      </p:sp>
      <p:sp>
        <p:nvSpPr>
          <p:cNvPr id="3" name="Subtitle 2">
            <a:extLst>
              <a:ext uri="{FF2B5EF4-FFF2-40B4-BE49-F238E27FC236}">
                <a16:creationId xmlns:a16="http://schemas.microsoft.com/office/drawing/2014/main" id="{E0B1E04A-C921-31AB-5AF7-C7CFFB95CAFA}"/>
              </a:ext>
            </a:extLst>
          </p:cNvPr>
          <p:cNvSpPr>
            <a:spLocks noGrp="1"/>
          </p:cNvSpPr>
          <p:nvPr>
            <p:ph type="subTitle" idx="1"/>
          </p:nvPr>
        </p:nvSpPr>
        <p:spPr>
          <a:xfrm>
            <a:off x="1524000" y="2832847"/>
            <a:ext cx="9144000" cy="3730461"/>
          </a:xfrm>
        </p:spPr>
        <p:txBody>
          <a:bodyPr>
            <a:noAutofit/>
          </a:bodyPr>
          <a:lstStyle/>
          <a:p>
            <a:r>
              <a:rPr lang="en-US" sz="8800" dirty="0">
                <a:solidFill>
                  <a:srgbClr val="9A0000"/>
                </a:solidFill>
                <a:effectLst>
                  <a:outerShdw blurRad="38100" dist="38100" dir="2700000" algn="tl">
                    <a:srgbClr val="000000">
                      <a:alpha val="43137"/>
                    </a:srgbClr>
                  </a:outerShdw>
                </a:effectLst>
                <a:latin typeface="Cookie" panose="02000000000000000000" pitchFamily="2" charset="0"/>
              </a:rPr>
              <a:t>Every man has sinned</a:t>
            </a:r>
          </a:p>
          <a:p>
            <a:r>
              <a:rPr lang="en-US" sz="4400" dirty="0">
                <a:solidFill>
                  <a:srgbClr val="9A0000"/>
                </a:solidFill>
                <a:effectLst>
                  <a:outerShdw blurRad="38100" dist="38100" dir="2700000" algn="tl">
                    <a:srgbClr val="000000">
                      <a:alpha val="43137"/>
                    </a:srgbClr>
                  </a:outerShdw>
                </a:effectLst>
              </a:rPr>
              <a:t>Joshua 24:15</a:t>
            </a:r>
          </a:p>
          <a:p>
            <a:r>
              <a:rPr lang="en-US" sz="4400" dirty="0">
                <a:solidFill>
                  <a:srgbClr val="9A0000"/>
                </a:solidFill>
                <a:effectLst>
                  <a:outerShdw blurRad="38100" dist="38100" dir="2700000" algn="tl">
                    <a:srgbClr val="000000">
                      <a:alpha val="43137"/>
                    </a:srgbClr>
                  </a:outerShdw>
                </a:effectLst>
              </a:rPr>
              <a:t>James 1:13-15, Romans 3:23</a:t>
            </a:r>
          </a:p>
          <a:p>
            <a:r>
              <a:rPr lang="en-US" sz="4400" dirty="0">
                <a:solidFill>
                  <a:srgbClr val="9A0000"/>
                </a:solidFill>
                <a:effectLst>
                  <a:outerShdw blurRad="38100" dist="38100" dir="2700000" algn="tl">
                    <a:srgbClr val="000000">
                      <a:alpha val="43137"/>
                    </a:srgbClr>
                  </a:outerShdw>
                </a:effectLst>
              </a:rPr>
              <a:t>Romans 6:23</a:t>
            </a:r>
          </a:p>
        </p:txBody>
      </p:sp>
    </p:spTree>
    <p:extLst>
      <p:ext uri="{BB962C8B-B14F-4D97-AF65-F5344CB8AC3E}">
        <p14:creationId xmlns:p14="http://schemas.microsoft.com/office/powerpoint/2010/main" val="300496220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9D3D3"/>
        </a:solidFill>
        <a:effectLst/>
      </p:bgPr>
    </p:bg>
    <p:spTree>
      <p:nvGrpSpPr>
        <p:cNvPr id="1" name=""/>
        <p:cNvGrpSpPr/>
        <p:nvPr/>
      </p:nvGrpSpPr>
      <p:grpSpPr>
        <a:xfrm>
          <a:off x="0" y="0"/>
          <a:ext cx="0" cy="0"/>
          <a:chOff x="0" y="0"/>
          <a:chExt cx="0" cy="0"/>
        </a:xfrm>
      </p:grpSpPr>
      <p:pic>
        <p:nvPicPr>
          <p:cNvPr id="5" name="Picture 4" descr="A picture containing knife, weapon&#10;&#10;Description automatically generated">
            <a:extLst>
              <a:ext uri="{FF2B5EF4-FFF2-40B4-BE49-F238E27FC236}">
                <a16:creationId xmlns:a16="http://schemas.microsoft.com/office/drawing/2014/main" id="{128E020E-FC6D-1EB6-B2DB-CC5069A3C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995" y="1180093"/>
            <a:ext cx="11644009" cy="1401742"/>
          </a:xfrm>
          <a:prstGeom prst="rect">
            <a:avLst/>
          </a:prstGeom>
        </p:spPr>
      </p:pic>
      <p:sp>
        <p:nvSpPr>
          <p:cNvPr id="2" name="Title 1">
            <a:extLst>
              <a:ext uri="{FF2B5EF4-FFF2-40B4-BE49-F238E27FC236}">
                <a16:creationId xmlns:a16="http://schemas.microsoft.com/office/drawing/2014/main" id="{1B9FA8A5-61C6-8227-3DAB-3A2375A1F1D2}"/>
              </a:ext>
            </a:extLst>
          </p:cNvPr>
          <p:cNvSpPr>
            <a:spLocks noGrp="1"/>
          </p:cNvSpPr>
          <p:nvPr>
            <p:ph type="ctrTitle"/>
          </p:nvPr>
        </p:nvSpPr>
        <p:spPr>
          <a:xfrm>
            <a:off x="408562" y="294691"/>
            <a:ext cx="11374876" cy="1121733"/>
          </a:xfrm>
        </p:spPr>
        <p:txBody>
          <a:bodyPr anchor="t">
            <a:normAutofit/>
          </a:bodyPr>
          <a:lstStyle/>
          <a:p>
            <a:r>
              <a:rPr lang="en-US" dirty="0">
                <a:solidFill>
                  <a:srgbClr val="9A0000"/>
                </a:solidFill>
                <a:latin typeface="Acme" panose="02000706050000020004" pitchFamily="2" charset="0"/>
              </a:rPr>
              <a:t>The Thread begins...</a:t>
            </a:r>
            <a:endParaRPr lang="en-US" dirty="0">
              <a:solidFill>
                <a:srgbClr val="9A0000"/>
              </a:solidFill>
              <a:latin typeface="Cookie" panose="02000000000000000000" pitchFamily="2" charset="0"/>
            </a:endParaRPr>
          </a:p>
        </p:txBody>
      </p:sp>
      <p:sp>
        <p:nvSpPr>
          <p:cNvPr id="3" name="Subtitle 2">
            <a:extLst>
              <a:ext uri="{FF2B5EF4-FFF2-40B4-BE49-F238E27FC236}">
                <a16:creationId xmlns:a16="http://schemas.microsoft.com/office/drawing/2014/main" id="{E0B1E04A-C921-31AB-5AF7-C7CFFB95CAFA}"/>
              </a:ext>
            </a:extLst>
          </p:cNvPr>
          <p:cNvSpPr>
            <a:spLocks noGrp="1"/>
          </p:cNvSpPr>
          <p:nvPr>
            <p:ph type="subTitle" idx="1"/>
          </p:nvPr>
        </p:nvSpPr>
        <p:spPr>
          <a:xfrm>
            <a:off x="408562" y="2832847"/>
            <a:ext cx="11374876" cy="3730461"/>
          </a:xfrm>
        </p:spPr>
        <p:txBody>
          <a:bodyPr>
            <a:noAutofit/>
          </a:bodyPr>
          <a:lstStyle/>
          <a:p>
            <a:r>
              <a:rPr lang="en-US" sz="8800" dirty="0">
                <a:solidFill>
                  <a:srgbClr val="9A0000"/>
                </a:solidFill>
                <a:effectLst>
                  <a:outerShdw blurRad="38100" dist="38100" dir="2700000" algn="tl">
                    <a:srgbClr val="000000">
                      <a:alpha val="43137"/>
                    </a:srgbClr>
                  </a:outerShdw>
                </a:effectLst>
                <a:latin typeface="Cookie" panose="02000000000000000000" pitchFamily="2" charset="0"/>
              </a:rPr>
              <a:t>In the Old Testament</a:t>
            </a:r>
          </a:p>
          <a:p>
            <a:r>
              <a:rPr lang="en-US" sz="4400" dirty="0">
                <a:solidFill>
                  <a:srgbClr val="9A0000"/>
                </a:solidFill>
                <a:effectLst>
                  <a:outerShdw blurRad="38100" dist="38100" dir="2700000" algn="tl">
                    <a:srgbClr val="000000">
                      <a:alpha val="43137"/>
                    </a:srgbClr>
                  </a:outerShdw>
                </a:effectLst>
              </a:rPr>
              <a:t>Ephesians 1:3-7</a:t>
            </a:r>
          </a:p>
          <a:p>
            <a:r>
              <a:rPr lang="en-US" sz="4400" dirty="0">
                <a:solidFill>
                  <a:srgbClr val="9A0000"/>
                </a:solidFill>
                <a:effectLst>
                  <a:outerShdw blurRad="38100" dist="38100" dir="2700000" algn="tl">
                    <a:srgbClr val="000000">
                      <a:alpha val="43137"/>
                    </a:srgbClr>
                  </a:outerShdw>
                </a:effectLst>
              </a:rPr>
              <a:t>Genesis 12:1-3</a:t>
            </a:r>
          </a:p>
          <a:p>
            <a:r>
              <a:rPr lang="en-US" sz="4400" dirty="0">
                <a:solidFill>
                  <a:srgbClr val="9A0000"/>
                </a:solidFill>
                <a:effectLst>
                  <a:outerShdw blurRad="38100" dist="38100" dir="2700000" algn="tl">
                    <a:srgbClr val="000000">
                      <a:alpha val="43137"/>
                    </a:srgbClr>
                  </a:outerShdw>
                </a:effectLst>
              </a:rPr>
              <a:t>Leviticus 10:3; 2 Samuel 7:15-16; Isaiah 53:12</a:t>
            </a:r>
          </a:p>
        </p:txBody>
      </p:sp>
    </p:spTree>
    <p:extLst>
      <p:ext uri="{BB962C8B-B14F-4D97-AF65-F5344CB8AC3E}">
        <p14:creationId xmlns:p14="http://schemas.microsoft.com/office/powerpoint/2010/main" val="59928432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9D3D3"/>
        </a:solidFill>
        <a:effectLst/>
      </p:bgPr>
    </p:bg>
    <p:spTree>
      <p:nvGrpSpPr>
        <p:cNvPr id="1" name=""/>
        <p:cNvGrpSpPr/>
        <p:nvPr/>
      </p:nvGrpSpPr>
      <p:grpSpPr>
        <a:xfrm>
          <a:off x="0" y="0"/>
          <a:ext cx="0" cy="0"/>
          <a:chOff x="0" y="0"/>
          <a:chExt cx="0" cy="0"/>
        </a:xfrm>
      </p:grpSpPr>
      <p:pic>
        <p:nvPicPr>
          <p:cNvPr id="5" name="Picture 4" descr="A picture containing knife, weapon&#10;&#10;Description automatically generated">
            <a:extLst>
              <a:ext uri="{FF2B5EF4-FFF2-40B4-BE49-F238E27FC236}">
                <a16:creationId xmlns:a16="http://schemas.microsoft.com/office/drawing/2014/main" id="{128E020E-FC6D-1EB6-B2DB-CC5069A3C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995" y="1180093"/>
            <a:ext cx="11644009" cy="1401742"/>
          </a:xfrm>
          <a:prstGeom prst="rect">
            <a:avLst/>
          </a:prstGeom>
        </p:spPr>
      </p:pic>
      <p:sp>
        <p:nvSpPr>
          <p:cNvPr id="2" name="Title 1">
            <a:extLst>
              <a:ext uri="{FF2B5EF4-FFF2-40B4-BE49-F238E27FC236}">
                <a16:creationId xmlns:a16="http://schemas.microsoft.com/office/drawing/2014/main" id="{1B9FA8A5-61C6-8227-3DAB-3A2375A1F1D2}"/>
              </a:ext>
            </a:extLst>
          </p:cNvPr>
          <p:cNvSpPr>
            <a:spLocks noGrp="1"/>
          </p:cNvSpPr>
          <p:nvPr>
            <p:ph type="ctrTitle"/>
          </p:nvPr>
        </p:nvSpPr>
        <p:spPr>
          <a:xfrm>
            <a:off x="408562" y="294691"/>
            <a:ext cx="11374876" cy="1121733"/>
          </a:xfrm>
        </p:spPr>
        <p:txBody>
          <a:bodyPr anchor="t">
            <a:normAutofit/>
          </a:bodyPr>
          <a:lstStyle/>
          <a:p>
            <a:r>
              <a:rPr lang="en-US" dirty="0">
                <a:solidFill>
                  <a:srgbClr val="9A0000"/>
                </a:solidFill>
                <a:latin typeface="Acme" panose="02000706050000020004" pitchFamily="2" charset="0"/>
              </a:rPr>
              <a:t>The Thread continues...</a:t>
            </a:r>
            <a:endParaRPr lang="en-US" dirty="0">
              <a:solidFill>
                <a:srgbClr val="9A0000"/>
              </a:solidFill>
              <a:latin typeface="Cookie" panose="02000000000000000000" pitchFamily="2" charset="0"/>
            </a:endParaRPr>
          </a:p>
        </p:txBody>
      </p:sp>
      <p:sp>
        <p:nvSpPr>
          <p:cNvPr id="3" name="Subtitle 2">
            <a:extLst>
              <a:ext uri="{FF2B5EF4-FFF2-40B4-BE49-F238E27FC236}">
                <a16:creationId xmlns:a16="http://schemas.microsoft.com/office/drawing/2014/main" id="{E0B1E04A-C921-31AB-5AF7-C7CFFB95CAFA}"/>
              </a:ext>
            </a:extLst>
          </p:cNvPr>
          <p:cNvSpPr>
            <a:spLocks noGrp="1"/>
          </p:cNvSpPr>
          <p:nvPr>
            <p:ph type="subTitle" idx="1"/>
          </p:nvPr>
        </p:nvSpPr>
        <p:spPr>
          <a:xfrm>
            <a:off x="408562" y="2832847"/>
            <a:ext cx="11374876" cy="3730461"/>
          </a:xfrm>
        </p:spPr>
        <p:txBody>
          <a:bodyPr>
            <a:noAutofit/>
          </a:bodyPr>
          <a:lstStyle/>
          <a:p>
            <a:r>
              <a:rPr lang="en-US" sz="8800" dirty="0">
                <a:solidFill>
                  <a:srgbClr val="9A0000"/>
                </a:solidFill>
                <a:effectLst>
                  <a:outerShdw blurRad="38100" dist="38100" dir="2700000" algn="tl">
                    <a:srgbClr val="000000">
                      <a:alpha val="43137"/>
                    </a:srgbClr>
                  </a:outerShdw>
                </a:effectLst>
                <a:latin typeface="Cookie" panose="02000000000000000000" pitchFamily="2" charset="0"/>
              </a:rPr>
              <a:t>In the New Covenant of Christ</a:t>
            </a:r>
          </a:p>
          <a:p>
            <a:r>
              <a:rPr lang="en-US" sz="4400" dirty="0">
                <a:solidFill>
                  <a:srgbClr val="9A0000"/>
                </a:solidFill>
                <a:effectLst>
                  <a:outerShdw blurRad="38100" dist="38100" dir="2700000" algn="tl">
                    <a:srgbClr val="000000">
                      <a:alpha val="43137"/>
                    </a:srgbClr>
                  </a:outerShdw>
                </a:effectLst>
              </a:rPr>
              <a:t>John 20:30-31</a:t>
            </a:r>
          </a:p>
          <a:p>
            <a:r>
              <a:rPr lang="en-US" sz="4400" dirty="0">
                <a:solidFill>
                  <a:srgbClr val="9A0000"/>
                </a:solidFill>
                <a:effectLst>
                  <a:outerShdw blurRad="38100" dist="38100" dir="2700000" algn="tl">
                    <a:srgbClr val="000000">
                      <a:alpha val="43137"/>
                    </a:srgbClr>
                  </a:outerShdw>
                </a:effectLst>
              </a:rPr>
              <a:t>Acts 2:22-24; 2 Thessalonians 2:15</a:t>
            </a:r>
          </a:p>
          <a:p>
            <a:r>
              <a:rPr lang="en-US" sz="4400" dirty="0">
                <a:solidFill>
                  <a:srgbClr val="9A0000"/>
                </a:solidFill>
                <a:effectLst>
                  <a:outerShdw blurRad="38100" dist="38100" dir="2700000" algn="tl">
                    <a:srgbClr val="000000">
                      <a:alpha val="43137"/>
                    </a:srgbClr>
                  </a:outerShdw>
                </a:effectLst>
              </a:rPr>
              <a:t>Revelation 22:12-15</a:t>
            </a:r>
          </a:p>
        </p:txBody>
      </p:sp>
    </p:spTree>
    <p:extLst>
      <p:ext uri="{BB962C8B-B14F-4D97-AF65-F5344CB8AC3E}">
        <p14:creationId xmlns:p14="http://schemas.microsoft.com/office/powerpoint/2010/main" val="392058300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9D3D3"/>
        </a:solidFill>
        <a:effectLst/>
      </p:bgPr>
    </p:bg>
    <p:spTree>
      <p:nvGrpSpPr>
        <p:cNvPr id="1" name=""/>
        <p:cNvGrpSpPr/>
        <p:nvPr/>
      </p:nvGrpSpPr>
      <p:grpSpPr>
        <a:xfrm>
          <a:off x="0" y="0"/>
          <a:ext cx="0" cy="0"/>
          <a:chOff x="0" y="0"/>
          <a:chExt cx="0" cy="0"/>
        </a:xfrm>
      </p:grpSpPr>
      <p:pic>
        <p:nvPicPr>
          <p:cNvPr id="5" name="Picture 4" descr="A picture containing knife, weapon&#10;&#10;Description automatically generated">
            <a:extLst>
              <a:ext uri="{FF2B5EF4-FFF2-40B4-BE49-F238E27FC236}">
                <a16:creationId xmlns:a16="http://schemas.microsoft.com/office/drawing/2014/main" id="{128E020E-FC6D-1EB6-B2DB-CC5069A3C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995" y="1180093"/>
            <a:ext cx="11644009" cy="1401742"/>
          </a:xfrm>
          <a:prstGeom prst="rect">
            <a:avLst/>
          </a:prstGeom>
        </p:spPr>
      </p:pic>
      <p:sp>
        <p:nvSpPr>
          <p:cNvPr id="2" name="Title 1">
            <a:extLst>
              <a:ext uri="{FF2B5EF4-FFF2-40B4-BE49-F238E27FC236}">
                <a16:creationId xmlns:a16="http://schemas.microsoft.com/office/drawing/2014/main" id="{1B9FA8A5-61C6-8227-3DAB-3A2375A1F1D2}"/>
              </a:ext>
            </a:extLst>
          </p:cNvPr>
          <p:cNvSpPr>
            <a:spLocks noGrp="1"/>
          </p:cNvSpPr>
          <p:nvPr>
            <p:ph type="ctrTitle"/>
          </p:nvPr>
        </p:nvSpPr>
        <p:spPr>
          <a:xfrm>
            <a:off x="408562" y="294691"/>
            <a:ext cx="11374876" cy="1121733"/>
          </a:xfrm>
        </p:spPr>
        <p:txBody>
          <a:bodyPr anchor="t">
            <a:normAutofit/>
          </a:bodyPr>
          <a:lstStyle/>
          <a:p>
            <a:r>
              <a:rPr lang="en-US" dirty="0">
                <a:solidFill>
                  <a:srgbClr val="9A0000"/>
                </a:solidFill>
                <a:latin typeface="Acme" panose="02000706050000020004" pitchFamily="2" charset="0"/>
              </a:rPr>
              <a:t>The Thread is centered in...</a:t>
            </a:r>
            <a:endParaRPr lang="en-US" dirty="0">
              <a:solidFill>
                <a:srgbClr val="9A0000"/>
              </a:solidFill>
              <a:latin typeface="Cookie" panose="02000000000000000000" pitchFamily="2" charset="0"/>
            </a:endParaRPr>
          </a:p>
        </p:txBody>
      </p:sp>
      <p:sp>
        <p:nvSpPr>
          <p:cNvPr id="3" name="Subtitle 2">
            <a:extLst>
              <a:ext uri="{FF2B5EF4-FFF2-40B4-BE49-F238E27FC236}">
                <a16:creationId xmlns:a16="http://schemas.microsoft.com/office/drawing/2014/main" id="{E0B1E04A-C921-31AB-5AF7-C7CFFB95CAFA}"/>
              </a:ext>
            </a:extLst>
          </p:cNvPr>
          <p:cNvSpPr>
            <a:spLocks noGrp="1"/>
          </p:cNvSpPr>
          <p:nvPr>
            <p:ph type="subTitle" idx="1"/>
          </p:nvPr>
        </p:nvSpPr>
        <p:spPr>
          <a:xfrm>
            <a:off x="408562" y="2832847"/>
            <a:ext cx="11374876" cy="3730461"/>
          </a:xfrm>
        </p:spPr>
        <p:txBody>
          <a:bodyPr>
            <a:noAutofit/>
          </a:bodyPr>
          <a:lstStyle/>
          <a:p>
            <a:r>
              <a:rPr lang="en-US" sz="8800" dirty="0">
                <a:solidFill>
                  <a:srgbClr val="9A0000"/>
                </a:solidFill>
                <a:effectLst>
                  <a:outerShdw blurRad="38100" dist="38100" dir="2700000" algn="tl">
                    <a:srgbClr val="000000">
                      <a:alpha val="43137"/>
                    </a:srgbClr>
                  </a:outerShdw>
                </a:effectLst>
                <a:latin typeface="Cookie" panose="02000000000000000000" pitchFamily="2" charset="0"/>
              </a:rPr>
              <a:t>Jesus, the Christ and Lord of All</a:t>
            </a:r>
          </a:p>
          <a:p>
            <a:r>
              <a:rPr lang="en-US" sz="4400" dirty="0">
                <a:solidFill>
                  <a:srgbClr val="9A0000"/>
                </a:solidFill>
                <a:effectLst>
                  <a:outerShdw blurRad="38100" dist="38100" dir="2700000" algn="tl">
                    <a:srgbClr val="000000">
                      <a:alpha val="43137"/>
                    </a:srgbClr>
                  </a:outerShdw>
                </a:effectLst>
              </a:rPr>
              <a:t>Philippians 2:8-11</a:t>
            </a:r>
          </a:p>
          <a:p>
            <a:r>
              <a:rPr lang="en-US" sz="4400" dirty="0">
                <a:solidFill>
                  <a:srgbClr val="9A0000"/>
                </a:solidFill>
                <a:effectLst>
                  <a:outerShdw blurRad="38100" dist="38100" dir="2700000" algn="tl">
                    <a:srgbClr val="000000">
                      <a:alpha val="43137"/>
                    </a:srgbClr>
                  </a:outerShdw>
                </a:effectLst>
              </a:rPr>
              <a:t>Romans 1:15-17</a:t>
            </a:r>
          </a:p>
          <a:p>
            <a:r>
              <a:rPr lang="en-US" sz="4400" dirty="0">
                <a:solidFill>
                  <a:srgbClr val="9A0000"/>
                </a:solidFill>
                <a:effectLst>
                  <a:outerShdw blurRad="38100" dist="38100" dir="2700000" algn="tl">
                    <a:srgbClr val="000000">
                      <a:alpha val="43137"/>
                    </a:srgbClr>
                  </a:outerShdw>
                </a:effectLst>
              </a:rPr>
              <a:t>Acts 2:36-39</a:t>
            </a:r>
          </a:p>
        </p:txBody>
      </p:sp>
    </p:spTree>
    <p:extLst>
      <p:ext uri="{BB962C8B-B14F-4D97-AF65-F5344CB8AC3E}">
        <p14:creationId xmlns:p14="http://schemas.microsoft.com/office/powerpoint/2010/main" val="30571979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9D3D3"/>
        </a:solidFill>
        <a:effectLst/>
      </p:bgPr>
    </p:bg>
    <p:spTree>
      <p:nvGrpSpPr>
        <p:cNvPr id="1" name=""/>
        <p:cNvGrpSpPr/>
        <p:nvPr/>
      </p:nvGrpSpPr>
      <p:grpSpPr>
        <a:xfrm>
          <a:off x="0" y="0"/>
          <a:ext cx="0" cy="0"/>
          <a:chOff x="0" y="0"/>
          <a:chExt cx="0" cy="0"/>
        </a:xfrm>
      </p:grpSpPr>
      <p:pic>
        <p:nvPicPr>
          <p:cNvPr id="5" name="Picture 4" descr="A picture containing knife, weapon&#10;&#10;Description automatically generated">
            <a:extLst>
              <a:ext uri="{FF2B5EF4-FFF2-40B4-BE49-F238E27FC236}">
                <a16:creationId xmlns:a16="http://schemas.microsoft.com/office/drawing/2014/main" id="{128E020E-FC6D-1EB6-B2DB-CC5069A3C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995" y="1180093"/>
            <a:ext cx="11644009" cy="1401742"/>
          </a:xfrm>
          <a:prstGeom prst="rect">
            <a:avLst/>
          </a:prstGeom>
        </p:spPr>
      </p:pic>
      <p:sp>
        <p:nvSpPr>
          <p:cNvPr id="2" name="Title 1">
            <a:extLst>
              <a:ext uri="{FF2B5EF4-FFF2-40B4-BE49-F238E27FC236}">
                <a16:creationId xmlns:a16="http://schemas.microsoft.com/office/drawing/2014/main" id="{1B9FA8A5-61C6-8227-3DAB-3A2375A1F1D2}"/>
              </a:ext>
            </a:extLst>
          </p:cNvPr>
          <p:cNvSpPr>
            <a:spLocks noGrp="1"/>
          </p:cNvSpPr>
          <p:nvPr>
            <p:ph type="ctrTitle"/>
          </p:nvPr>
        </p:nvSpPr>
        <p:spPr>
          <a:xfrm>
            <a:off x="408562" y="294691"/>
            <a:ext cx="11374876" cy="1121733"/>
          </a:xfrm>
        </p:spPr>
        <p:txBody>
          <a:bodyPr anchor="t">
            <a:normAutofit/>
          </a:bodyPr>
          <a:lstStyle/>
          <a:p>
            <a:r>
              <a:rPr lang="en-US" dirty="0">
                <a:solidFill>
                  <a:srgbClr val="9A0000"/>
                </a:solidFill>
                <a:latin typeface="Acme" panose="02000706050000020004" pitchFamily="2" charset="0"/>
              </a:rPr>
              <a:t>The Thread has its end in Eternity</a:t>
            </a:r>
            <a:endParaRPr lang="en-US" dirty="0">
              <a:solidFill>
                <a:srgbClr val="9A0000"/>
              </a:solidFill>
              <a:latin typeface="Cookie" panose="02000000000000000000" pitchFamily="2" charset="0"/>
            </a:endParaRPr>
          </a:p>
        </p:txBody>
      </p:sp>
      <p:sp>
        <p:nvSpPr>
          <p:cNvPr id="3" name="Subtitle 2">
            <a:extLst>
              <a:ext uri="{FF2B5EF4-FFF2-40B4-BE49-F238E27FC236}">
                <a16:creationId xmlns:a16="http://schemas.microsoft.com/office/drawing/2014/main" id="{E0B1E04A-C921-31AB-5AF7-C7CFFB95CAFA}"/>
              </a:ext>
            </a:extLst>
          </p:cNvPr>
          <p:cNvSpPr>
            <a:spLocks noGrp="1"/>
          </p:cNvSpPr>
          <p:nvPr>
            <p:ph type="subTitle" idx="1"/>
          </p:nvPr>
        </p:nvSpPr>
        <p:spPr>
          <a:xfrm>
            <a:off x="408562" y="2832847"/>
            <a:ext cx="11374876" cy="3730461"/>
          </a:xfrm>
        </p:spPr>
        <p:txBody>
          <a:bodyPr>
            <a:noAutofit/>
          </a:bodyPr>
          <a:lstStyle/>
          <a:p>
            <a:r>
              <a:rPr lang="en-US" sz="8800" dirty="0">
                <a:solidFill>
                  <a:srgbClr val="9A0000"/>
                </a:solidFill>
                <a:effectLst>
                  <a:outerShdw blurRad="38100" dist="38100" dir="2700000" algn="tl">
                    <a:srgbClr val="000000">
                      <a:alpha val="43137"/>
                    </a:srgbClr>
                  </a:outerShdw>
                </a:effectLst>
                <a:latin typeface="Cookie" panose="02000000000000000000" pitchFamily="2" charset="0"/>
              </a:rPr>
              <a:t>Redemption is Complete in Jesus</a:t>
            </a:r>
          </a:p>
          <a:p>
            <a:r>
              <a:rPr lang="en-US" sz="4400" dirty="0">
                <a:solidFill>
                  <a:srgbClr val="9A0000"/>
                </a:solidFill>
                <a:effectLst>
                  <a:outerShdw blurRad="38100" dist="38100" dir="2700000" algn="tl">
                    <a:srgbClr val="000000">
                      <a:alpha val="43137"/>
                    </a:srgbClr>
                  </a:outerShdw>
                </a:effectLst>
              </a:rPr>
              <a:t>Revelation 22:17</a:t>
            </a:r>
          </a:p>
        </p:txBody>
      </p:sp>
    </p:spTree>
    <p:extLst>
      <p:ext uri="{BB962C8B-B14F-4D97-AF65-F5344CB8AC3E}">
        <p14:creationId xmlns:p14="http://schemas.microsoft.com/office/powerpoint/2010/main" val="2101127334"/>
      </p:ext>
    </p:ext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2653</Words>
  <Application>Microsoft Office PowerPoint</Application>
  <PresentationFormat>Widescreen</PresentationFormat>
  <Paragraphs>115</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Acme</vt:lpstr>
      <vt:lpstr>Cookie</vt:lpstr>
      <vt:lpstr>Calibri Light</vt:lpstr>
      <vt:lpstr>Arial</vt:lpstr>
      <vt:lpstr>Calibri</vt:lpstr>
      <vt:lpstr>Office Theme</vt:lpstr>
      <vt:lpstr>The Scarlet Thread of</vt:lpstr>
      <vt:lpstr>The Thread Begins with God!</vt:lpstr>
      <vt:lpstr>The Thread is Necessary Because...</vt:lpstr>
      <vt:lpstr>The Thread begins...</vt:lpstr>
      <vt:lpstr>The Thread continues...</vt:lpstr>
      <vt:lpstr>The Thread is centered in...</vt:lpstr>
      <vt:lpstr>The Thread has its end in Eternity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Scarlet Thread of</dc:title>
  <dc:creator>Stan Cox</dc:creator>
  <cp:lastModifiedBy>Stan Cox</cp:lastModifiedBy>
  <cp:revision>1</cp:revision>
  <dcterms:created xsi:type="dcterms:W3CDTF">2022-07-31T01:17:01Z</dcterms:created>
  <dcterms:modified xsi:type="dcterms:W3CDTF">2022-07-31T06:14:26Z</dcterms:modified>
</cp:coreProperties>
</file>