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D7AF"/>
    <a:srgbClr val="F6CD91"/>
    <a:srgbClr val="FEFAD5"/>
    <a:srgbClr val="FFFF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62123" autoAdjust="0"/>
  </p:normalViewPr>
  <p:slideViewPr>
    <p:cSldViewPr snapToGrid="0">
      <p:cViewPr varScale="1">
        <p:scale>
          <a:sx n="47" d="100"/>
          <a:sy n="47" d="100"/>
        </p:scale>
        <p:origin x="312" y="58"/>
      </p:cViewPr>
      <p:guideLst/>
    </p:cSldViewPr>
  </p:slideViewPr>
  <p:notesTextViewPr>
    <p:cViewPr>
      <p:scale>
        <a:sx n="1" d="1"/>
        <a:sy n="1" d="1"/>
      </p:scale>
      <p:origin x="0" y="0"/>
    </p:cViewPr>
  </p:notesTextViewPr>
  <p:notesViewPr>
    <p:cSldViewPr snapToGrid="0">
      <p:cViewPr varScale="1">
        <p:scale>
          <a:sx n="60" d="100"/>
          <a:sy n="60" d="100"/>
        </p:scale>
        <p:origin x="1378"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335630-9551-7FC5-9354-174DB36C3EF4}"/>
              </a:ext>
            </a:extLst>
          </p:cNvPr>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r>
              <a:rPr lang="en-US" sz="2000" dirty="0">
                <a:latin typeface="Bebas Neue" panose="020B0606020202050201" pitchFamily="34" charset="0"/>
              </a:rPr>
              <a:t>What Is Bible Meditation</a:t>
            </a:r>
          </a:p>
        </p:txBody>
      </p:sp>
      <p:sp>
        <p:nvSpPr>
          <p:cNvPr id="3" name="Date Placeholder 2">
            <a:extLst>
              <a:ext uri="{FF2B5EF4-FFF2-40B4-BE49-F238E27FC236}">
                <a16:creationId xmlns:a16="http://schemas.microsoft.com/office/drawing/2014/main" id="{6A283C00-FAA4-1F79-B01E-C6445B7625C9}"/>
              </a:ext>
            </a:extLst>
          </p:cNvPr>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r>
              <a:rPr lang="en-US" dirty="0"/>
              <a:t>August 28, 2022 @ 11am</a:t>
            </a:r>
          </a:p>
        </p:txBody>
      </p:sp>
      <p:sp>
        <p:nvSpPr>
          <p:cNvPr id="4" name="Footer Placeholder 3">
            <a:extLst>
              <a:ext uri="{FF2B5EF4-FFF2-40B4-BE49-F238E27FC236}">
                <a16:creationId xmlns:a16="http://schemas.microsoft.com/office/drawing/2014/main" id="{53BA83CF-8DB8-9316-FBBF-5B262BF72472}"/>
              </a:ext>
            </a:extLst>
          </p:cNvPr>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1292F675-D0D9-5EE6-91A7-D599770C634C}"/>
              </a:ext>
            </a:extLst>
          </p:cNvPr>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  soundteaching.org  </a:t>
            </a:r>
            <a:fld id="{B107AAA3-0976-47AE-BF7E-4598BCA162DA}" type="slidenum">
              <a:rPr lang="en-US" smtClean="0"/>
              <a:t>‹#›</a:t>
            </a:fld>
            <a:endParaRPr lang="en-US" dirty="0"/>
          </a:p>
        </p:txBody>
      </p:sp>
    </p:spTree>
    <p:extLst>
      <p:ext uri="{BB962C8B-B14F-4D97-AF65-F5344CB8AC3E}">
        <p14:creationId xmlns:p14="http://schemas.microsoft.com/office/powerpoint/2010/main" val="3926641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402DE1E5-8C87-4AD4-AA28-71EF1B55863D}" type="datetimeFigureOut">
              <a:rPr lang="en-US" smtClean="0"/>
              <a:t>8/27/2022</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5DAADF66-4C9B-46E6-8359-0B5FC53963A1}" type="slidenum">
              <a:rPr lang="en-US" smtClean="0"/>
              <a:t>‹#›</a:t>
            </a:fld>
            <a:endParaRPr lang="en-US"/>
          </a:p>
        </p:txBody>
      </p:sp>
    </p:spTree>
    <p:extLst>
      <p:ext uri="{BB962C8B-B14F-4D97-AF65-F5344CB8AC3E}">
        <p14:creationId xmlns:p14="http://schemas.microsoft.com/office/powerpoint/2010/main" val="3763336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292F33"/>
                </a:solidFill>
              </a:rPr>
              <a:t>Introduction:</a:t>
            </a:r>
          </a:p>
          <a:p>
            <a:pPr marL="175308" indent="-175308">
              <a:buFont typeface="Arial" panose="020B0604020202020204" pitchFamily="34" charset="0"/>
              <a:buChar char="•"/>
            </a:pPr>
            <a:r>
              <a:rPr lang="en-US" b="1" dirty="0">
                <a:solidFill>
                  <a:srgbClr val="292F33"/>
                </a:solidFill>
              </a:rPr>
              <a:t>The term meditation means different things to different people.</a:t>
            </a:r>
          </a:p>
          <a:p>
            <a:pPr marL="642795" lvl="1" indent="-175308">
              <a:buFont typeface="Arial" panose="020B0604020202020204" pitchFamily="34" charset="0"/>
              <a:buChar char="•"/>
            </a:pPr>
            <a:r>
              <a:rPr lang="en-US" dirty="0">
                <a:solidFill>
                  <a:srgbClr val="292F33"/>
                </a:solidFill>
              </a:rPr>
              <a:t>The acceptableness of a practice is dependent upon a few things</a:t>
            </a:r>
          </a:p>
          <a:p>
            <a:pPr marL="1110282" lvl="2" indent="-175308">
              <a:buFont typeface="Arial" panose="020B0604020202020204" pitchFamily="34" charset="0"/>
              <a:buChar char="•"/>
            </a:pPr>
            <a:r>
              <a:rPr lang="en-US" dirty="0">
                <a:solidFill>
                  <a:srgbClr val="292F33"/>
                </a:solidFill>
              </a:rPr>
              <a:t>First, is it inherently sinful?</a:t>
            </a:r>
          </a:p>
          <a:p>
            <a:pPr marL="1110282" lvl="2" indent="-175308">
              <a:buFont typeface="Arial" panose="020B0604020202020204" pitchFamily="34" charset="0"/>
              <a:buChar char="•"/>
            </a:pPr>
            <a:r>
              <a:rPr lang="en-US" dirty="0">
                <a:solidFill>
                  <a:srgbClr val="292F33"/>
                </a:solidFill>
              </a:rPr>
              <a:t>Second, do some abuse the practice, thus making it sinful?</a:t>
            </a:r>
          </a:p>
          <a:p>
            <a:pPr marL="1110282" lvl="2" indent="-175308">
              <a:buFont typeface="Arial" panose="020B0604020202020204" pitchFamily="34" charset="0"/>
              <a:buChar char="•"/>
            </a:pPr>
            <a:r>
              <a:rPr lang="en-US" dirty="0">
                <a:solidFill>
                  <a:srgbClr val="292F33"/>
                </a:solidFill>
              </a:rPr>
              <a:t>Third, (a type of abuse), do people attribute a spiritual benefit to something that has no bearing on our standing with God?</a:t>
            </a:r>
          </a:p>
          <a:p>
            <a:pPr marL="175308" indent="-175308">
              <a:buFont typeface="Arial" panose="020B0604020202020204" pitchFamily="34" charset="0"/>
              <a:buChar char="•"/>
            </a:pPr>
            <a:r>
              <a:rPr lang="en-US" b="1" dirty="0">
                <a:solidFill>
                  <a:srgbClr val="292F33"/>
                </a:solidFill>
              </a:rPr>
              <a:t>Let’s define the term, both popularly and Biblically, to see what meditation is expected of the Christian, and what meditation is sinful</a:t>
            </a:r>
          </a:p>
          <a:p>
            <a:pPr marL="642795" lvl="1" indent="-175308">
              <a:buFont typeface="Arial" panose="020B0604020202020204" pitchFamily="34" charset="0"/>
              <a:buChar char="•"/>
            </a:pPr>
            <a:r>
              <a:rPr lang="en-US" b="1" dirty="0">
                <a:solidFill>
                  <a:srgbClr val="292F33"/>
                </a:solidFill>
              </a:rPr>
              <a:t>Popular definition – 1) </a:t>
            </a:r>
            <a:r>
              <a:rPr lang="en-US" b="1" i="0" u="none" dirty="0">
                <a:solidFill>
                  <a:srgbClr val="303336"/>
                </a:solidFill>
                <a:effectLst/>
                <a:latin typeface="+mn-lt"/>
              </a:rPr>
              <a:t> </a:t>
            </a:r>
            <a:r>
              <a:rPr lang="en-US" b="0" i="0" u="none" dirty="0">
                <a:solidFill>
                  <a:srgbClr val="303336"/>
                </a:solidFill>
                <a:effectLst/>
                <a:latin typeface="+mn-lt"/>
              </a:rPr>
              <a:t>to engage in contemplation or reflection; </a:t>
            </a:r>
            <a:r>
              <a:rPr lang="en-US" b="1" i="0" u="none" dirty="0">
                <a:solidFill>
                  <a:srgbClr val="303336"/>
                </a:solidFill>
                <a:effectLst/>
                <a:latin typeface="+mn-lt"/>
              </a:rPr>
              <a:t>2) </a:t>
            </a:r>
            <a:r>
              <a:rPr lang="en-US" b="0" i="0" u="none" dirty="0">
                <a:solidFill>
                  <a:srgbClr val="303336"/>
                </a:solidFill>
                <a:effectLst/>
                <a:latin typeface="+mn-lt"/>
              </a:rPr>
              <a:t>to engage in mental exercise (such as concentration on one's breathing or repetition of a mantra) for the purpose of reaching a heightened level of spiritual awareness</a:t>
            </a:r>
          </a:p>
          <a:p>
            <a:pPr marL="642795" lvl="1" indent="-175308">
              <a:buFont typeface="Arial" panose="020B0604020202020204" pitchFamily="34" charset="0"/>
              <a:buChar char="•"/>
            </a:pPr>
            <a:r>
              <a:rPr lang="en-US" b="1" dirty="0">
                <a:solidFill>
                  <a:srgbClr val="303336"/>
                </a:solidFill>
              </a:rPr>
              <a:t>Bible definition </a:t>
            </a:r>
            <a:r>
              <a:rPr lang="en-US" dirty="0">
                <a:solidFill>
                  <a:srgbClr val="303336"/>
                </a:solidFill>
              </a:rPr>
              <a:t>– meditation</a:t>
            </a:r>
          </a:p>
          <a:p>
            <a:pPr marL="1110282" lvl="2" indent="-175308">
              <a:buFont typeface="Arial" panose="020B0604020202020204" pitchFamily="34" charset="0"/>
              <a:buChar char="•"/>
            </a:pPr>
            <a:r>
              <a:rPr lang="en-US" dirty="0">
                <a:solidFill>
                  <a:srgbClr val="303336"/>
                </a:solidFill>
              </a:rPr>
              <a:t>In the NKJV, the English word is only used in the Psalms</a:t>
            </a:r>
          </a:p>
          <a:p>
            <a:pPr marL="1110282" lvl="2" indent="-175308">
              <a:buFont typeface="Arial" panose="020B0604020202020204" pitchFamily="34" charset="0"/>
              <a:buChar char="•"/>
            </a:pPr>
            <a:r>
              <a:rPr lang="en-US" dirty="0">
                <a:solidFill>
                  <a:srgbClr val="303336"/>
                </a:solidFill>
              </a:rPr>
              <a:t>Hebrew word: (</a:t>
            </a:r>
            <a:r>
              <a:rPr lang="en-US" b="0" i="0" dirty="0" err="1">
                <a:solidFill>
                  <a:srgbClr val="0A0A0A"/>
                </a:solidFill>
                <a:effectLst/>
                <a:latin typeface="+mn-lt"/>
              </a:rPr>
              <a:t>higāyôn</a:t>
            </a:r>
            <a:r>
              <a:rPr lang="en-US" b="0" i="0" dirty="0">
                <a:solidFill>
                  <a:srgbClr val="0A0A0A"/>
                </a:solidFill>
                <a:effectLst/>
                <a:latin typeface="+mn-lt"/>
              </a:rPr>
              <a:t>) dependent upon context – a murmuring sound, a whisper, in music a solemn movement or sound</a:t>
            </a:r>
          </a:p>
          <a:p>
            <a:r>
              <a:rPr lang="en-US" b="1" dirty="0">
                <a:latin typeface="+mn-lt"/>
              </a:rPr>
              <a:t>(Psalm 19:14), </a:t>
            </a:r>
            <a:r>
              <a:rPr lang="en-US" i="1" dirty="0">
                <a:latin typeface="+mn-lt"/>
              </a:rPr>
              <a:t>“Let the words of my mouth and the meditation of my heart be acceptable in Your sight, O Lord, my strength and my Redeemer.”</a:t>
            </a:r>
            <a:endParaRPr lang="en-US" i="0" dirty="0">
              <a:latin typeface="+mn-lt"/>
            </a:endParaRPr>
          </a:p>
          <a:p>
            <a:pPr marL="1110282" lvl="2" indent="-175308">
              <a:buFont typeface="Arial" panose="020B0604020202020204" pitchFamily="34" charset="0"/>
              <a:buChar char="•"/>
            </a:pPr>
            <a:r>
              <a:rPr lang="en-US" dirty="0">
                <a:solidFill>
                  <a:srgbClr val="292F33"/>
                </a:solidFill>
              </a:rPr>
              <a:t>Hebrew word: (</a:t>
            </a:r>
            <a:r>
              <a:rPr lang="en-US" b="0" i="0" dirty="0" err="1">
                <a:solidFill>
                  <a:srgbClr val="0A0A0A"/>
                </a:solidFill>
                <a:effectLst/>
                <a:latin typeface="+mn-lt"/>
              </a:rPr>
              <a:t>hāḡûṯ</a:t>
            </a:r>
            <a:r>
              <a:rPr lang="en-US" b="0" i="0" dirty="0">
                <a:solidFill>
                  <a:srgbClr val="0A0A0A"/>
                </a:solidFill>
                <a:effectLst/>
                <a:latin typeface="+mn-lt"/>
              </a:rPr>
              <a:t>) thought, meditation, musing</a:t>
            </a:r>
          </a:p>
          <a:p>
            <a:r>
              <a:rPr lang="en-US" b="1" dirty="0">
                <a:latin typeface="+mn-lt"/>
              </a:rPr>
              <a:t>(Psalms 49:3), </a:t>
            </a:r>
            <a:r>
              <a:rPr lang="en-US" i="1" dirty="0">
                <a:latin typeface="+mn-lt"/>
              </a:rPr>
              <a:t>“My mouth shall speak wisdom, and the meditation of my heart shall give understanding.”</a:t>
            </a:r>
          </a:p>
          <a:p>
            <a:pPr marL="1110282" lvl="2" indent="-175308">
              <a:buFont typeface="Arial" panose="020B0604020202020204" pitchFamily="34" charset="0"/>
              <a:buChar char="•"/>
            </a:pPr>
            <a:r>
              <a:rPr lang="en-US" dirty="0">
                <a:solidFill>
                  <a:srgbClr val="292F33"/>
                </a:solidFill>
              </a:rPr>
              <a:t>Most common Hebrew word: (</a:t>
            </a:r>
            <a:r>
              <a:rPr lang="en-US" b="0" i="0" dirty="0" err="1">
                <a:solidFill>
                  <a:srgbClr val="0A0A0A"/>
                </a:solidFill>
                <a:effectLst/>
                <a:latin typeface="+mn-lt"/>
              </a:rPr>
              <a:t>śîaḥ</a:t>
            </a:r>
            <a:r>
              <a:rPr lang="en-US" b="0" i="0" dirty="0">
                <a:solidFill>
                  <a:srgbClr val="0A0A0A"/>
                </a:solidFill>
                <a:effectLst/>
                <a:latin typeface="+mn-lt"/>
              </a:rPr>
              <a:t>) dependent upon context - a contemplation; by implication, an utterance:—babbling, communication, complaint, meditation, prayer, talk.</a:t>
            </a:r>
          </a:p>
          <a:p>
            <a:r>
              <a:rPr lang="en-US" b="1" dirty="0">
                <a:solidFill>
                  <a:srgbClr val="0A0A0A"/>
                </a:solidFill>
              </a:rPr>
              <a:t>(</a:t>
            </a:r>
            <a:r>
              <a:rPr lang="en-US" b="1" dirty="0">
                <a:latin typeface="+mn-lt"/>
              </a:rPr>
              <a:t>Psalms 104:34), </a:t>
            </a:r>
            <a:r>
              <a:rPr lang="en-US" i="1" dirty="0">
                <a:latin typeface="+mn-lt"/>
              </a:rPr>
              <a:t>“May my meditation be sweet to Him; I will be glad in the Lord.”</a:t>
            </a:r>
          </a:p>
          <a:p>
            <a:pPr marL="1110282" lvl="2" indent="-175308">
              <a:buFont typeface="Arial" panose="020B0604020202020204" pitchFamily="34" charset="0"/>
              <a:buChar char="•"/>
            </a:pPr>
            <a:r>
              <a:rPr lang="en-US" dirty="0">
                <a:solidFill>
                  <a:srgbClr val="292F33"/>
                </a:solidFill>
              </a:rPr>
              <a:t>Greek Word – (Not meditation, meditate) (</a:t>
            </a:r>
            <a:r>
              <a:rPr lang="en-US" b="0" i="1" dirty="0" err="1">
                <a:solidFill>
                  <a:srgbClr val="0A0A0A"/>
                </a:solidFill>
                <a:effectLst/>
                <a:latin typeface="+mn-lt"/>
              </a:rPr>
              <a:t>logizomai</a:t>
            </a:r>
            <a:r>
              <a:rPr lang="en-US" b="0" i="0" dirty="0">
                <a:solidFill>
                  <a:srgbClr val="0A0A0A"/>
                </a:solidFill>
                <a:effectLst/>
                <a:latin typeface="+mn-lt"/>
              </a:rPr>
              <a:t>)</a:t>
            </a:r>
            <a:r>
              <a:rPr lang="en-US" b="0" i="1" dirty="0">
                <a:solidFill>
                  <a:srgbClr val="0A0A0A"/>
                </a:solidFill>
                <a:effectLst/>
                <a:latin typeface="+mn-lt"/>
              </a:rPr>
              <a:t> </a:t>
            </a:r>
            <a:r>
              <a:rPr lang="en-US" b="0" i="0" dirty="0">
                <a:solidFill>
                  <a:srgbClr val="0A0A0A"/>
                </a:solidFill>
                <a:effectLst/>
                <a:latin typeface="+mn-lt"/>
              </a:rPr>
              <a:t>to take an inventory, i.e. estimate (literally or figuratively):—conclude, esteem, reason, reckon, suppose, think (on).</a:t>
            </a:r>
          </a:p>
          <a:p>
            <a:r>
              <a:rPr lang="en-US" b="1" dirty="0">
                <a:solidFill>
                  <a:srgbClr val="0A0A0A"/>
                </a:solidFill>
              </a:rPr>
              <a:t>(Philippians 4:8), </a:t>
            </a:r>
            <a:r>
              <a:rPr lang="en-US" i="1" dirty="0">
                <a:solidFill>
                  <a:srgbClr val="0A0A0A"/>
                </a:solidFill>
              </a:rPr>
              <a:t>“</a:t>
            </a:r>
            <a:r>
              <a:rPr lang="en-US" i="1" dirty="0">
                <a:latin typeface="+mn-lt"/>
              </a:rPr>
              <a:t>Finally, brethren, whatever things are true, whatever things are noble, whatever things are just, whatever things are pure, whatever things are lovely, whatever things are of good report, if there is any virtue and if there is anything praiseworthy—meditate on these things.”</a:t>
            </a:r>
          </a:p>
          <a:p>
            <a:pPr marL="1110282" lvl="2" indent="-175308">
              <a:buFont typeface="Arial" panose="020B0604020202020204" pitchFamily="34" charset="0"/>
              <a:buChar char="•"/>
            </a:pPr>
            <a:r>
              <a:rPr lang="en-US" i="0" dirty="0">
                <a:latin typeface="+mn-lt"/>
              </a:rPr>
              <a:t>Greek Word – (</a:t>
            </a:r>
            <a:r>
              <a:rPr lang="en-US" b="0" i="0" dirty="0" err="1">
                <a:solidFill>
                  <a:srgbClr val="0A0A0A"/>
                </a:solidFill>
                <a:effectLst/>
                <a:latin typeface="+mn-lt"/>
              </a:rPr>
              <a:t>meletaō</a:t>
            </a:r>
            <a:r>
              <a:rPr lang="en-US" b="0" i="0" dirty="0">
                <a:solidFill>
                  <a:srgbClr val="0A0A0A"/>
                </a:solidFill>
                <a:effectLst/>
                <a:latin typeface="+mn-lt"/>
              </a:rPr>
              <a:t>) to care for, attend to carefully, practice: to meditate equivalent to devise, contrive</a:t>
            </a:r>
          </a:p>
          <a:p>
            <a:r>
              <a:rPr lang="en-US" b="1" dirty="0">
                <a:solidFill>
                  <a:srgbClr val="0A0A0A"/>
                </a:solidFill>
              </a:rPr>
              <a:t>(</a:t>
            </a:r>
            <a:r>
              <a:rPr lang="en-US" b="1" dirty="0">
                <a:latin typeface="+mn-lt"/>
              </a:rPr>
              <a:t>1 Timothy 4:13-15), </a:t>
            </a:r>
            <a:r>
              <a:rPr lang="en-US" i="1" dirty="0">
                <a:latin typeface="+mn-lt"/>
              </a:rPr>
              <a:t>“Till I come, give attention to reading, to exhortation, to doctrine.</a:t>
            </a:r>
            <a:r>
              <a:rPr lang="en-US" i="1" baseline="30000" dirty="0">
                <a:latin typeface="+mn-lt"/>
              </a:rPr>
              <a:t> 14</a:t>
            </a:r>
            <a:r>
              <a:rPr lang="en-US" i="1" dirty="0">
                <a:latin typeface="+mn-lt"/>
              </a:rPr>
              <a:t> Do not neglect the gift that is in you, which was given to you by prophecy with the laying on of the hands of the eldership.</a:t>
            </a:r>
            <a:r>
              <a:rPr lang="en-US" i="1" baseline="30000" dirty="0">
                <a:latin typeface="+mn-lt"/>
              </a:rPr>
              <a:t> 15</a:t>
            </a:r>
            <a:r>
              <a:rPr lang="en-US" i="1" dirty="0">
                <a:latin typeface="+mn-lt"/>
              </a:rPr>
              <a:t> Meditate on these things; give yourself entirely to them, that your progress may be evident to all.”</a:t>
            </a:r>
          </a:p>
          <a:p>
            <a:pPr marL="175308" indent="-175308">
              <a:buFont typeface="Arial" panose="020B0604020202020204" pitchFamily="34" charset="0"/>
              <a:buChar char="•"/>
            </a:pPr>
            <a:r>
              <a:rPr lang="en-US" b="1" dirty="0">
                <a:solidFill>
                  <a:srgbClr val="0A0A0A"/>
                </a:solidFill>
              </a:rPr>
              <a:t>Overview: Bible meditation is a contemplation on, musing on, thinking on, murmuring on the things of God.</a:t>
            </a:r>
          </a:p>
          <a:p>
            <a:pPr marL="642795" lvl="1" indent="-175308">
              <a:buFont typeface="Arial" panose="020B0604020202020204" pitchFamily="34" charset="0"/>
              <a:buChar char="•"/>
            </a:pPr>
            <a:r>
              <a:rPr lang="en-US" dirty="0">
                <a:solidFill>
                  <a:srgbClr val="0A0A0A"/>
                </a:solidFill>
              </a:rPr>
              <a:t>It is intended to increase spirituality. To strengthen faith. To plan to be righteous. It has a specific purpose. It turns the mind to God!</a:t>
            </a:r>
          </a:p>
          <a:p>
            <a:pPr marL="175308" indent="-175308">
              <a:buFont typeface="Arial" panose="020B0604020202020204" pitchFamily="34" charset="0"/>
              <a:buChar char="•"/>
            </a:pPr>
            <a:r>
              <a:rPr lang="en-US" b="1" dirty="0">
                <a:solidFill>
                  <a:srgbClr val="0A0A0A"/>
                </a:solidFill>
              </a:rPr>
              <a:t>Now, lets spend a few moments talking about the general topic of Eastern meditation to contrast it with the Bible practice.</a:t>
            </a:r>
          </a:p>
          <a:p>
            <a:pPr marL="1110282" lvl="2" indent="-175308">
              <a:buFont typeface="Arial" panose="020B0604020202020204" pitchFamily="34" charset="0"/>
              <a:buChar char="•"/>
            </a:pPr>
            <a:endParaRPr lang="en-US" dirty="0">
              <a:solidFill>
                <a:srgbClr val="292F33"/>
              </a:solidFill>
            </a:endParaRPr>
          </a:p>
        </p:txBody>
      </p:sp>
      <p:sp>
        <p:nvSpPr>
          <p:cNvPr id="4" name="Slide Number Placeholder 3"/>
          <p:cNvSpPr>
            <a:spLocks noGrp="1"/>
          </p:cNvSpPr>
          <p:nvPr>
            <p:ph type="sldNum" sz="quarter" idx="5"/>
          </p:nvPr>
        </p:nvSpPr>
        <p:spPr/>
        <p:txBody>
          <a:bodyPr/>
          <a:lstStyle/>
          <a:p>
            <a:fld id="{5DAADF66-4C9B-46E6-8359-0B5FC53963A1}" type="slidenum">
              <a:rPr lang="en-US" smtClean="0"/>
              <a:t>1</a:t>
            </a:fld>
            <a:endParaRPr lang="en-US"/>
          </a:p>
        </p:txBody>
      </p:sp>
    </p:spTree>
    <p:extLst>
      <p:ext uri="{BB962C8B-B14F-4D97-AF65-F5344CB8AC3E}">
        <p14:creationId xmlns:p14="http://schemas.microsoft.com/office/powerpoint/2010/main" val="358745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Eastern Meditation</a:t>
            </a:r>
          </a:p>
          <a:p>
            <a:pPr marL="175308" indent="-175308">
              <a:buFont typeface="Arial" panose="020B0604020202020204" pitchFamily="34" charset="0"/>
              <a:buChar char="•"/>
            </a:pPr>
            <a:r>
              <a:rPr lang="en-US" b="1" dirty="0"/>
              <a:t>When we talk about Eastern Meditation, we refer to a practice that has its origin in far east cultures (places like India and China).</a:t>
            </a:r>
          </a:p>
          <a:p>
            <a:pPr marL="642795" lvl="1" indent="-175308">
              <a:buFont typeface="Arial" panose="020B0604020202020204" pitchFamily="34" charset="0"/>
              <a:buChar char="•"/>
            </a:pPr>
            <a:r>
              <a:rPr lang="en-US" dirty="0"/>
              <a:t>Such eastern practices have always interested westerners, as exotic, alternative means of creating physical health and the more esoteric spiritual balance</a:t>
            </a:r>
          </a:p>
          <a:p>
            <a:pPr marL="642795" lvl="1" indent="-175308">
              <a:buFont typeface="Arial" panose="020B0604020202020204" pitchFamily="34" charset="0"/>
              <a:buChar char="•"/>
            </a:pPr>
            <a:r>
              <a:rPr lang="en-US" dirty="0"/>
              <a:t>The use of crystals, the idea of chakras, the practice of yoga and many of the martial arts. All have practitioners who make this their spiritual guide.</a:t>
            </a:r>
          </a:p>
          <a:p>
            <a:pPr marL="1110282" lvl="2" indent="-175308">
              <a:buFont typeface="Arial" panose="020B0604020202020204" pitchFamily="34" charset="0"/>
              <a:buChar char="•"/>
            </a:pPr>
            <a:r>
              <a:rPr lang="en-US" dirty="0"/>
              <a:t>This is pagan, idolatrous and sinful.  The Christian must not be guilty of these things.</a:t>
            </a:r>
          </a:p>
          <a:p>
            <a:pPr algn="l"/>
            <a:r>
              <a:rPr lang="en-US" b="1" dirty="0">
                <a:solidFill>
                  <a:srgbClr val="000000"/>
                </a:solidFill>
              </a:rPr>
              <a:t>Hindu Meditation</a:t>
            </a:r>
          </a:p>
          <a:p>
            <a:pPr algn="just"/>
            <a:r>
              <a:rPr lang="en-US" dirty="0">
                <a:solidFill>
                  <a:srgbClr val="000000"/>
                </a:solidFill>
              </a:rPr>
              <a:t>In Hinduism meditation has a place of significance. The basic objective of meditation is to attain oneness of the practitioner’s spirit with the omnipresent and non-dual almighty. This state of one’s self is called </a:t>
            </a:r>
            <a:r>
              <a:rPr lang="en-US" i="1" dirty="0">
                <a:solidFill>
                  <a:srgbClr val="000000"/>
                </a:solidFill>
              </a:rPr>
              <a:t>Moksha </a:t>
            </a:r>
            <a:r>
              <a:rPr lang="en-US" dirty="0">
                <a:solidFill>
                  <a:srgbClr val="000000"/>
                </a:solidFill>
              </a:rPr>
              <a:t>in Hinduism and </a:t>
            </a:r>
            <a:r>
              <a:rPr lang="en-US" i="1" dirty="0">
                <a:solidFill>
                  <a:srgbClr val="000000"/>
                </a:solidFill>
              </a:rPr>
              <a:t>Nirvana </a:t>
            </a:r>
            <a:r>
              <a:rPr lang="en-US" dirty="0">
                <a:solidFill>
                  <a:srgbClr val="000000"/>
                </a:solidFill>
              </a:rPr>
              <a:t>in Buddhism. But at the same time Hindu monks and later Buddhist monks also are said to have achieved miraculous power by practicing meditation. The Hindu scriptures prescribe certain postures to attain the state where the mind is in meditation. These postures are called </a:t>
            </a:r>
            <a:r>
              <a:rPr lang="en-US" i="1" dirty="0">
                <a:solidFill>
                  <a:srgbClr val="000000"/>
                </a:solidFill>
              </a:rPr>
              <a:t>yoga. </a:t>
            </a:r>
            <a:r>
              <a:rPr lang="en-US" dirty="0">
                <a:solidFill>
                  <a:srgbClr val="000000"/>
                </a:solidFill>
              </a:rPr>
              <a:t>Clear references of yoga and meditation are found in ancient Indian scriptures... In the Hindu method of meditation there are a set of rules to be followed in the process of yoga to successfully practice meditation. These are ethical discipline, rules, physical postures, breath control, one-pointed concentration of mind, meditation, and finally salvation. Very few can reach the stage of dhyana without proper knowledge and training from a Guru, and fewer are said to have reached the final stage. </a:t>
            </a:r>
          </a:p>
          <a:p>
            <a:pPr algn="just"/>
            <a:endParaRPr lang="en-US" dirty="0">
              <a:solidFill>
                <a:srgbClr val="000000"/>
              </a:solidFill>
            </a:endParaRPr>
          </a:p>
          <a:p>
            <a:pPr algn="l"/>
            <a:r>
              <a:rPr lang="en-US" b="1" dirty="0">
                <a:solidFill>
                  <a:srgbClr val="000000"/>
                </a:solidFill>
              </a:rPr>
              <a:t>Buddhist Meditation</a:t>
            </a:r>
          </a:p>
          <a:p>
            <a:pPr algn="just"/>
            <a:r>
              <a:rPr lang="en-US" dirty="0">
                <a:solidFill>
                  <a:srgbClr val="000000"/>
                </a:solidFill>
              </a:rPr>
              <a:t>Buddhist concept of meditation is closely associated with the religion and philosophy of Buddhism. The Buddhist ideology and practices of meditation are preserved in ancient Buddhist texts. In Buddhism meditation is considered as part of the path towards </a:t>
            </a:r>
            <a:r>
              <a:rPr lang="en-US" i="1" dirty="0">
                <a:solidFill>
                  <a:srgbClr val="000000"/>
                </a:solidFill>
              </a:rPr>
              <a:t>nirvana.</a:t>
            </a:r>
            <a:r>
              <a:rPr lang="en-US" dirty="0">
                <a:solidFill>
                  <a:srgbClr val="000000"/>
                </a:solidFill>
              </a:rPr>
              <a:t> Gautama Buddha has said to have detected two important mental qualities that arise from practicing meditation. These are; serenity or tranquility that composes and concentrates the mind and insight which enables the practitioner to explore the five aspects that constitute the sentient being, namely matter, sensation, perception, mental formation, and consciousness.</a:t>
            </a:r>
          </a:p>
          <a:p>
            <a:pPr marL="642795" lvl="1" indent="-175308" algn="just">
              <a:buFont typeface="Arial" panose="020B0604020202020204" pitchFamily="34" charset="0"/>
              <a:buChar char="•"/>
            </a:pPr>
            <a:r>
              <a:rPr lang="en-US" dirty="0">
                <a:solidFill>
                  <a:srgbClr val="000000"/>
                </a:solidFill>
              </a:rPr>
              <a:t>What does the Bible have to say about such man derived efforts and disciplines to find God and salvation?</a:t>
            </a:r>
          </a:p>
          <a:p>
            <a:r>
              <a:rPr lang="en-US" b="1" dirty="0"/>
              <a:t>(Colossians 2:20-23), </a:t>
            </a:r>
            <a:r>
              <a:rPr lang="en-US" i="1" dirty="0"/>
              <a:t>“Therefore, if you died with Christ from the basic principles of the world, why, as though living in the world, do you subject yourselves to regulations—</a:t>
            </a:r>
            <a:r>
              <a:rPr lang="en-US" i="1" baseline="30000" dirty="0"/>
              <a:t> 21</a:t>
            </a:r>
            <a:r>
              <a:rPr lang="en-US" i="1" dirty="0"/>
              <a:t> “Do not touch, do not taste, do not handle,”</a:t>
            </a:r>
            <a:r>
              <a:rPr lang="en-US" i="1" baseline="30000" dirty="0"/>
              <a:t> 22</a:t>
            </a:r>
            <a:r>
              <a:rPr lang="en-US" i="1" dirty="0"/>
              <a:t> which all concern things which perish with the using—according to the commandments and doctrines of men?</a:t>
            </a:r>
            <a:r>
              <a:rPr lang="en-US" i="1" baseline="30000" dirty="0"/>
              <a:t> 23</a:t>
            </a:r>
            <a:r>
              <a:rPr lang="en-US" i="1" dirty="0"/>
              <a:t> These things indeed have an appearance of wisdom in self-imposed religion, false humility, and neglect of the body, but are of no value against the indulgence of the flesh.”</a:t>
            </a:r>
          </a:p>
          <a:p>
            <a:pPr marL="642795" lvl="1" indent="-175308">
              <a:buFont typeface="Arial" panose="020B0604020202020204" pitchFamily="34" charset="0"/>
              <a:buChar char="•"/>
            </a:pPr>
            <a:r>
              <a:rPr lang="en-US" dirty="0"/>
              <a:t>To be clear, Eastern meditation as a practice of Eastern religion is unacceptable for a Christian</a:t>
            </a:r>
          </a:p>
          <a:p>
            <a:pPr marL="175308" indent="-175308">
              <a:buFont typeface="Arial" panose="020B0604020202020204" pitchFamily="34" charset="0"/>
              <a:buChar char="•"/>
            </a:pPr>
            <a:r>
              <a:rPr lang="en-US" b="1" dirty="0">
                <a:solidFill>
                  <a:srgbClr val="000000"/>
                </a:solidFill>
              </a:rPr>
              <a:t>Of course, most of the time, yoga and meditation (in our culture) has little to do with religion.</a:t>
            </a:r>
          </a:p>
          <a:p>
            <a:pPr marL="642795" lvl="1" indent="-175308">
              <a:buFont typeface="Arial" panose="020B0604020202020204" pitchFamily="34" charset="0"/>
              <a:buChar char="•"/>
            </a:pPr>
            <a:r>
              <a:rPr lang="en-US" dirty="0">
                <a:solidFill>
                  <a:srgbClr val="000000"/>
                </a:solidFill>
              </a:rPr>
              <a:t>There is validity to the claim that sitting quietly and actively seeking to relax and empty the mind of stressors has some physical benefits.</a:t>
            </a:r>
          </a:p>
          <a:p>
            <a:pPr marL="1110282" lvl="2" indent="-175308">
              <a:buFont typeface="Arial" panose="020B0604020202020204" pitchFamily="34" charset="0"/>
              <a:buChar char="•"/>
            </a:pPr>
            <a:r>
              <a:rPr lang="en-US" dirty="0">
                <a:solidFill>
                  <a:srgbClr val="000000"/>
                </a:solidFill>
              </a:rPr>
              <a:t>Just no spiritual legitimacy</a:t>
            </a:r>
          </a:p>
          <a:p>
            <a:pPr marL="642795" lvl="1" indent="-175308">
              <a:buFont typeface="Arial" panose="020B0604020202020204" pitchFamily="34" charset="0"/>
              <a:buChar char="•"/>
            </a:pPr>
            <a:r>
              <a:rPr lang="en-US" dirty="0">
                <a:solidFill>
                  <a:srgbClr val="000000"/>
                </a:solidFill>
              </a:rPr>
              <a:t>The use of yoga stretching and breathing is no different than other forms of physical stretching and breathing, and has some physical benefits.</a:t>
            </a:r>
          </a:p>
          <a:p>
            <a:pPr marL="1110282" lvl="2" indent="-175308">
              <a:buFont typeface="Arial" panose="020B0604020202020204" pitchFamily="34" charset="0"/>
              <a:buChar char="•"/>
            </a:pPr>
            <a:r>
              <a:rPr lang="en-US" dirty="0">
                <a:solidFill>
                  <a:srgbClr val="000000"/>
                </a:solidFill>
              </a:rPr>
              <a:t>Just no spiritual legitimacy</a:t>
            </a:r>
          </a:p>
          <a:p>
            <a:pPr marL="175308" indent="-175308">
              <a:buFont typeface="Arial" panose="020B0604020202020204" pitchFamily="34" charset="0"/>
              <a:buChar char="•"/>
            </a:pPr>
            <a:r>
              <a:rPr lang="en-US" b="1" dirty="0">
                <a:solidFill>
                  <a:srgbClr val="000000"/>
                </a:solidFill>
              </a:rPr>
              <a:t>So, there is nothing intrinsically wrong with taking advantage of physical benefits, that are associated with meditation and yoga</a:t>
            </a:r>
          </a:p>
          <a:p>
            <a:pPr marL="642795" lvl="1" indent="-175308">
              <a:buFont typeface="Arial" panose="020B0604020202020204" pitchFamily="34" charset="0"/>
              <a:buChar char="•"/>
            </a:pPr>
            <a:r>
              <a:rPr lang="en-US" dirty="0">
                <a:solidFill>
                  <a:srgbClr val="000000"/>
                </a:solidFill>
              </a:rPr>
              <a:t>But, there are dangers:</a:t>
            </a:r>
          </a:p>
          <a:p>
            <a:pPr marL="1110282" lvl="2" indent="-175308">
              <a:buFont typeface="Arial" panose="020B0604020202020204" pitchFamily="34" charset="0"/>
              <a:buChar char="•"/>
            </a:pPr>
            <a:r>
              <a:rPr lang="en-US" dirty="0">
                <a:solidFill>
                  <a:srgbClr val="000000"/>
                </a:solidFill>
              </a:rPr>
              <a:t>If done in a class (or collectively), the Christian must be on guard to ensure there is no spiritual component being practiced.</a:t>
            </a:r>
          </a:p>
          <a:p>
            <a:r>
              <a:rPr lang="en-US" b="1" dirty="0"/>
              <a:t>(1 Corinthians 8:4-6), </a:t>
            </a:r>
            <a:r>
              <a:rPr lang="en-US" i="1" dirty="0"/>
              <a:t>“Therefore concerning the eating of things offered to idols, we know that an idol is nothing in the world, and that there is no other God but one.</a:t>
            </a:r>
            <a:r>
              <a:rPr lang="en-US" i="1" baseline="30000" dirty="0"/>
              <a:t> 5</a:t>
            </a:r>
            <a:r>
              <a:rPr lang="en-US" i="1" dirty="0"/>
              <a:t> For even if there are so-called gods, whether in heaven or on earth (as there are many gods and many lords),</a:t>
            </a:r>
            <a:r>
              <a:rPr lang="en-US" i="1" baseline="30000" dirty="0"/>
              <a:t> 6</a:t>
            </a:r>
            <a:r>
              <a:rPr lang="en-US" i="1" dirty="0"/>
              <a:t> yet for us there is one God, the Father, of whom are all things, and we for Him; and one Lord Jesus Christ, through whom are all things, and through whom we live.</a:t>
            </a:r>
            <a:r>
              <a:rPr lang="en-US" i="1" dirty="0">
                <a:solidFill>
                  <a:srgbClr val="000000"/>
                </a:solidFill>
              </a:rPr>
              <a:t>”</a:t>
            </a:r>
          </a:p>
          <a:p>
            <a:pPr marL="1110282" lvl="2" indent="-175308">
              <a:buFont typeface="Arial" panose="020B0604020202020204" pitchFamily="34" charset="0"/>
              <a:buChar char="•"/>
            </a:pPr>
            <a:r>
              <a:rPr lang="en-US" dirty="0">
                <a:solidFill>
                  <a:srgbClr val="000000"/>
                </a:solidFill>
              </a:rPr>
              <a:t>If done in a class or other public place, the Christian must be aware of the potential damage to influence (does anyone attribute religion to your practice?)</a:t>
            </a:r>
          </a:p>
          <a:p>
            <a:r>
              <a:rPr lang="en-US" b="1" dirty="0"/>
              <a:t>(Matthew 5:14-15 ), </a:t>
            </a:r>
            <a:r>
              <a:rPr lang="en-US" i="1" dirty="0"/>
              <a:t>“You are the light of the world. A city that is set on a hill cannot be hidden.</a:t>
            </a:r>
            <a:r>
              <a:rPr lang="en-US" i="1" baseline="30000" dirty="0"/>
              <a:t> 15</a:t>
            </a:r>
            <a:r>
              <a:rPr lang="en-US" i="1" dirty="0"/>
              <a:t> Nor do they light a lamp and put it under a basket, but on a lampstand, and it gives light to all who are in the house.”</a:t>
            </a:r>
            <a:endParaRPr lang="en-US" i="1" dirty="0">
              <a:solidFill>
                <a:srgbClr val="000000"/>
              </a:solidFill>
            </a:endParaRPr>
          </a:p>
          <a:p>
            <a:pPr marL="1110282" lvl="2" indent="-175308">
              <a:buFont typeface="Arial" panose="020B0604020202020204" pitchFamily="34" charset="0"/>
              <a:buChar char="•"/>
            </a:pPr>
            <a:r>
              <a:rPr lang="en-US" dirty="0">
                <a:solidFill>
                  <a:srgbClr val="000000"/>
                </a:solidFill>
              </a:rPr>
              <a:t>If done in the presence of a brother or sister in Christ, care must be taken that there be no stone of offense put before them.</a:t>
            </a:r>
          </a:p>
          <a:p>
            <a:r>
              <a:rPr lang="en-US" b="1" dirty="0"/>
              <a:t>(1 Corinthians 8:11-12), </a:t>
            </a:r>
            <a:r>
              <a:rPr lang="en-US" i="1" dirty="0"/>
              <a:t>“And because of your knowledge shall the weak brother perish, for whom Christ died?</a:t>
            </a:r>
            <a:r>
              <a:rPr lang="en-US" i="1" baseline="30000" dirty="0"/>
              <a:t> 12</a:t>
            </a:r>
            <a:r>
              <a:rPr lang="en-US" i="1" dirty="0"/>
              <a:t> But when you thus sin against the brethren, and wound their weak conscience, you sin against Christ.”</a:t>
            </a:r>
          </a:p>
          <a:p>
            <a:pPr marL="642795" lvl="1" indent="-175308">
              <a:buFont typeface="Arial" panose="020B0604020202020204" pitchFamily="34" charset="0"/>
              <a:buChar char="•"/>
            </a:pPr>
            <a:r>
              <a:rPr lang="en-US" dirty="0">
                <a:solidFill>
                  <a:srgbClr val="000000"/>
                </a:solidFill>
              </a:rPr>
              <a:t>My suggestion, if you need the health benefits of yoga and meditation.  Put a deep breathing/relaxation app on your phone, and spread out a mat in your living room.</a:t>
            </a:r>
          </a:p>
          <a:p>
            <a:pPr marL="642795" lvl="1" indent="-175308">
              <a:buFont typeface="Arial" panose="020B0604020202020204" pitchFamily="34" charset="0"/>
              <a:buChar char="•"/>
            </a:pPr>
            <a:r>
              <a:rPr lang="en-US" dirty="0">
                <a:solidFill>
                  <a:srgbClr val="000000"/>
                </a:solidFill>
              </a:rPr>
              <a:t>And remember, the following:</a:t>
            </a:r>
          </a:p>
          <a:p>
            <a:r>
              <a:rPr lang="en-US" b="1" dirty="0"/>
              <a:t>(1 Timothy 4:8), </a:t>
            </a:r>
            <a:r>
              <a:rPr lang="en-US" i="1" dirty="0"/>
              <a:t>“For bodily exercise profits a little, but godliness is profitable for all things, having promise of the life that now is and of that which is to come.”</a:t>
            </a:r>
          </a:p>
          <a:p>
            <a:pPr marL="175308" indent="-175308">
              <a:buFont typeface="Arial" panose="020B0604020202020204" pitchFamily="34" charset="0"/>
              <a:buChar char="•"/>
            </a:pPr>
            <a:r>
              <a:rPr lang="en-US" b="1" dirty="0">
                <a:solidFill>
                  <a:srgbClr val="000000"/>
                </a:solidFill>
              </a:rPr>
              <a:t>Now if you are considering Spiritual exercise, consider the benefits of Bible (scriptural meditation)</a:t>
            </a:r>
          </a:p>
        </p:txBody>
      </p:sp>
      <p:sp>
        <p:nvSpPr>
          <p:cNvPr id="4" name="Slide Number Placeholder 3"/>
          <p:cNvSpPr>
            <a:spLocks noGrp="1"/>
          </p:cNvSpPr>
          <p:nvPr>
            <p:ph type="sldNum" sz="quarter" idx="5"/>
          </p:nvPr>
        </p:nvSpPr>
        <p:spPr/>
        <p:txBody>
          <a:bodyPr/>
          <a:lstStyle/>
          <a:p>
            <a:fld id="{5DAADF66-4C9B-46E6-8359-0B5FC53963A1}" type="slidenum">
              <a:rPr lang="en-US" smtClean="0"/>
              <a:t>2</a:t>
            </a:fld>
            <a:endParaRPr lang="en-US"/>
          </a:p>
        </p:txBody>
      </p:sp>
    </p:spTree>
    <p:extLst>
      <p:ext uri="{BB962C8B-B14F-4D97-AF65-F5344CB8AC3E}">
        <p14:creationId xmlns:p14="http://schemas.microsoft.com/office/powerpoint/2010/main" val="4240019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292F33"/>
                </a:solidFill>
              </a:rPr>
              <a:t>The Benefits of Bible Meditation</a:t>
            </a:r>
          </a:p>
          <a:p>
            <a:pPr marL="175308" indent="-175308">
              <a:buFont typeface="Arial" panose="020B0604020202020204" pitchFamily="34" charset="0"/>
              <a:buChar char="•"/>
            </a:pPr>
            <a:r>
              <a:rPr lang="en-US" b="1" dirty="0">
                <a:solidFill>
                  <a:srgbClr val="292F33"/>
                </a:solidFill>
              </a:rPr>
              <a:t>It helps leaders to lead successfully</a:t>
            </a:r>
          </a:p>
          <a:p>
            <a:pPr marL="642795" lvl="1" indent="-175308">
              <a:buFont typeface="Arial" panose="020B0604020202020204" pitchFamily="34" charset="0"/>
              <a:buChar char="•"/>
            </a:pPr>
            <a:r>
              <a:rPr lang="en-US" dirty="0">
                <a:solidFill>
                  <a:srgbClr val="292F33"/>
                </a:solidFill>
              </a:rPr>
              <a:t>The two things that God expected of Joshua was courage and obedience.</a:t>
            </a:r>
          </a:p>
          <a:p>
            <a:pPr marL="642795" lvl="1" indent="-175308">
              <a:buFont typeface="Arial" panose="020B0604020202020204" pitchFamily="34" charset="0"/>
              <a:buChar char="•"/>
            </a:pPr>
            <a:r>
              <a:rPr lang="en-US" dirty="0">
                <a:solidFill>
                  <a:srgbClr val="292F33"/>
                </a:solidFill>
              </a:rPr>
              <a:t>To be obedient, one must be </a:t>
            </a:r>
            <a:r>
              <a:rPr lang="en-US" u="sng" dirty="0">
                <a:solidFill>
                  <a:srgbClr val="292F33"/>
                </a:solidFill>
              </a:rPr>
              <a:t>mindful</a:t>
            </a:r>
            <a:r>
              <a:rPr lang="en-US" dirty="0">
                <a:solidFill>
                  <a:srgbClr val="292F33"/>
                </a:solidFill>
              </a:rPr>
              <a:t> of God’s will</a:t>
            </a:r>
          </a:p>
          <a:p>
            <a:r>
              <a:rPr lang="en-US" b="1" dirty="0">
                <a:solidFill>
                  <a:srgbClr val="292F33"/>
                </a:solidFill>
              </a:rPr>
              <a:t>(</a:t>
            </a:r>
            <a:r>
              <a:rPr lang="en-US" b="1" dirty="0">
                <a:latin typeface="+mn-lt"/>
              </a:rPr>
              <a:t>Joshua 1:6-9), </a:t>
            </a:r>
            <a:r>
              <a:rPr lang="en-US" i="1" dirty="0">
                <a:latin typeface="+mn-lt"/>
              </a:rPr>
              <a:t>“Be strong and of good courage, for to this people you shall divide as an inheritance the land which I swore to their fathers to give them.</a:t>
            </a:r>
            <a:r>
              <a:rPr lang="en-US" i="1" baseline="30000" dirty="0">
                <a:latin typeface="+mn-lt"/>
              </a:rPr>
              <a:t> 7</a:t>
            </a:r>
            <a:r>
              <a:rPr lang="en-US" i="1" dirty="0">
                <a:latin typeface="+mn-lt"/>
              </a:rPr>
              <a:t> Only be strong and very courageous, that you may observe to do according to all the law which Moses My servant commanded you; do not turn from it to the right hand or to the left, that you may prosper wherever you go.</a:t>
            </a:r>
            <a:r>
              <a:rPr lang="en-US" i="1" baseline="30000" dirty="0">
                <a:latin typeface="+mn-lt"/>
              </a:rPr>
              <a:t> 8</a:t>
            </a:r>
            <a:r>
              <a:rPr lang="en-US" i="1" dirty="0">
                <a:latin typeface="+mn-lt"/>
              </a:rPr>
              <a:t> This Book of the Law shall not depart from your mouth, but you shall meditate in it day and night, that you may observe to do according to all that is written in it. For then you will make your way prosperous, and then you will have good success.</a:t>
            </a:r>
            <a:r>
              <a:rPr lang="en-US" i="1" baseline="30000" dirty="0">
                <a:latin typeface="+mn-lt"/>
              </a:rPr>
              <a:t> 9</a:t>
            </a:r>
            <a:r>
              <a:rPr lang="en-US" i="1" dirty="0">
                <a:latin typeface="+mn-lt"/>
              </a:rPr>
              <a:t> Have I not commanded you? Be strong and of good courage; do not be afraid, nor be dismayed, for the Lord your God is with you wherever you go.”</a:t>
            </a:r>
          </a:p>
          <a:p>
            <a:pPr marL="175308" indent="-175308">
              <a:buFont typeface="Arial" panose="020B0604020202020204" pitchFamily="34" charset="0"/>
              <a:buChar char="•"/>
            </a:pPr>
            <a:r>
              <a:rPr lang="en-US" b="1" dirty="0">
                <a:solidFill>
                  <a:srgbClr val="292F33"/>
                </a:solidFill>
              </a:rPr>
              <a:t>[CLICK] It brings God’s blessings upon the contemplative</a:t>
            </a:r>
          </a:p>
          <a:p>
            <a:pPr marL="642795" lvl="1" indent="-175308">
              <a:buFont typeface="Arial" panose="020B0604020202020204" pitchFamily="34" charset="0"/>
              <a:buChar char="•"/>
            </a:pPr>
            <a:r>
              <a:rPr lang="en-US" dirty="0">
                <a:solidFill>
                  <a:srgbClr val="292F33"/>
                </a:solidFill>
              </a:rPr>
              <a:t>Meditation doesn’t just work for leaders.  Being mindful of God’s will leads to obedience for everyone!</a:t>
            </a:r>
          </a:p>
          <a:p>
            <a:pPr marL="642795" lvl="1" indent="-175308">
              <a:buFont typeface="Arial" panose="020B0604020202020204" pitchFamily="34" charset="0"/>
              <a:buChar char="•"/>
            </a:pPr>
            <a:r>
              <a:rPr lang="en-US" dirty="0">
                <a:solidFill>
                  <a:srgbClr val="292F33"/>
                </a:solidFill>
              </a:rPr>
              <a:t>And obedience brings us God’s favor and blessings (now and in eternity!)</a:t>
            </a:r>
          </a:p>
          <a:p>
            <a:r>
              <a:rPr lang="en-US" b="1" dirty="0">
                <a:solidFill>
                  <a:srgbClr val="292F33"/>
                </a:solidFill>
              </a:rPr>
              <a:t>(Psalm 1), </a:t>
            </a:r>
            <a:r>
              <a:rPr lang="en-US" i="1" dirty="0">
                <a:solidFill>
                  <a:srgbClr val="292F33"/>
                </a:solidFill>
              </a:rPr>
              <a:t>“</a:t>
            </a:r>
            <a:r>
              <a:rPr lang="en-US" i="1" dirty="0"/>
              <a:t>Blessed is the man who walks not in the counsel of the ungodly, nor stands in the path of sinners, nor sits in the seat of the scornful; </a:t>
            </a:r>
            <a:r>
              <a:rPr lang="en-US" i="1" baseline="30000" dirty="0"/>
              <a:t>2</a:t>
            </a:r>
            <a:r>
              <a:rPr lang="en-US" i="1" dirty="0"/>
              <a:t> but his delight is in the law of the Lord, and in His law he meditates day and night. </a:t>
            </a:r>
            <a:r>
              <a:rPr lang="en-US" i="1" baseline="30000" dirty="0"/>
              <a:t>3</a:t>
            </a:r>
            <a:r>
              <a:rPr lang="en-US" i="1" dirty="0"/>
              <a:t> He shall be like a tree planted by the rivers of water, that brings forth its fruit in its season, whose leaf also shall not wither; and whatever he does shall prosper. </a:t>
            </a:r>
            <a:r>
              <a:rPr lang="en-US" i="1" baseline="30000" dirty="0"/>
              <a:t>4</a:t>
            </a:r>
            <a:r>
              <a:rPr lang="en-US" i="1" dirty="0"/>
              <a:t> The ungodly are not so, but are like the chaff which the wind drives away. </a:t>
            </a:r>
            <a:r>
              <a:rPr lang="en-US" i="1" baseline="30000" dirty="0"/>
              <a:t>5</a:t>
            </a:r>
            <a:r>
              <a:rPr lang="en-US" i="1" dirty="0"/>
              <a:t> Therefore the ungodly shall not stand in the judgment, nor sinners in the congregation of the righteous. </a:t>
            </a:r>
            <a:r>
              <a:rPr lang="en-US" i="1" baseline="30000" dirty="0"/>
              <a:t>6</a:t>
            </a:r>
            <a:r>
              <a:rPr lang="en-US" i="1" dirty="0"/>
              <a:t> For the Lord knows the way of the righteous, but the way of the ungodly shall perish.”</a:t>
            </a:r>
          </a:p>
          <a:p>
            <a:pPr marL="175308" indent="-175308">
              <a:buFont typeface="Arial" panose="020B0604020202020204" pitchFamily="34" charset="0"/>
              <a:buChar char="•"/>
            </a:pPr>
            <a:r>
              <a:rPr lang="en-US" b="1" dirty="0">
                <a:solidFill>
                  <a:srgbClr val="292F33"/>
                </a:solidFill>
              </a:rPr>
              <a:t>[CLICK] It helps to control anger</a:t>
            </a:r>
          </a:p>
          <a:p>
            <a:pPr marL="642795" lvl="1" indent="-175308">
              <a:buFont typeface="Arial" panose="020B0604020202020204" pitchFamily="34" charset="0"/>
              <a:buChar char="•"/>
            </a:pPr>
            <a:r>
              <a:rPr lang="en-US" dirty="0"/>
              <a:t>We know of God’s call to love, to be patient, be kind</a:t>
            </a:r>
          </a:p>
          <a:p>
            <a:pPr marL="642795" lvl="1" indent="-175308">
              <a:buFont typeface="Arial" panose="020B0604020202020204" pitchFamily="34" charset="0"/>
              <a:buChar char="•"/>
            </a:pPr>
            <a:r>
              <a:rPr lang="en-US" dirty="0"/>
              <a:t>Meditating on these principles will restrain our inclinations</a:t>
            </a:r>
          </a:p>
          <a:p>
            <a:pPr marL="642795" lvl="1" indent="-175308">
              <a:buFont typeface="Arial" panose="020B0604020202020204" pitchFamily="34" charset="0"/>
              <a:buChar char="•"/>
            </a:pPr>
            <a:r>
              <a:rPr lang="en-US" b="1" dirty="0"/>
              <a:t>Note:  </a:t>
            </a:r>
            <a:r>
              <a:rPr lang="en-US" dirty="0"/>
              <a:t>“that’s the way I am” is no excuse.  Such proclivities can and must be altered by meditation upon God’s words!</a:t>
            </a:r>
          </a:p>
          <a:p>
            <a:r>
              <a:rPr lang="en-US" b="1" dirty="0"/>
              <a:t>(Psalm 4:4), </a:t>
            </a:r>
            <a:r>
              <a:rPr lang="en-US" i="1" dirty="0"/>
              <a:t>“Be angry, and do not sin. Meditate within your heart on your bed, and be still.”</a:t>
            </a:r>
            <a:endParaRPr lang="en-US" i="1" dirty="0">
              <a:solidFill>
                <a:srgbClr val="292F33"/>
              </a:solidFill>
            </a:endParaRPr>
          </a:p>
          <a:p>
            <a:pPr marL="175308" indent="-175308">
              <a:buFont typeface="Arial" panose="020B0604020202020204" pitchFamily="34" charset="0"/>
              <a:buChar char="•"/>
            </a:pPr>
            <a:r>
              <a:rPr lang="en-US" b="1" dirty="0">
                <a:solidFill>
                  <a:srgbClr val="292F33"/>
                </a:solidFill>
              </a:rPr>
              <a:t>[CLICK] It makes us more thankful</a:t>
            </a:r>
          </a:p>
          <a:p>
            <a:pPr marL="642795" lvl="1" indent="-175308">
              <a:buFont typeface="Arial" panose="020B0604020202020204" pitchFamily="34" charset="0"/>
              <a:buChar char="•"/>
            </a:pPr>
            <a:r>
              <a:rPr lang="en-US" dirty="0">
                <a:solidFill>
                  <a:srgbClr val="292F33"/>
                </a:solidFill>
              </a:rPr>
              <a:t>We are satisfied as we contemplate God’s lovingkindness</a:t>
            </a:r>
          </a:p>
          <a:p>
            <a:pPr marL="642795" lvl="1" indent="-175308">
              <a:buFont typeface="Arial" panose="020B0604020202020204" pitchFamily="34" charset="0"/>
              <a:buChar char="•"/>
            </a:pPr>
            <a:r>
              <a:rPr lang="en-US" dirty="0">
                <a:solidFill>
                  <a:srgbClr val="292F33"/>
                </a:solidFill>
              </a:rPr>
              <a:t>We are mindful to praise God for blessings</a:t>
            </a:r>
          </a:p>
          <a:p>
            <a:pPr marL="642795" lvl="1" indent="-175308">
              <a:buFont typeface="Arial" panose="020B0604020202020204" pitchFamily="34" charset="0"/>
              <a:buChar char="•"/>
            </a:pPr>
            <a:r>
              <a:rPr lang="en-US" dirty="0">
                <a:solidFill>
                  <a:srgbClr val="292F33"/>
                </a:solidFill>
              </a:rPr>
              <a:t>As we meditate on our beds we have reason to rejoice in the protection he gives us</a:t>
            </a:r>
          </a:p>
          <a:p>
            <a:r>
              <a:rPr lang="en-US" b="1" dirty="0">
                <a:solidFill>
                  <a:srgbClr val="292F33"/>
                </a:solidFill>
              </a:rPr>
              <a:t>(Psalm 63:5-7), </a:t>
            </a:r>
            <a:r>
              <a:rPr lang="en-US" i="1" dirty="0">
                <a:solidFill>
                  <a:srgbClr val="292F33"/>
                </a:solidFill>
              </a:rPr>
              <a:t>“</a:t>
            </a:r>
            <a:r>
              <a:rPr lang="en-US" i="1" dirty="0"/>
              <a:t>My soul shall be satisfied as with marrow and fatness, and my mouth shall praise You with joyful lips. </a:t>
            </a:r>
            <a:r>
              <a:rPr lang="en-US" i="1" baseline="30000" dirty="0"/>
              <a:t>6</a:t>
            </a:r>
            <a:r>
              <a:rPr lang="en-US" i="1" dirty="0"/>
              <a:t> When I remember You on my bed, I meditate on You in the night watches. </a:t>
            </a:r>
            <a:r>
              <a:rPr lang="en-US" i="1" baseline="30000" dirty="0"/>
              <a:t>7</a:t>
            </a:r>
            <a:r>
              <a:rPr lang="en-US" i="1" dirty="0"/>
              <a:t> Because You have been my help, therefore in the shadow of Your wings I will rejoice.”</a:t>
            </a:r>
          </a:p>
          <a:p>
            <a:pPr marL="175308" indent="-175308">
              <a:buFont typeface="Arial" panose="020B0604020202020204" pitchFamily="34" charset="0"/>
              <a:buChar char="•"/>
            </a:pPr>
            <a:r>
              <a:rPr lang="en-US" b="1" dirty="0">
                <a:solidFill>
                  <a:srgbClr val="292F33"/>
                </a:solidFill>
              </a:rPr>
              <a:t>Note:  These are only the tip of the iceberg, when considering the benefits of mediation upon God’s word!</a:t>
            </a:r>
          </a:p>
          <a:p>
            <a:endParaRPr lang="en-US" dirty="0"/>
          </a:p>
        </p:txBody>
      </p:sp>
      <p:sp>
        <p:nvSpPr>
          <p:cNvPr id="4" name="Slide Number Placeholder 3"/>
          <p:cNvSpPr>
            <a:spLocks noGrp="1"/>
          </p:cNvSpPr>
          <p:nvPr>
            <p:ph type="sldNum" sz="quarter" idx="5"/>
          </p:nvPr>
        </p:nvSpPr>
        <p:spPr/>
        <p:txBody>
          <a:bodyPr/>
          <a:lstStyle/>
          <a:p>
            <a:fld id="{5DAADF66-4C9B-46E6-8359-0B5FC53963A1}" type="slidenum">
              <a:rPr lang="en-US" smtClean="0"/>
              <a:t>3</a:t>
            </a:fld>
            <a:endParaRPr lang="en-US"/>
          </a:p>
        </p:txBody>
      </p:sp>
    </p:spTree>
    <p:extLst>
      <p:ext uri="{BB962C8B-B14F-4D97-AF65-F5344CB8AC3E}">
        <p14:creationId xmlns:p14="http://schemas.microsoft.com/office/powerpoint/2010/main" val="2425462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292F33"/>
                </a:solidFill>
              </a:rPr>
              <a:t>Conclusion:</a:t>
            </a:r>
          </a:p>
          <a:p>
            <a:pPr marL="175308" indent="-175308">
              <a:buFont typeface="Arial" panose="020B0604020202020204" pitchFamily="34" charset="0"/>
              <a:buChar char="•"/>
            </a:pPr>
            <a:r>
              <a:rPr lang="en-US" b="1" dirty="0">
                <a:solidFill>
                  <a:srgbClr val="292F33"/>
                </a:solidFill>
              </a:rPr>
              <a:t>Our responsibility is to fully immerse ourselves in the words of our God</a:t>
            </a:r>
          </a:p>
          <a:p>
            <a:r>
              <a:rPr lang="en-US" b="1" dirty="0">
                <a:solidFill>
                  <a:srgbClr val="292F33"/>
                </a:solidFill>
              </a:rPr>
              <a:t>(Psalm 119:9-16), “</a:t>
            </a:r>
            <a:r>
              <a:rPr lang="en-US" dirty="0"/>
              <a:t>How can a young man cleanse his way? By </a:t>
            </a:r>
            <a:r>
              <a:rPr lang="en-US" u="sng" dirty="0"/>
              <a:t>taking heed</a:t>
            </a:r>
            <a:r>
              <a:rPr lang="en-US" dirty="0"/>
              <a:t> according to Your word. </a:t>
            </a:r>
            <a:r>
              <a:rPr lang="en-US" baseline="30000" dirty="0"/>
              <a:t>10</a:t>
            </a:r>
            <a:r>
              <a:rPr lang="en-US" dirty="0"/>
              <a:t> With </a:t>
            </a:r>
            <a:r>
              <a:rPr lang="en-US" u="sng" dirty="0"/>
              <a:t>my whole heart </a:t>
            </a:r>
            <a:r>
              <a:rPr lang="en-US" dirty="0"/>
              <a:t>I have sought You; Oh, </a:t>
            </a:r>
            <a:r>
              <a:rPr lang="en-US" u="sng" dirty="0"/>
              <a:t>let me not wander </a:t>
            </a:r>
            <a:r>
              <a:rPr lang="en-US" dirty="0"/>
              <a:t>from Your commandments! </a:t>
            </a:r>
            <a:r>
              <a:rPr lang="en-US" baseline="30000" dirty="0"/>
              <a:t>11</a:t>
            </a:r>
            <a:r>
              <a:rPr lang="en-US" dirty="0"/>
              <a:t> Your word I have </a:t>
            </a:r>
            <a:r>
              <a:rPr lang="en-US" u="sng" dirty="0"/>
              <a:t>hidden in my heart</a:t>
            </a:r>
            <a:r>
              <a:rPr lang="en-US" dirty="0"/>
              <a:t>, that I might not sin against You. </a:t>
            </a:r>
            <a:r>
              <a:rPr lang="en-US" baseline="30000" dirty="0"/>
              <a:t>12</a:t>
            </a:r>
            <a:r>
              <a:rPr lang="en-US" dirty="0"/>
              <a:t> Blessed are You, O Lord! Teach me Your statutes. </a:t>
            </a:r>
            <a:r>
              <a:rPr lang="en-US" baseline="30000" dirty="0"/>
              <a:t>13</a:t>
            </a:r>
            <a:r>
              <a:rPr lang="en-US" dirty="0"/>
              <a:t> With my lips </a:t>
            </a:r>
            <a:r>
              <a:rPr lang="en-US" u="sng" dirty="0"/>
              <a:t>I have declared </a:t>
            </a:r>
            <a:r>
              <a:rPr lang="en-US" dirty="0"/>
              <a:t>all the judgments of Your mouth. </a:t>
            </a:r>
            <a:r>
              <a:rPr lang="en-US" baseline="30000" dirty="0"/>
              <a:t>14</a:t>
            </a:r>
            <a:r>
              <a:rPr lang="en-US" dirty="0"/>
              <a:t> </a:t>
            </a:r>
            <a:r>
              <a:rPr lang="en-US" u="sng" dirty="0"/>
              <a:t>I have rejoiced </a:t>
            </a:r>
            <a:r>
              <a:rPr lang="en-US" dirty="0"/>
              <a:t>in the way of Your testimonies, as much as in all riches. </a:t>
            </a:r>
            <a:r>
              <a:rPr lang="en-US" baseline="30000" dirty="0"/>
              <a:t>15</a:t>
            </a:r>
            <a:r>
              <a:rPr lang="en-US" dirty="0"/>
              <a:t> </a:t>
            </a:r>
            <a:r>
              <a:rPr lang="en-US" u="sng" dirty="0"/>
              <a:t>I will meditate on Your precepts</a:t>
            </a:r>
            <a:r>
              <a:rPr lang="en-US" dirty="0"/>
              <a:t>, and </a:t>
            </a:r>
            <a:r>
              <a:rPr lang="en-US" u="sng" dirty="0"/>
              <a:t>contemplate Your ways</a:t>
            </a:r>
            <a:r>
              <a:rPr lang="en-US" dirty="0"/>
              <a:t>. </a:t>
            </a:r>
            <a:r>
              <a:rPr lang="en-US" baseline="30000" dirty="0"/>
              <a:t>16</a:t>
            </a:r>
            <a:r>
              <a:rPr lang="en-US" dirty="0"/>
              <a:t> I will </a:t>
            </a:r>
            <a:r>
              <a:rPr lang="en-US" u="sng" dirty="0"/>
              <a:t>delight myself </a:t>
            </a:r>
            <a:r>
              <a:rPr lang="en-US" dirty="0"/>
              <a:t>in Your statutes; I </a:t>
            </a:r>
            <a:r>
              <a:rPr lang="en-US" u="sng" dirty="0"/>
              <a:t>will not forget </a:t>
            </a:r>
            <a:r>
              <a:rPr lang="en-US" dirty="0"/>
              <a:t>Your word.”</a:t>
            </a:r>
            <a:endParaRPr lang="en-US" b="1" dirty="0">
              <a:solidFill>
                <a:srgbClr val="292F33"/>
              </a:solidFill>
            </a:endParaRPr>
          </a:p>
        </p:txBody>
      </p:sp>
      <p:sp>
        <p:nvSpPr>
          <p:cNvPr id="4" name="Slide Number Placeholder 3"/>
          <p:cNvSpPr>
            <a:spLocks noGrp="1"/>
          </p:cNvSpPr>
          <p:nvPr>
            <p:ph type="sldNum" sz="quarter" idx="5"/>
          </p:nvPr>
        </p:nvSpPr>
        <p:spPr/>
        <p:txBody>
          <a:bodyPr/>
          <a:lstStyle/>
          <a:p>
            <a:pPr defTabSz="934974"/>
            <a:fld id="{5DAADF66-4C9B-46E6-8359-0B5FC53963A1}" type="slidenum">
              <a:rPr lang="en-US">
                <a:solidFill>
                  <a:prstClr val="black"/>
                </a:solidFill>
                <a:latin typeface="Calibri" panose="020F0502020204030204"/>
              </a:rPr>
              <a:pPr defTabSz="934974"/>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680772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8E7BB-8386-F8B4-FA52-C2FAC5F5D2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1D0082-F1C2-0BFD-2E15-47C976A57C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16D2B3-31C2-B88C-9BED-3D12605B0095}"/>
              </a:ext>
            </a:extLst>
          </p:cNvPr>
          <p:cNvSpPr>
            <a:spLocks noGrp="1"/>
          </p:cNvSpPr>
          <p:nvPr>
            <p:ph type="dt" sz="half" idx="10"/>
          </p:nvPr>
        </p:nvSpPr>
        <p:spPr/>
        <p:txBody>
          <a:bodyPr/>
          <a:lstStyle/>
          <a:p>
            <a:fld id="{12CC0C8A-81B8-4353-BB2F-483AA41C39A2}" type="datetimeFigureOut">
              <a:rPr lang="en-US" smtClean="0"/>
              <a:t>8/27/2022</a:t>
            </a:fld>
            <a:endParaRPr lang="en-US"/>
          </a:p>
        </p:txBody>
      </p:sp>
      <p:sp>
        <p:nvSpPr>
          <p:cNvPr id="5" name="Footer Placeholder 4">
            <a:extLst>
              <a:ext uri="{FF2B5EF4-FFF2-40B4-BE49-F238E27FC236}">
                <a16:creationId xmlns:a16="http://schemas.microsoft.com/office/drawing/2014/main" id="{89ACBDB1-AC3C-BA5D-D49E-5363EC26E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F986B-C1B8-0A61-6D47-FFFD17BBB16E}"/>
              </a:ext>
            </a:extLst>
          </p:cNvPr>
          <p:cNvSpPr>
            <a:spLocks noGrp="1"/>
          </p:cNvSpPr>
          <p:nvPr>
            <p:ph type="sldNum" sz="quarter" idx="12"/>
          </p:nvPr>
        </p:nvSpPr>
        <p:spPr/>
        <p:txBody>
          <a:bodyPr/>
          <a:lstStyle/>
          <a:p>
            <a:fld id="{ECB28AD4-A2BA-45D9-86F9-F57CE0EEE5C8}" type="slidenum">
              <a:rPr lang="en-US" smtClean="0"/>
              <a:t>‹#›</a:t>
            </a:fld>
            <a:endParaRPr lang="en-US"/>
          </a:p>
        </p:txBody>
      </p:sp>
    </p:spTree>
    <p:extLst>
      <p:ext uri="{BB962C8B-B14F-4D97-AF65-F5344CB8AC3E}">
        <p14:creationId xmlns:p14="http://schemas.microsoft.com/office/powerpoint/2010/main" val="2469551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39865-F8DA-8EA1-5887-9AFE1256F3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1B9E7E-2406-7D28-FA70-102760996D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6AA86E-D56A-FC1E-D9DB-A02A24943803}"/>
              </a:ext>
            </a:extLst>
          </p:cNvPr>
          <p:cNvSpPr>
            <a:spLocks noGrp="1"/>
          </p:cNvSpPr>
          <p:nvPr>
            <p:ph type="dt" sz="half" idx="10"/>
          </p:nvPr>
        </p:nvSpPr>
        <p:spPr/>
        <p:txBody>
          <a:bodyPr/>
          <a:lstStyle/>
          <a:p>
            <a:fld id="{12CC0C8A-81B8-4353-BB2F-483AA41C39A2}" type="datetimeFigureOut">
              <a:rPr lang="en-US" smtClean="0"/>
              <a:t>8/27/2022</a:t>
            </a:fld>
            <a:endParaRPr lang="en-US"/>
          </a:p>
        </p:txBody>
      </p:sp>
      <p:sp>
        <p:nvSpPr>
          <p:cNvPr id="5" name="Footer Placeholder 4">
            <a:extLst>
              <a:ext uri="{FF2B5EF4-FFF2-40B4-BE49-F238E27FC236}">
                <a16:creationId xmlns:a16="http://schemas.microsoft.com/office/drawing/2014/main" id="{9D218E96-E75F-4281-DDB5-1C8971FE6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D0601A-A53C-361E-4A14-C8D9102E2C0B}"/>
              </a:ext>
            </a:extLst>
          </p:cNvPr>
          <p:cNvSpPr>
            <a:spLocks noGrp="1"/>
          </p:cNvSpPr>
          <p:nvPr>
            <p:ph type="sldNum" sz="quarter" idx="12"/>
          </p:nvPr>
        </p:nvSpPr>
        <p:spPr/>
        <p:txBody>
          <a:bodyPr/>
          <a:lstStyle/>
          <a:p>
            <a:fld id="{ECB28AD4-A2BA-45D9-86F9-F57CE0EEE5C8}" type="slidenum">
              <a:rPr lang="en-US" smtClean="0"/>
              <a:t>‹#›</a:t>
            </a:fld>
            <a:endParaRPr lang="en-US"/>
          </a:p>
        </p:txBody>
      </p:sp>
    </p:spTree>
    <p:extLst>
      <p:ext uri="{BB962C8B-B14F-4D97-AF65-F5344CB8AC3E}">
        <p14:creationId xmlns:p14="http://schemas.microsoft.com/office/powerpoint/2010/main" val="304620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42BE1-F1E5-B40E-6E42-17BA1A1664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4985F0-52C9-19C1-575E-6ED4AF371A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FDA063-90B3-4A71-3992-E839DDED7E58}"/>
              </a:ext>
            </a:extLst>
          </p:cNvPr>
          <p:cNvSpPr>
            <a:spLocks noGrp="1"/>
          </p:cNvSpPr>
          <p:nvPr>
            <p:ph type="dt" sz="half" idx="10"/>
          </p:nvPr>
        </p:nvSpPr>
        <p:spPr/>
        <p:txBody>
          <a:bodyPr/>
          <a:lstStyle/>
          <a:p>
            <a:fld id="{12CC0C8A-81B8-4353-BB2F-483AA41C39A2}" type="datetimeFigureOut">
              <a:rPr lang="en-US" smtClean="0"/>
              <a:t>8/27/2022</a:t>
            </a:fld>
            <a:endParaRPr lang="en-US"/>
          </a:p>
        </p:txBody>
      </p:sp>
      <p:sp>
        <p:nvSpPr>
          <p:cNvPr id="5" name="Footer Placeholder 4">
            <a:extLst>
              <a:ext uri="{FF2B5EF4-FFF2-40B4-BE49-F238E27FC236}">
                <a16:creationId xmlns:a16="http://schemas.microsoft.com/office/drawing/2014/main" id="{2EC77C55-8903-12DF-BE1F-DAEA6BD5B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3BF40-1C95-3A97-425C-2E2ECC1676B3}"/>
              </a:ext>
            </a:extLst>
          </p:cNvPr>
          <p:cNvSpPr>
            <a:spLocks noGrp="1"/>
          </p:cNvSpPr>
          <p:nvPr>
            <p:ph type="sldNum" sz="quarter" idx="12"/>
          </p:nvPr>
        </p:nvSpPr>
        <p:spPr/>
        <p:txBody>
          <a:bodyPr/>
          <a:lstStyle/>
          <a:p>
            <a:fld id="{ECB28AD4-A2BA-45D9-86F9-F57CE0EEE5C8}" type="slidenum">
              <a:rPr lang="en-US" smtClean="0"/>
              <a:t>‹#›</a:t>
            </a:fld>
            <a:endParaRPr lang="en-US"/>
          </a:p>
        </p:txBody>
      </p:sp>
    </p:spTree>
    <p:extLst>
      <p:ext uri="{BB962C8B-B14F-4D97-AF65-F5344CB8AC3E}">
        <p14:creationId xmlns:p14="http://schemas.microsoft.com/office/powerpoint/2010/main" val="335873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E5682-DDD9-056D-43CC-04B0AAB43E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E72031-81E4-4C03-146A-405207447C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760368-0B33-6BD9-C930-231600746D53}"/>
              </a:ext>
            </a:extLst>
          </p:cNvPr>
          <p:cNvSpPr>
            <a:spLocks noGrp="1"/>
          </p:cNvSpPr>
          <p:nvPr>
            <p:ph type="dt" sz="half" idx="10"/>
          </p:nvPr>
        </p:nvSpPr>
        <p:spPr/>
        <p:txBody>
          <a:bodyPr/>
          <a:lstStyle/>
          <a:p>
            <a:fld id="{12CC0C8A-81B8-4353-BB2F-483AA41C39A2}" type="datetimeFigureOut">
              <a:rPr lang="en-US" smtClean="0"/>
              <a:t>8/27/2022</a:t>
            </a:fld>
            <a:endParaRPr lang="en-US"/>
          </a:p>
        </p:txBody>
      </p:sp>
      <p:sp>
        <p:nvSpPr>
          <p:cNvPr id="5" name="Footer Placeholder 4">
            <a:extLst>
              <a:ext uri="{FF2B5EF4-FFF2-40B4-BE49-F238E27FC236}">
                <a16:creationId xmlns:a16="http://schemas.microsoft.com/office/drawing/2014/main" id="{0798B652-038F-8825-255F-E4FFCA210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10958-F33B-9E7B-DA4A-036F000C6095}"/>
              </a:ext>
            </a:extLst>
          </p:cNvPr>
          <p:cNvSpPr>
            <a:spLocks noGrp="1"/>
          </p:cNvSpPr>
          <p:nvPr>
            <p:ph type="sldNum" sz="quarter" idx="12"/>
          </p:nvPr>
        </p:nvSpPr>
        <p:spPr/>
        <p:txBody>
          <a:bodyPr/>
          <a:lstStyle/>
          <a:p>
            <a:fld id="{ECB28AD4-A2BA-45D9-86F9-F57CE0EEE5C8}" type="slidenum">
              <a:rPr lang="en-US" smtClean="0"/>
              <a:t>‹#›</a:t>
            </a:fld>
            <a:endParaRPr lang="en-US"/>
          </a:p>
        </p:txBody>
      </p:sp>
    </p:spTree>
    <p:extLst>
      <p:ext uri="{BB962C8B-B14F-4D97-AF65-F5344CB8AC3E}">
        <p14:creationId xmlns:p14="http://schemas.microsoft.com/office/powerpoint/2010/main" val="177958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4A421-600A-723B-5617-EB3A3DEB90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E256F2-ECB0-8C6C-1D0A-5E26EA0FC9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7B78E1-BDDE-D044-2B3B-FFAC8A1E1174}"/>
              </a:ext>
            </a:extLst>
          </p:cNvPr>
          <p:cNvSpPr>
            <a:spLocks noGrp="1"/>
          </p:cNvSpPr>
          <p:nvPr>
            <p:ph type="dt" sz="half" idx="10"/>
          </p:nvPr>
        </p:nvSpPr>
        <p:spPr/>
        <p:txBody>
          <a:bodyPr/>
          <a:lstStyle/>
          <a:p>
            <a:fld id="{12CC0C8A-81B8-4353-BB2F-483AA41C39A2}" type="datetimeFigureOut">
              <a:rPr lang="en-US" smtClean="0"/>
              <a:t>8/27/2022</a:t>
            </a:fld>
            <a:endParaRPr lang="en-US"/>
          </a:p>
        </p:txBody>
      </p:sp>
      <p:sp>
        <p:nvSpPr>
          <p:cNvPr id="5" name="Footer Placeholder 4">
            <a:extLst>
              <a:ext uri="{FF2B5EF4-FFF2-40B4-BE49-F238E27FC236}">
                <a16:creationId xmlns:a16="http://schemas.microsoft.com/office/drawing/2014/main" id="{10A8221A-DA1C-F3EA-E97E-29B8A8F448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63AB79-668A-D192-7620-CF186C6701AD}"/>
              </a:ext>
            </a:extLst>
          </p:cNvPr>
          <p:cNvSpPr>
            <a:spLocks noGrp="1"/>
          </p:cNvSpPr>
          <p:nvPr>
            <p:ph type="sldNum" sz="quarter" idx="12"/>
          </p:nvPr>
        </p:nvSpPr>
        <p:spPr/>
        <p:txBody>
          <a:bodyPr/>
          <a:lstStyle/>
          <a:p>
            <a:fld id="{ECB28AD4-A2BA-45D9-86F9-F57CE0EEE5C8}" type="slidenum">
              <a:rPr lang="en-US" smtClean="0"/>
              <a:t>‹#›</a:t>
            </a:fld>
            <a:endParaRPr lang="en-US"/>
          </a:p>
        </p:txBody>
      </p:sp>
    </p:spTree>
    <p:extLst>
      <p:ext uri="{BB962C8B-B14F-4D97-AF65-F5344CB8AC3E}">
        <p14:creationId xmlns:p14="http://schemas.microsoft.com/office/powerpoint/2010/main" val="49749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02E7-1198-D6DC-1934-00C82946C8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7B5AEB-6AB5-5638-79A2-50FCAFF523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F8B02C-0883-8494-05D5-670028F954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4CCF60-0885-3BB6-E9E3-5514D8D89A7E}"/>
              </a:ext>
            </a:extLst>
          </p:cNvPr>
          <p:cNvSpPr>
            <a:spLocks noGrp="1"/>
          </p:cNvSpPr>
          <p:nvPr>
            <p:ph type="dt" sz="half" idx="10"/>
          </p:nvPr>
        </p:nvSpPr>
        <p:spPr/>
        <p:txBody>
          <a:bodyPr/>
          <a:lstStyle/>
          <a:p>
            <a:fld id="{12CC0C8A-81B8-4353-BB2F-483AA41C39A2}" type="datetimeFigureOut">
              <a:rPr lang="en-US" smtClean="0"/>
              <a:t>8/27/2022</a:t>
            </a:fld>
            <a:endParaRPr lang="en-US"/>
          </a:p>
        </p:txBody>
      </p:sp>
      <p:sp>
        <p:nvSpPr>
          <p:cNvPr id="6" name="Footer Placeholder 5">
            <a:extLst>
              <a:ext uri="{FF2B5EF4-FFF2-40B4-BE49-F238E27FC236}">
                <a16:creationId xmlns:a16="http://schemas.microsoft.com/office/drawing/2014/main" id="{35D28B4A-8736-3FF9-B8D0-8DEB086D88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09415C-85AE-DE8E-E555-48CE8A027F29}"/>
              </a:ext>
            </a:extLst>
          </p:cNvPr>
          <p:cNvSpPr>
            <a:spLocks noGrp="1"/>
          </p:cNvSpPr>
          <p:nvPr>
            <p:ph type="sldNum" sz="quarter" idx="12"/>
          </p:nvPr>
        </p:nvSpPr>
        <p:spPr/>
        <p:txBody>
          <a:bodyPr/>
          <a:lstStyle/>
          <a:p>
            <a:fld id="{ECB28AD4-A2BA-45D9-86F9-F57CE0EEE5C8}" type="slidenum">
              <a:rPr lang="en-US" smtClean="0"/>
              <a:t>‹#›</a:t>
            </a:fld>
            <a:endParaRPr lang="en-US"/>
          </a:p>
        </p:txBody>
      </p:sp>
    </p:spTree>
    <p:extLst>
      <p:ext uri="{BB962C8B-B14F-4D97-AF65-F5344CB8AC3E}">
        <p14:creationId xmlns:p14="http://schemas.microsoft.com/office/powerpoint/2010/main" val="1174966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33542-9495-EF27-A87A-1F94EC709D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37F2E5-BA75-DDBB-312C-F3FAAD19A1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DCA7A4-F332-045A-59A9-BCC718C2ED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926277-7B13-7E3B-FBD2-DEECCAD334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181928-FF45-327B-FDCE-B279272CB0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51258B-E599-477C-BE6C-DCF81BCF3CED}"/>
              </a:ext>
            </a:extLst>
          </p:cNvPr>
          <p:cNvSpPr>
            <a:spLocks noGrp="1"/>
          </p:cNvSpPr>
          <p:nvPr>
            <p:ph type="dt" sz="half" idx="10"/>
          </p:nvPr>
        </p:nvSpPr>
        <p:spPr/>
        <p:txBody>
          <a:bodyPr/>
          <a:lstStyle/>
          <a:p>
            <a:fld id="{12CC0C8A-81B8-4353-BB2F-483AA41C39A2}" type="datetimeFigureOut">
              <a:rPr lang="en-US" smtClean="0"/>
              <a:t>8/27/2022</a:t>
            </a:fld>
            <a:endParaRPr lang="en-US"/>
          </a:p>
        </p:txBody>
      </p:sp>
      <p:sp>
        <p:nvSpPr>
          <p:cNvPr id="8" name="Footer Placeholder 7">
            <a:extLst>
              <a:ext uri="{FF2B5EF4-FFF2-40B4-BE49-F238E27FC236}">
                <a16:creationId xmlns:a16="http://schemas.microsoft.com/office/drawing/2014/main" id="{4E1F435A-96E5-D152-6262-3639C28D10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C4D765-3B3F-84E5-5CE8-B54BA04B3DD4}"/>
              </a:ext>
            </a:extLst>
          </p:cNvPr>
          <p:cNvSpPr>
            <a:spLocks noGrp="1"/>
          </p:cNvSpPr>
          <p:nvPr>
            <p:ph type="sldNum" sz="quarter" idx="12"/>
          </p:nvPr>
        </p:nvSpPr>
        <p:spPr/>
        <p:txBody>
          <a:bodyPr/>
          <a:lstStyle/>
          <a:p>
            <a:fld id="{ECB28AD4-A2BA-45D9-86F9-F57CE0EEE5C8}" type="slidenum">
              <a:rPr lang="en-US" smtClean="0"/>
              <a:t>‹#›</a:t>
            </a:fld>
            <a:endParaRPr lang="en-US"/>
          </a:p>
        </p:txBody>
      </p:sp>
    </p:spTree>
    <p:extLst>
      <p:ext uri="{BB962C8B-B14F-4D97-AF65-F5344CB8AC3E}">
        <p14:creationId xmlns:p14="http://schemas.microsoft.com/office/powerpoint/2010/main" val="323196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69E44-C43E-1D31-4A30-BF99D7B4E0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E7E288-65B1-4763-45DD-57B1FCB9B201}"/>
              </a:ext>
            </a:extLst>
          </p:cNvPr>
          <p:cNvSpPr>
            <a:spLocks noGrp="1"/>
          </p:cNvSpPr>
          <p:nvPr>
            <p:ph type="dt" sz="half" idx="10"/>
          </p:nvPr>
        </p:nvSpPr>
        <p:spPr/>
        <p:txBody>
          <a:bodyPr/>
          <a:lstStyle/>
          <a:p>
            <a:fld id="{12CC0C8A-81B8-4353-BB2F-483AA41C39A2}" type="datetimeFigureOut">
              <a:rPr lang="en-US" smtClean="0"/>
              <a:t>8/27/2022</a:t>
            </a:fld>
            <a:endParaRPr lang="en-US"/>
          </a:p>
        </p:txBody>
      </p:sp>
      <p:sp>
        <p:nvSpPr>
          <p:cNvPr id="4" name="Footer Placeholder 3">
            <a:extLst>
              <a:ext uri="{FF2B5EF4-FFF2-40B4-BE49-F238E27FC236}">
                <a16:creationId xmlns:a16="http://schemas.microsoft.com/office/drawing/2014/main" id="{0CFA7C85-B452-EBB4-CC0A-80C3704CA3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0A1D4B-3294-DC79-C066-A0EA9A1D36C9}"/>
              </a:ext>
            </a:extLst>
          </p:cNvPr>
          <p:cNvSpPr>
            <a:spLocks noGrp="1"/>
          </p:cNvSpPr>
          <p:nvPr>
            <p:ph type="sldNum" sz="quarter" idx="12"/>
          </p:nvPr>
        </p:nvSpPr>
        <p:spPr/>
        <p:txBody>
          <a:bodyPr/>
          <a:lstStyle/>
          <a:p>
            <a:fld id="{ECB28AD4-A2BA-45D9-86F9-F57CE0EEE5C8}" type="slidenum">
              <a:rPr lang="en-US" smtClean="0"/>
              <a:t>‹#›</a:t>
            </a:fld>
            <a:endParaRPr lang="en-US"/>
          </a:p>
        </p:txBody>
      </p:sp>
    </p:spTree>
    <p:extLst>
      <p:ext uri="{BB962C8B-B14F-4D97-AF65-F5344CB8AC3E}">
        <p14:creationId xmlns:p14="http://schemas.microsoft.com/office/powerpoint/2010/main" val="150881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A9A28D-39EC-60C3-E080-C2451AA597AF}"/>
              </a:ext>
            </a:extLst>
          </p:cNvPr>
          <p:cNvSpPr>
            <a:spLocks noGrp="1"/>
          </p:cNvSpPr>
          <p:nvPr>
            <p:ph type="dt" sz="half" idx="10"/>
          </p:nvPr>
        </p:nvSpPr>
        <p:spPr/>
        <p:txBody>
          <a:bodyPr/>
          <a:lstStyle/>
          <a:p>
            <a:fld id="{12CC0C8A-81B8-4353-BB2F-483AA41C39A2}" type="datetimeFigureOut">
              <a:rPr lang="en-US" smtClean="0"/>
              <a:t>8/27/2022</a:t>
            </a:fld>
            <a:endParaRPr lang="en-US"/>
          </a:p>
        </p:txBody>
      </p:sp>
      <p:sp>
        <p:nvSpPr>
          <p:cNvPr id="3" name="Footer Placeholder 2">
            <a:extLst>
              <a:ext uri="{FF2B5EF4-FFF2-40B4-BE49-F238E27FC236}">
                <a16:creationId xmlns:a16="http://schemas.microsoft.com/office/drawing/2014/main" id="{10CB721D-E453-A0F3-8EB0-A051384CF0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2C7225-4DF4-BBDB-2FEB-13840B88E37C}"/>
              </a:ext>
            </a:extLst>
          </p:cNvPr>
          <p:cNvSpPr>
            <a:spLocks noGrp="1"/>
          </p:cNvSpPr>
          <p:nvPr>
            <p:ph type="sldNum" sz="quarter" idx="12"/>
          </p:nvPr>
        </p:nvSpPr>
        <p:spPr/>
        <p:txBody>
          <a:bodyPr/>
          <a:lstStyle/>
          <a:p>
            <a:fld id="{ECB28AD4-A2BA-45D9-86F9-F57CE0EEE5C8}" type="slidenum">
              <a:rPr lang="en-US" smtClean="0"/>
              <a:t>‹#›</a:t>
            </a:fld>
            <a:endParaRPr lang="en-US"/>
          </a:p>
        </p:txBody>
      </p:sp>
    </p:spTree>
    <p:extLst>
      <p:ext uri="{BB962C8B-B14F-4D97-AF65-F5344CB8AC3E}">
        <p14:creationId xmlns:p14="http://schemas.microsoft.com/office/powerpoint/2010/main" val="369323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D4EC4-44E9-058B-1F7A-6A4CE18D3B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52124C-0795-B8A1-DDAF-D96A569366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79623F-599C-5EF6-C0B3-50C14D41D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E6670B-1439-F49E-AA9C-5AECA56A079A}"/>
              </a:ext>
            </a:extLst>
          </p:cNvPr>
          <p:cNvSpPr>
            <a:spLocks noGrp="1"/>
          </p:cNvSpPr>
          <p:nvPr>
            <p:ph type="dt" sz="half" idx="10"/>
          </p:nvPr>
        </p:nvSpPr>
        <p:spPr/>
        <p:txBody>
          <a:bodyPr/>
          <a:lstStyle/>
          <a:p>
            <a:fld id="{12CC0C8A-81B8-4353-BB2F-483AA41C39A2}" type="datetimeFigureOut">
              <a:rPr lang="en-US" smtClean="0"/>
              <a:t>8/27/2022</a:t>
            </a:fld>
            <a:endParaRPr lang="en-US"/>
          </a:p>
        </p:txBody>
      </p:sp>
      <p:sp>
        <p:nvSpPr>
          <p:cNvPr id="6" name="Footer Placeholder 5">
            <a:extLst>
              <a:ext uri="{FF2B5EF4-FFF2-40B4-BE49-F238E27FC236}">
                <a16:creationId xmlns:a16="http://schemas.microsoft.com/office/drawing/2014/main" id="{EE5A6462-E6D1-A0E8-DEC5-EAED6EB7A2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633F7B-19E0-2163-B72E-D5C674011DCE}"/>
              </a:ext>
            </a:extLst>
          </p:cNvPr>
          <p:cNvSpPr>
            <a:spLocks noGrp="1"/>
          </p:cNvSpPr>
          <p:nvPr>
            <p:ph type="sldNum" sz="quarter" idx="12"/>
          </p:nvPr>
        </p:nvSpPr>
        <p:spPr/>
        <p:txBody>
          <a:bodyPr/>
          <a:lstStyle/>
          <a:p>
            <a:fld id="{ECB28AD4-A2BA-45D9-86F9-F57CE0EEE5C8}" type="slidenum">
              <a:rPr lang="en-US" smtClean="0"/>
              <a:t>‹#›</a:t>
            </a:fld>
            <a:endParaRPr lang="en-US"/>
          </a:p>
        </p:txBody>
      </p:sp>
    </p:spTree>
    <p:extLst>
      <p:ext uri="{BB962C8B-B14F-4D97-AF65-F5344CB8AC3E}">
        <p14:creationId xmlns:p14="http://schemas.microsoft.com/office/powerpoint/2010/main" val="229178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00B68-02D8-5DB5-9C32-8E043DBAB8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E59163-C2B2-8EE3-7B13-3AAF88A2C0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C3AC1E-903E-F684-5460-BBAC51B590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736C45-6D19-BC99-3FE1-D78B7CBF6792}"/>
              </a:ext>
            </a:extLst>
          </p:cNvPr>
          <p:cNvSpPr>
            <a:spLocks noGrp="1"/>
          </p:cNvSpPr>
          <p:nvPr>
            <p:ph type="dt" sz="half" idx="10"/>
          </p:nvPr>
        </p:nvSpPr>
        <p:spPr/>
        <p:txBody>
          <a:bodyPr/>
          <a:lstStyle/>
          <a:p>
            <a:fld id="{12CC0C8A-81B8-4353-BB2F-483AA41C39A2}" type="datetimeFigureOut">
              <a:rPr lang="en-US" smtClean="0"/>
              <a:t>8/27/2022</a:t>
            </a:fld>
            <a:endParaRPr lang="en-US"/>
          </a:p>
        </p:txBody>
      </p:sp>
      <p:sp>
        <p:nvSpPr>
          <p:cNvPr id="6" name="Footer Placeholder 5">
            <a:extLst>
              <a:ext uri="{FF2B5EF4-FFF2-40B4-BE49-F238E27FC236}">
                <a16:creationId xmlns:a16="http://schemas.microsoft.com/office/drawing/2014/main" id="{A3A806A8-9272-A817-FBAB-244CD6E6A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F91988-A471-1A6F-6223-210CD305D254}"/>
              </a:ext>
            </a:extLst>
          </p:cNvPr>
          <p:cNvSpPr>
            <a:spLocks noGrp="1"/>
          </p:cNvSpPr>
          <p:nvPr>
            <p:ph type="sldNum" sz="quarter" idx="12"/>
          </p:nvPr>
        </p:nvSpPr>
        <p:spPr/>
        <p:txBody>
          <a:bodyPr/>
          <a:lstStyle/>
          <a:p>
            <a:fld id="{ECB28AD4-A2BA-45D9-86F9-F57CE0EEE5C8}" type="slidenum">
              <a:rPr lang="en-US" smtClean="0"/>
              <a:t>‹#›</a:t>
            </a:fld>
            <a:endParaRPr lang="en-US"/>
          </a:p>
        </p:txBody>
      </p:sp>
    </p:spTree>
    <p:extLst>
      <p:ext uri="{BB962C8B-B14F-4D97-AF65-F5344CB8AC3E}">
        <p14:creationId xmlns:p14="http://schemas.microsoft.com/office/powerpoint/2010/main" val="2646425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EF3FE0-7522-CB76-B389-457E623927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A7176E-FB73-2B4D-C6BF-643C164D90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7AF2B4-B99E-A631-7450-79F0A38566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C0C8A-81B8-4353-BB2F-483AA41C39A2}" type="datetimeFigureOut">
              <a:rPr lang="en-US" smtClean="0"/>
              <a:t>8/27/2022</a:t>
            </a:fld>
            <a:endParaRPr lang="en-US"/>
          </a:p>
        </p:txBody>
      </p:sp>
      <p:sp>
        <p:nvSpPr>
          <p:cNvPr id="5" name="Footer Placeholder 4">
            <a:extLst>
              <a:ext uri="{FF2B5EF4-FFF2-40B4-BE49-F238E27FC236}">
                <a16:creationId xmlns:a16="http://schemas.microsoft.com/office/drawing/2014/main" id="{BED07E02-C2F9-F67D-E72D-B0F23F39C8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54E7AF-550A-A6A6-9E0E-B39D0FFA9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28AD4-A2BA-45D9-86F9-F57CE0EEE5C8}" type="slidenum">
              <a:rPr lang="en-US" smtClean="0"/>
              <a:t>‹#›</a:t>
            </a:fld>
            <a:endParaRPr lang="en-US"/>
          </a:p>
        </p:txBody>
      </p:sp>
    </p:spTree>
    <p:extLst>
      <p:ext uri="{BB962C8B-B14F-4D97-AF65-F5344CB8AC3E}">
        <p14:creationId xmlns:p14="http://schemas.microsoft.com/office/powerpoint/2010/main" val="2059771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4E8B4-1BA1-7F8D-E55F-08229222A55A}"/>
              </a:ext>
            </a:extLst>
          </p:cNvPr>
          <p:cNvSpPr>
            <a:spLocks noGrp="1"/>
          </p:cNvSpPr>
          <p:nvPr>
            <p:ph type="ctrTitle"/>
          </p:nvPr>
        </p:nvSpPr>
        <p:spPr>
          <a:xfrm>
            <a:off x="326968" y="224589"/>
            <a:ext cx="5259185" cy="1936720"/>
          </a:xfrm>
        </p:spPr>
        <p:txBody>
          <a:bodyPr anchor="ctr"/>
          <a:lstStyle/>
          <a:p>
            <a:r>
              <a:rPr lang="en-US" dirty="0">
                <a:latin typeface="Bebas Neue" panose="020B0606020202050201" pitchFamily="34" charset="0"/>
              </a:rPr>
              <a:t>What is</a:t>
            </a:r>
            <a:br>
              <a:rPr lang="en-US" dirty="0">
                <a:latin typeface="Bebas Neue" panose="020B0606020202050201" pitchFamily="34" charset="0"/>
              </a:rPr>
            </a:br>
            <a:r>
              <a:rPr lang="en-US" dirty="0">
                <a:latin typeface="Bebas Neue" panose="020B0606020202050201" pitchFamily="34" charset="0"/>
              </a:rPr>
              <a:t>Bible Meditation?</a:t>
            </a:r>
          </a:p>
        </p:txBody>
      </p:sp>
      <p:sp>
        <p:nvSpPr>
          <p:cNvPr id="3" name="Subtitle 2">
            <a:extLst>
              <a:ext uri="{FF2B5EF4-FFF2-40B4-BE49-F238E27FC236}">
                <a16:creationId xmlns:a16="http://schemas.microsoft.com/office/drawing/2014/main" id="{B3423F47-81D2-E72D-3C53-5AFB13E754B3}"/>
              </a:ext>
            </a:extLst>
          </p:cNvPr>
          <p:cNvSpPr>
            <a:spLocks noGrp="1"/>
          </p:cNvSpPr>
          <p:nvPr>
            <p:ph type="subTitle" idx="1"/>
          </p:nvPr>
        </p:nvSpPr>
        <p:spPr>
          <a:xfrm>
            <a:off x="476596" y="5979333"/>
            <a:ext cx="2050473" cy="654078"/>
          </a:xfrm>
        </p:spPr>
        <p:txBody>
          <a:bodyPr>
            <a:normAutofit/>
          </a:bodyPr>
          <a:lstStyle/>
          <a:p>
            <a:r>
              <a:rPr lang="en-US" sz="4000" b="1" cap="small" dirty="0">
                <a:solidFill>
                  <a:srgbClr val="FEFAD5"/>
                </a:solidFill>
              </a:rPr>
              <a:t>Not This</a:t>
            </a:r>
          </a:p>
        </p:txBody>
      </p:sp>
      <p:sp>
        <p:nvSpPr>
          <p:cNvPr id="4" name="TextBox 3">
            <a:extLst>
              <a:ext uri="{FF2B5EF4-FFF2-40B4-BE49-F238E27FC236}">
                <a16:creationId xmlns:a16="http://schemas.microsoft.com/office/drawing/2014/main" id="{2B207C8C-0955-B4CF-3C6E-210B7B6755EF}"/>
              </a:ext>
            </a:extLst>
          </p:cNvPr>
          <p:cNvSpPr txBox="1"/>
          <p:nvPr/>
        </p:nvSpPr>
        <p:spPr>
          <a:xfrm>
            <a:off x="10174777" y="224589"/>
            <a:ext cx="1529541" cy="769441"/>
          </a:xfrm>
          <a:prstGeom prst="rect">
            <a:avLst/>
          </a:prstGeom>
          <a:noFill/>
        </p:spPr>
        <p:txBody>
          <a:bodyPr wrap="square" rtlCol="0">
            <a:spAutoFit/>
          </a:bodyPr>
          <a:lstStyle/>
          <a:p>
            <a:pPr algn="ctr"/>
            <a:r>
              <a:rPr lang="en-US" sz="4400" b="1" cap="small" dirty="0"/>
              <a:t>This!</a:t>
            </a:r>
          </a:p>
        </p:txBody>
      </p:sp>
    </p:spTree>
    <p:extLst>
      <p:ext uri="{BB962C8B-B14F-4D97-AF65-F5344CB8AC3E}">
        <p14:creationId xmlns:p14="http://schemas.microsoft.com/office/powerpoint/2010/main" val="41430220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100000"/>
                    </a14:imgEffect>
                    <a14:imgEffect>
                      <a14:brightnessContrast bright="26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ADEE-CFBE-914D-9428-0049AFBFE06E}"/>
              </a:ext>
            </a:extLst>
          </p:cNvPr>
          <p:cNvSpPr>
            <a:spLocks noGrp="1"/>
          </p:cNvSpPr>
          <p:nvPr>
            <p:ph type="title"/>
          </p:nvPr>
        </p:nvSpPr>
        <p:spPr>
          <a:xfrm>
            <a:off x="332510" y="265375"/>
            <a:ext cx="9476509" cy="1325563"/>
          </a:xfrm>
        </p:spPr>
        <p:txBody>
          <a:bodyPr>
            <a:noAutofit/>
          </a:bodyPr>
          <a:lstStyle/>
          <a:p>
            <a:r>
              <a:rPr lang="en-US" sz="5400" dirty="0">
                <a:latin typeface="Bebas Neue" panose="020B0606020202050201" pitchFamily="34" charset="0"/>
              </a:rPr>
              <a:t>Eastern Meditation</a:t>
            </a:r>
          </a:p>
        </p:txBody>
      </p:sp>
      <p:pic>
        <p:nvPicPr>
          <p:cNvPr id="5" name="Content Placeholder 4" descr="A picture containing person, red, orange&#10;&#10;Description automatically generated">
            <a:extLst>
              <a:ext uri="{FF2B5EF4-FFF2-40B4-BE49-F238E27FC236}">
                <a16:creationId xmlns:a16="http://schemas.microsoft.com/office/drawing/2014/main" id="{70FA1E15-336A-2D06-A2F2-B1428EBFEDFE}"/>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990295" y="141902"/>
            <a:ext cx="2020607" cy="2036033"/>
          </a:xfrm>
        </p:spPr>
      </p:pic>
      <p:sp>
        <p:nvSpPr>
          <p:cNvPr id="3" name="TextBox 2">
            <a:extLst>
              <a:ext uri="{FF2B5EF4-FFF2-40B4-BE49-F238E27FC236}">
                <a16:creationId xmlns:a16="http://schemas.microsoft.com/office/drawing/2014/main" id="{6A952045-EAB9-ACAC-995A-3FBD0A3AC19C}"/>
              </a:ext>
            </a:extLst>
          </p:cNvPr>
          <p:cNvSpPr txBox="1"/>
          <p:nvPr/>
        </p:nvSpPr>
        <p:spPr>
          <a:xfrm>
            <a:off x="565265" y="1640815"/>
            <a:ext cx="11139055" cy="4401205"/>
          </a:xfrm>
          <a:prstGeom prst="rect">
            <a:avLst/>
          </a:prstGeom>
          <a:noFill/>
        </p:spPr>
        <p:txBody>
          <a:bodyPr wrap="square" rtlCol="0">
            <a:spAutoFit/>
          </a:bodyPr>
          <a:lstStyle/>
          <a:p>
            <a:pPr marL="398463" indent="-398463">
              <a:buFont typeface="Arial" panose="020B0604020202020204" pitchFamily="34" charset="0"/>
              <a:buChar char="•"/>
            </a:pPr>
            <a:r>
              <a:rPr lang="en-US" sz="4000" dirty="0"/>
              <a:t>Eastern meditation is typically a religious                and pagan practice, counter to Christian principles</a:t>
            </a:r>
          </a:p>
          <a:p>
            <a:pPr marL="398463" indent="-398463">
              <a:buFont typeface="Arial" panose="020B0604020202020204" pitchFamily="34" charset="0"/>
              <a:buChar char="•"/>
            </a:pPr>
            <a:r>
              <a:rPr lang="en-US" sz="4000" dirty="0"/>
              <a:t>The western practice of eastern meditation typically extolls the physical benefits of stress relief and calmness</a:t>
            </a:r>
          </a:p>
          <a:p>
            <a:pPr marL="398463" indent="-398463">
              <a:buFont typeface="Arial" panose="020B0604020202020204" pitchFamily="34" charset="0"/>
              <a:buChar char="•"/>
            </a:pPr>
            <a:r>
              <a:rPr lang="en-US" sz="4000" dirty="0"/>
              <a:t>There is no spiritual benefit from emptying your mind through the use of breathing, mantras, etc. </a:t>
            </a:r>
          </a:p>
        </p:txBody>
      </p:sp>
    </p:spTree>
    <p:extLst>
      <p:ext uri="{BB962C8B-B14F-4D97-AF65-F5344CB8AC3E}">
        <p14:creationId xmlns:p14="http://schemas.microsoft.com/office/powerpoint/2010/main" val="9666466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100000"/>
                    </a14:imgEffect>
                    <a14:imgEffect>
                      <a14:brightnessContrast bright="26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ADEE-CFBE-914D-9428-0049AFBFE06E}"/>
              </a:ext>
            </a:extLst>
          </p:cNvPr>
          <p:cNvSpPr>
            <a:spLocks noGrp="1"/>
          </p:cNvSpPr>
          <p:nvPr>
            <p:ph type="title"/>
          </p:nvPr>
        </p:nvSpPr>
        <p:spPr>
          <a:xfrm>
            <a:off x="448888" y="365125"/>
            <a:ext cx="9144000" cy="1031413"/>
          </a:xfrm>
        </p:spPr>
        <p:txBody>
          <a:bodyPr>
            <a:normAutofit/>
          </a:bodyPr>
          <a:lstStyle/>
          <a:p>
            <a:r>
              <a:rPr lang="en-US" sz="5400" dirty="0">
                <a:latin typeface="Bebas Neue" panose="020B0606020202050201" pitchFamily="34" charset="0"/>
              </a:rPr>
              <a:t>The Benefits of Bible Meditation</a:t>
            </a:r>
          </a:p>
        </p:txBody>
      </p:sp>
      <p:pic>
        <p:nvPicPr>
          <p:cNvPr id="8" name="Content Placeholder 6" descr="A hand holding a book&#10;&#10;Description automatically generated with low confidence">
            <a:extLst>
              <a:ext uri="{FF2B5EF4-FFF2-40B4-BE49-F238E27FC236}">
                <a16:creationId xmlns:a16="http://schemas.microsoft.com/office/drawing/2014/main" id="{E076953F-6826-012F-7B9D-03226A068B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8942" y="189025"/>
            <a:ext cx="1973842" cy="1988910"/>
          </a:xfrm>
          <a:prstGeom prst="rect">
            <a:avLst/>
          </a:prstGeom>
        </p:spPr>
      </p:pic>
      <p:sp>
        <p:nvSpPr>
          <p:cNvPr id="10" name="Content Placeholder 9">
            <a:extLst>
              <a:ext uri="{FF2B5EF4-FFF2-40B4-BE49-F238E27FC236}">
                <a16:creationId xmlns:a16="http://schemas.microsoft.com/office/drawing/2014/main" id="{95512BB6-12B5-678A-B2F5-30B0BCE96CCE}"/>
              </a:ext>
            </a:extLst>
          </p:cNvPr>
          <p:cNvSpPr>
            <a:spLocks noGrp="1"/>
          </p:cNvSpPr>
          <p:nvPr>
            <p:ph idx="1"/>
          </p:nvPr>
        </p:nvSpPr>
        <p:spPr>
          <a:xfrm>
            <a:off x="598515" y="1396539"/>
            <a:ext cx="11006051" cy="5272436"/>
          </a:xfrm>
        </p:spPr>
        <p:txBody>
          <a:bodyPr>
            <a:normAutofit/>
          </a:bodyPr>
          <a:lstStyle/>
          <a:p>
            <a:pPr marL="407988" indent="-407988"/>
            <a:r>
              <a:rPr lang="en-US" sz="4000" b="1" dirty="0"/>
              <a:t>It helps leaders to lead successfully!</a:t>
            </a:r>
          </a:p>
          <a:p>
            <a:pPr marL="914400" indent="0">
              <a:buNone/>
            </a:pPr>
            <a:r>
              <a:rPr lang="en-US" sz="3600" dirty="0"/>
              <a:t>Joshua 1:6-9 (courage and obedience)</a:t>
            </a:r>
          </a:p>
          <a:p>
            <a:pPr marL="407988" indent="-407988"/>
            <a:r>
              <a:rPr lang="en-US" sz="4000" b="1" dirty="0"/>
              <a:t>It brings God’s blessings upon the contemplative</a:t>
            </a:r>
          </a:p>
          <a:p>
            <a:pPr marL="914400" indent="0">
              <a:buNone/>
            </a:pPr>
            <a:r>
              <a:rPr lang="en-US" sz="3600" dirty="0"/>
              <a:t>Psalm 1 (meditation leads to obedience for us all)</a:t>
            </a:r>
          </a:p>
          <a:p>
            <a:pPr marL="407988" indent="-407988"/>
            <a:r>
              <a:rPr lang="en-US" sz="4000" b="1" dirty="0"/>
              <a:t>It helps to control anger</a:t>
            </a:r>
          </a:p>
          <a:p>
            <a:pPr marL="914400" indent="0">
              <a:buNone/>
            </a:pPr>
            <a:r>
              <a:rPr lang="en-US" sz="3600" dirty="0"/>
              <a:t>Psalm 4:4 (God’s teaching on love restrains the godly)</a:t>
            </a:r>
          </a:p>
          <a:p>
            <a:pPr marL="407988" indent="-407988"/>
            <a:r>
              <a:rPr lang="en-US" sz="4000" b="1" dirty="0"/>
              <a:t>It makes us more thankful</a:t>
            </a:r>
          </a:p>
          <a:p>
            <a:pPr marL="914400" indent="0">
              <a:buNone/>
            </a:pPr>
            <a:r>
              <a:rPr lang="en-US" sz="3600" dirty="0"/>
              <a:t>Psalm 63:5-7 (“when I remember You on my bed”)</a:t>
            </a:r>
          </a:p>
          <a:p>
            <a:pPr marL="407988" indent="-407988"/>
            <a:endParaRPr lang="en-US" sz="3600" dirty="0"/>
          </a:p>
          <a:p>
            <a:pPr marL="407988" indent="-407988"/>
            <a:endParaRPr lang="en-US" sz="4000" dirty="0"/>
          </a:p>
          <a:p>
            <a:pPr marL="1028700" indent="-571500">
              <a:tabLst>
                <a:tab pos="6008688" algn="l"/>
              </a:tabLst>
            </a:pPr>
            <a:endParaRPr lang="en-US" sz="4000" dirty="0"/>
          </a:p>
        </p:txBody>
      </p:sp>
    </p:spTree>
    <p:extLst>
      <p:ext uri="{BB962C8B-B14F-4D97-AF65-F5344CB8AC3E}">
        <p14:creationId xmlns:p14="http://schemas.microsoft.com/office/powerpoint/2010/main" val="298797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anim calcmode="lin" valueType="num">
                                      <p:cBhvr>
                                        <p:cTn id="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anim calcmode="lin" valueType="num">
                                      <p:cBhvr>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500"/>
                                        <p:tgtEl>
                                          <p:spTgt spid="10">
                                            <p:txEl>
                                              <p:pRg st="2" end="2"/>
                                            </p:txEl>
                                          </p:spTgt>
                                        </p:tgtEl>
                                      </p:cBhvr>
                                    </p:animEffect>
                                    <p:anim calcmode="lin" valueType="num">
                                      <p:cBhvr>
                                        <p:cTn id="20"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10">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fade">
                                      <p:cBhvr>
                                        <p:cTn id="24" dur="500"/>
                                        <p:tgtEl>
                                          <p:spTgt spid="10">
                                            <p:txEl>
                                              <p:pRg st="3" end="3"/>
                                            </p:txEl>
                                          </p:spTgt>
                                        </p:tgtEl>
                                      </p:cBhvr>
                                    </p:animEffect>
                                    <p:anim calcmode="lin" valueType="num">
                                      <p:cBhvr>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fade">
                                      <p:cBhvr>
                                        <p:cTn id="31" dur="500"/>
                                        <p:tgtEl>
                                          <p:spTgt spid="10">
                                            <p:txEl>
                                              <p:pRg st="4" end="4"/>
                                            </p:txEl>
                                          </p:spTgt>
                                        </p:tgtEl>
                                      </p:cBhvr>
                                    </p:animEffect>
                                    <p:anim calcmode="lin" valueType="num">
                                      <p:cBhvr>
                                        <p:cTn id="32"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10">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xEl>
                                              <p:pRg st="5" end="5"/>
                                            </p:txEl>
                                          </p:spTgt>
                                        </p:tgtEl>
                                        <p:attrNameLst>
                                          <p:attrName>style.visibility</p:attrName>
                                        </p:attrNameLst>
                                      </p:cBhvr>
                                      <p:to>
                                        <p:strVal val="visible"/>
                                      </p:to>
                                    </p:set>
                                    <p:animEffect transition="in" filter="fade">
                                      <p:cBhvr>
                                        <p:cTn id="36" dur="500"/>
                                        <p:tgtEl>
                                          <p:spTgt spid="10">
                                            <p:txEl>
                                              <p:pRg st="5" end="5"/>
                                            </p:txEl>
                                          </p:spTgt>
                                        </p:tgtEl>
                                      </p:cBhvr>
                                    </p:animEffect>
                                    <p:anim calcmode="lin" valueType="num">
                                      <p:cBhvr>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Effect transition="in" filter="fade">
                                      <p:cBhvr>
                                        <p:cTn id="43" dur="500"/>
                                        <p:tgtEl>
                                          <p:spTgt spid="10">
                                            <p:txEl>
                                              <p:pRg st="6" end="6"/>
                                            </p:txEl>
                                          </p:spTgt>
                                        </p:tgtEl>
                                      </p:cBhvr>
                                    </p:animEffect>
                                    <p:anim calcmode="lin" valueType="num">
                                      <p:cBhvr>
                                        <p:cTn id="44"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10">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
                                            <p:txEl>
                                              <p:pRg st="7" end="7"/>
                                            </p:txEl>
                                          </p:spTgt>
                                        </p:tgtEl>
                                        <p:attrNameLst>
                                          <p:attrName>style.visibility</p:attrName>
                                        </p:attrNameLst>
                                      </p:cBhvr>
                                      <p:to>
                                        <p:strVal val="visible"/>
                                      </p:to>
                                    </p:set>
                                    <p:animEffect transition="in" filter="fade">
                                      <p:cBhvr>
                                        <p:cTn id="48" dur="500"/>
                                        <p:tgtEl>
                                          <p:spTgt spid="10">
                                            <p:txEl>
                                              <p:pRg st="7" end="7"/>
                                            </p:txEl>
                                          </p:spTgt>
                                        </p:tgtEl>
                                      </p:cBhvr>
                                    </p:animEffect>
                                    <p:anim calcmode="lin" valueType="num">
                                      <p:cBhvr>
                                        <p:cTn id="49"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50" dur="5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4E8B4-1BA1-7F8D-E55F-08229222A55A}"/>
              </a:ext>
            </a:extLst>
          </p:cNvPr>
          <p:cNvSpPr>
            <a:spLocks noGrp="1"/>
          </p:cNvSpPr>
          <p:nvPr>
            <p:ph type="ctrTitle"/>
          </p:nvPr>
        </p:nvSpPr>
        <p:spPr>
          <a:xfrm>
            <a:off x="326968" y="224589"/>
            <a:ext cx="5259185" cy="1936720"/>
          </a:xfrm>
        </p:spPr>
        <p:txBody>
          <a:bodyPr anchor="ctr"/>
          <a:lstStyle/>
          <a:p>
            <a:r>
              <a:rPr lang="en-US" dirty="0">
                <a:latin typeface="Bebas Neue" panose="020B0606020202050201" pitchFamily="34" charset="0"/>
              </a:rPr>
              <a:t>What is</a:t>
            </a:r>
            <a:br>
              <a:rPr lang="en-US" dirty="0">
                <a:latin typeface="Bebas Neue" panose="020B0606020202050201" pitchFamily="34" charset="0"/>
              </a:rPr>
            </a:br>
            <a:r>
              <a:rPr lang="en-US" dirty="0">
                <a:latin typeface="Bebas Neue" panose="020B0606020202050201" pitchFamily="34" charset="0"/>
              </a:rPr>
              <a:t>Bible Meditation?</a:t>
            </a:r>
          </a:p>
        </p:txBody>
      </p:sp>
      <p:sp>
        <p:nvSpPr>
          <p:cNvPr id="3" name="Subtitle 2">
            <a:extLst>
              <a:ext uri="{FF2B5EF4-FFF2-40B4-BE49-F238E27FC236}">
                <a16:creationId xmlns:a16="http://schemas.microsoft.com/office/drawing/2014/main" id="{B3423F47-81D2-E72D-3C53-5AFB13E754B3}"/>
              </a:ext>
            </a:extLst>
          </p:cNvPr>
          <p:cNvSpPr>
            <a:spLocks noGrp="1"/>
          </p:cNvSpPr>
          <p:nvPr>
            <p:ph type="subTitle" idx="1"/>
          </p:nvPr>
        </p:nvSpPr>
        <p:spPr>
          <a:xfrm>
            <a:off x="476596" y="5979333"/>
            <a:ext cx="2050473" cy="654078"/>
          </a:xfrm>
        </p:spPr>
        <p:txBody>
          <a:bodyPr>
            <a:normAutofit/>
          </a:bodyPr>
          <a:lstStyle/>
          <a:p>
            <a:r>
              <a:rPr lang="en-US" sz="4000" b="1" cap="small" dirty="0">
                <a:solidFill>
                  <a:srgbClr val="FEFAD5"/>
                </a:solidFill>
              </a:rPr>
              <a:t>Not This</a:t>
            </a:r>
          </a:p>
        </p:txBody>
      </p:sp>
      <p:sp>
        <p:nvSpPr>
          <p:cNvPr id="5" name="Rectangle 4">
            <a:extLst>
              <a:ext uri="{FF2B5EF4-FFF2-40B4-BE49-F238E27FC236}">
                <a16:creationId xmlns:a16="http://schemas.microsoft.com/office/drawing/2014/main" id="{AC050C92-944B-6DBD-CD20-FA412FC71E84}"/>
              </a:ext>
            </a:extLst>
          </p:cNvPr>
          <p:cNvSpPr/>
          <p:nvPr/>
        </p:nvSpPr>
        <p:spPr>
          <a:xfrm>
            <a:off x="0" y="0"/>
            <a:ext cx="5951621" cy="6858000"/>
          </a:xfrm>
          <a:prstGeom prst="rect">
            <a:avLst/>
          </a:prstGeom>
          <a:solidFill>
            <a:srgbClr val="F6D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B207C8C-0955-B4CF-3C6E-210B7B6755EF}"/>
              </a:ext>
            </a:extLst>
          </p:cNvPr>
          <p:cNvSpPr txBox="1"/>
          <p:nvPr/>
        </p:nvSpPr>
        <p:spPr>
          <a:xfrm>
            <a:off x="326968" y="668435"/>
            <a:ext cx="5259185" cy="55707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spc="0" normalizeH="0" noProof="0" dirty="0">
                <a:ln>
                  <a:noFill/>
                </a:ln>
                <a:solidFill>
                  <a:prstClr val="black"/>
                </a:solidFill>
                <a:effectLst/>
                <a:uLnTx/>
                <a:uFillTx/>
                <a:latin typeface="Bebas Neue" panose="020B0606020202050201" pitchFamily="34" charset="0"/>
              </a:rPr>
              <a:t>Conclusion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spc="0" normalizeH="0" noProof="0" dirty="0">
              <a:ln>
                <a:noFill/>
              </a:ln>
              <a:solidFill>
                <a:prstClr val="black"/>
              </a:solidFill>
              <a:effectLst/>
              <a:uLnTx/>
              <a:uFillTx/>
              <a:latin typeface="Bebas Neue" panose="020B0606020202050201"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spc="0" normalizeH="0" noProof="0" dirty="0">
                <a:ln>
                  <a:noFill/>
                </a:ln>
                <a:solidFill>
                  <a:prstClr val="black"/>
                </a:solidFill>
                <a:effectLst/>
                <a:uLnTx/>
                <a:uFillTx/>
              </a:rPr>
              <a:t>Our </a:t>
            </a:r>
            <a:r>
              <a:rPr kumimoji="0" lang="en-US" sz="4400" b="1" i="0" u="none" strike="noStrike" kern="1200" spc="0" normalizeH="0" noProof="0" dirty="0" err="1">
                <a:ln>
                  <a:noFill/>
                </a:ln>
                <a:solidFill>
                  <a:prstClr val="black"/>
                </a:solidFill>
                <a:effectLst/>
                <a:uLnTx/>
                <a:uFillTx/>
              </a:rPr>
              <a:t>respon</a:t>
            </a:r>
            <a:r>
              <a:rPr lang="en-US" sz="4400" b="1" dirty="0" err="1">
                <a:solidFill>
                  <a:prstClr val="black"/>
                </a:solidFill>
              </a:rPr>
              <a:t>sibility</a:t>
            </a:r>
            <a:r>
              <a:rPr lang="en-US" sz="4400" b="1" dirty="0">
                <a:solidFill>
                  <a:prstClr val="black"/>
                </a:solidFill>
              </a:rPr>
              <a:t> is to fully immerse ourselves in the words of our God.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spc="0" normalizeH="0" noProof="0" dirty="0">
              <a:ln>
                <a:noFill/>
              </a:ln>
              <a:solidFill>
                <a:prstClr val="black"/>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prstClr val="black"/>
                </a:solidFill>
              </a:rPr>
              <a:t>Psalm 119:9-16</a:t>
            </a:r>
            <a:endParaRPr kumimoji="0" lang="en-US" sz="4400" b="1" i="0" u="none" strike="noStrike" kern="1200" spc="0" normalizeH="0" noProof="0" dirty="0">
              <a:ln>
                <a:noFill/>
              </a:ln>
              <a:solidFill>
                <a:prstClr val="black"/>
              </a:solidFill>
              <a:effectLst/>
              <a:uLnTx/>
              <a:uFillTx/>
            </a:endParaRPr>
          </a:p>
        </p:txBody>
      </p:sp>
    </p:spTree>
    <p:extLst>
      <p:ext uri="{BB962C8B-B14F-4D97-AF65-F5344CB8AC3E}">
        <p14:creationId xmlns:p14="http://schemas.microsoft.com/office/powerpoint/2010/main" val="36576335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TotalTime>
  <Words>2495</Words>
  <Application>Microsoft Office PowerPoint</Application>
  <PresentationFormat>Widescreen</PresentationFormat>
  <Paragraphs>104</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Bebas Neue</vt:lpstr>
      <vt:lpstr>Calibri</vt:lpstr>
      <vt:lpstr>Calibri Light</vt:lpstr>
      <vt:lpstr>Office Theme</vt:lpstr>
      <vt:lpstr>What is Bible Meditation?</vt:lpstr>
      <vt:lpstr>Eastern Meditation</vt:lpstr>
      <vt:lpstr>The Benefits of Bible Meditation</vt:lpstr>
      <vt:lpstr>What is Bible Meditation?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Bible Meditation?</dc:title>
  <dc:creator>Stan Cox</dc:creator>
  <cp:lastModifiedBy>Stan Cox</cp:lastModifiedBy>
  <cp:revision>2</cp:revision>
  <cp:lastPrinted>2022-08-28T03:52:03Z</cp:lastPrinted>
  <dcterms:created xsi:type="dcterms:W3CDTF">2022-08-27T03:28:41Z</dcterms:created>
  <dcterms:modified xsi:type="dcterms:W3CDTF">2022-08-28T03:54:42Z</dcterms:modified>
</cp:coreProperties>
</file>