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Londrina Solid" panose="00000500000000000000"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A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22BEC-44B9-450B-9CD6-11D4E985ACAE}" v="21" dt="2022-08-19T22:26:48.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64099" autoAdjust="0"/>
  </p:normalViewPr>
  <p:slideViewPr>
    <p:cSldViewPr snapToGrid="0">
      <p:cViewPr varScale="1">
        <p:scale>
          <a:sx n="49" d="100"/>
          <a:sy n="49" d="100"/>
        </p:scale>
        <p:origin x="1694" y="5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5722BEC-44B9-450B-9CD6-11D4E985ACAE}"/>
    <pc:docChg chg="undo custSel modSld modHandout">
      <pc:chgData name="Stan Cox" userId="9376f276357bfffd" providerId="LiveId" clId="{65722BEC-44B9-450B-9CD6-11D4E985ACAE}" dt="2022-08-19T22:37:49.574" v="3195" actId="20577"/>
      <pc:docMkLst>
        <pc:docMk/>
      </pc:docMkLst>
      <pc:sldChg chg="modSp mod modNotesTx">
        <pc:chgData name="Stan Cox" userId="9376f276357bfffd" providerId="LiveId" clId="{65722BEC-44B9-450B-9CD6-11D4E985ACAE}" dt="2022-08-19T21:55:09.419" v="1148" actId="20577"/>
        <pc:sldMkLst>
          <pc:docMk/>
          <pc:sldMk cId="785257332" sldId="256"/>
        </pc:sldMkLst>
        <pc:spChg chg="mod">
          <ac:chgData name="Stan Cox" userId="9376f276357bfffd" providerId="LiveId" clId="{65722BEC-44B9-450B-9CD6-11D4E985ACAE}" dt="2022-08-19T21:41:12.130" v="646" actId="20577"/>
          <ac:spMkLst>
            <pc:docMk/>
            <pc:sldMk cId="785257332" sldId="256"/>
            <ac:spMk id="3" creationId="{7988F00B-1B6E-F90F-8431-9EBA13DED77D}"/>
          </ac:spMkLst>
        </pc:spChg>
      </pc:sldChg>
      <pc:sldChg chg="modSp modNotesTx">
        <pc:chgData name="Stan Cox" userId="9376f276357bfffd" providerId="LiveId" clId="{65722BEC-44B9-450B-9CD6-11D4E985ACAE}" dt="2022-08-19T22:33:42.937" v="2707" actId="6549"/>
        <pc:sldMkLst>
          <pc:docMk/>
          <pc:sldMk cId="2552074815" sldId="257"/>
        </pc:sldMkLst>
        <pc:spChg chg="mod">
          <ac:chgData name="Stan Cox" userId="9376f276357bfffd" providerId="LiveId" clId="{65722BEC-44B9-450B-9CD6-11D4E985ACAE}" dt="2022-08-19T22:23:43.346" v="2361" actId="20577"/>
          <ac:spMkLst>
            <pc:docMk/>
            <pc:sldMk cId="2552074815" sldId="257"/>
            <ac:spMk id="4" creationId="{783A4594-62DE-56B0-D052-9A91AD5F4F21}"/>
          </ac:spMkLst>
        </pc:spChg>
      </pc:sldChg>
      <pc:sldChg chg="modNotesTx">
        <pc:chgData name="Stan Cox" userId="9376f276357bfffd" providerId="LiveId" clId="{65722BEC-44B9-450B-9CD6-11D4E985ACAE}" dt="2022-08-19T22:35:35.244" v="3087" actId="113"/>
        <pc:sldMkLst>
          <pc:docMk/>
          <pc:sldMk cId="356732445"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C8F25A-D414-24E7-BCA3-10E0BDCF91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Londrina Solid" panose="00000500000000000000" pitchFamily="2" charset="0"/>
              </a:rPr>
              <a:t>What Repentance is NOT</a:t>
            </a:r>
          </a:p>
        </p:txBody>
      </p:sp>
      <p:sp>
        <p:nvSpPr>
          <p:cNvPr id="3" name="Date Placeholder 2">
            <a:extLst>
              <a:ext uri="{FF2B5EF4-FFF2-40B4-BE49-F238E27FC236}">
                <a16:creationId xmlns:a16="http://schemas.microsoft.com/office/drawing/2014/main" id="{F22B1BDA-23BF-A4F1-E97F-5DD4E6DAE3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21, 2022 @ 11am</a:t>
            </a:r>
          </a:p>
        </p:txBody>
      </p:sp>
      <p:sp>
        <p:nvSpPr>
          <p:cNvPr id="4" name="Footer Placeholder 3">
            <a:extLst>
              <a:ext uri="{FF2B5EF4-FFF2-40B4-BE49-F238E27FC236}">
                <a16:creationId xmlns:a16="http://schemas.microsoft.com/office/drawing/2014/main" id="{E5BE2827-49AE-5FA7-9173-8052E16ADA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a:t>
            </a:r>
          </a:p>
        </p:txBody>
      </p:sp>
      <p:sp>
        <p:nvSpPr>
          <p:cNvPr id="5" name="Slide Number Placeholder 4">
            <a:extLst>
              <a:ext uri="{FF2B5EF4-FFF2-40B4-BE49-F238E27FC236}">
                <a16:creationId xmlns:a16="http://schemas.microsoft.com/office/drawing/2014/main" id="{8E6E8829-B8CF-F73F-7F2C-EBB9161775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http://soundteaching.org  </a:t>
            </a:r>
            <a:fld id="{0781D664-6E6D-48DC-9161-E83988B0A2C6}" type="slidenum">
              <a:rPr lang="en-US" smtClean="0"/>
              <a:t>‹#›</a:t>
            </a:fld>
            <a:endParaRPr lang="en-US" dirty="0"/>
          </a:p>
        </p:txBody>
      </p:sp>
    </p:spTree>
    <p:extLst>
      <p:ext uri="{BB962C8B-B14F-4D97-AF65-F5344CB8AC3E}">
        <p14:creationId xmlns:p14="http://schemas.microsoft.com/office/powerpoint/2010/main" val="166680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62E65-9541-4885-A5B0-9E1093AF4279}"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5382C-963C-494A-A70D-83CEE59A11FD}" type="slidenum">
              <a:rPr lang="en-US" smtClean="0"/>
              <a:t>‹#›</a:t>
            </a:fld>
            <a:endParaRPr lang="en-US"/>
          </a:p>
        </p:txBody>
      </p:sp>
    </p:spTree>
    <p:extLst>
      <p:ext uri="{BB962C8B-B14F-4D97-AF65-F5344CB8AC3E}">
        <p14:creationId xmlns:p14="http://schemas.microsoft.com/office/powerpoint/2010/main" val="349761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Repentance is Not</a:t>
            </a:r>
          </a:p>
          <a:p>
            <a:r>
              <a:rPr lang="en-US" b="1" dirty="0"/>
              <a:t>Introduction:</a:t>
            </a:r>
          </a:p>
          <a:p>
            <a:pPr marL="628650" lvl="1" indent="-171450">
              <a:buFont typeface="Arial" panose="020B0604020202020204" pitchFamily="34" charset="0"/>
              <a:buChar char="•"/>
            </a:pPr>
            <a:r>
              <a:rPr lang="en-US" dirty="0"/>
              <a:t>It is interesting how often questions arise about the concept of repentance</a:t>
            </a:r>
          </a:p>
          <a:p>
            <a:pPr marL="628650" lvl="1" indent="-171450">
              <a:buFont typeface="Arial" panose="020B0604020202020204" pitchFamily="34" charset="0"/>
              <a:buChar char="•"/>
            </a:pPr>
            <a:r>
              <a:rPr lang="en-US" dirty="0"/>
              <a:t>Some claim they have repented when it is obvious they have not</a:t>
            </a:r>
          </a:p>
          <a:p>
            <a:pPr marL="628650" lvl="1" indent="-171450">
              <a:buFont typeface="Arial" panose="020B0604020202020204" pitchFamily="34" charset="0"/>
              <a:buChar char="•"/>
            </a:pPr>
            <a:r>
              <a:rPr lang="en-US" dirty="0"/>
              <a:t>Others just assume that repentance accompanies a quest for conversion, when a continuation of sinful practice may indicate otherwise</a:t>
            </a:r>
          </a:p>
          <a:p>
            <a:pPr marL="628650" lvl="1" indent="-171450">
              <a:buFont typeface="Arial" panose="020B0604020202020204" pitchFamily="34" charset="0"/>
              <a:buChar char="•"/>
            </a:pPr>
            <a:r>
              <a:rPr lang="en-US" dirty="0"/>
              <a:t>We have many sermons about faith and baptism. On occasion it is good to revisit the Biblical concept, and we have chosen to approach the topic a bit differently today.</a:t>
            </a:r>
          </a:p>
          <a:p>
            <a:pPr marL="171450" lvl="0" indent="-171450">
              <a:buFont typeface="Arial" panose="020B0604020202020204" pitchFamily="34" charset="0"/>
              <a:buChar char="•"/>
            </a:pPr>
            <a:r>
              <a:rPr lang="en-US" b="1" dirty="0"/>
              <a:t>But first, lets define the term as it is used in the New Testament</a:t>
            </a:r>
          </a:p>
          <a:p>
            <a:pPr marL="628650" lvl="1" indent="-171450">
              <a:buFont typeface="Arial" panose="020B0604020202020204" pitchFamily="34" charset="0"/>
              <a:buChar char="•"/>
            </a:pPr>
            <a:r>
              <a:rPr lang="en-US" dirty="0"/>
              <a:t>The verb translated “repent” in the New Testament (</a:t>
            </a:r>
            <a:r>
              <a:rPr lang="en-US" dirty="0" err="1"/>
              <a:t>metanoeo</a:t>
            </a:r>
            <a:r>
              <a:rPr lang="en-US" dirty="0"/>
              <a:t>) literally means “to perceive afterwards”; so that repent means “to change one’s mind or purpose” (Thayer). </a:t>
            </a:r>
          </a:p>
          <a:p>
            <a:pPr marL="628650" lvl="1" indent="-171450">
              <a:buFont typeface="Arial" panose="020B0604020202020204" pitchFamily="34" charset="0"/>
              <a:buChar char="•"/>
            </a:pPr>
            <a:r>
              <a:rPr lang="en-US" dirty="0"/>
              <a:t>God commands all men everywhere to repent of their sins </a:t>
            </a:r>
          </a:p>
          <a:p>
            <a:pPr marL="0" lvl="0" indent="0">
              <a:buFont typeface="Arial" panose="020B0604020202020204" pitchFamily="34" charset="0"/>
              <a:buNone/>
            </a:pPr>
            <a:r>
              <a:rPr lang="en-US" b="1" dirty="0"/>
              <a:t>(Acts 17:29-31), </a:t>
            </a:r>
            <a:r>
              <a:rPr lang="en-US" i="1" dirty="0"/>
              <a:t>“Therefore, since we are the offspring of God, we ought not to think that the Divine Nature is like gold or silver or stone, something shaped by art and man's devising.</a:t>
            </a:r>
            <a:r>
              <a:rPr lang="en-US" i="1" baseline="30000" dirty="0"/>
              <a:t> 30</a:t>
            </a:r>
            <a:r>
              <a:rPr lang="en-US" i="1" dirty="0"/>
              <a:t> Truly, these times of ignorance God overlooked, </a:t>
            </a:r>
            <a:r>
              <a:rPr lang="en-US" i="1" u="sng" dirty="0"/>
              <a:t>but now commands all men everywhere to repent</a:t>
            </a:r>
            <a:r>
              <a:rPr lang="en-US" i="1" dirty="0"/>
              <a:t>,</a:t>
            </a:r>
            <a:r>
              <a:rPr lang="en-US" i="1" baseline="30000" dirty="0"/>
              <a:t> 31</a:t>
            </a:r>
            <a:r>
              <a:rPr lang="en-US" i="1" dirty="0"/>
              <a:t> because He has appointed a day on which He will judge the world in righteousness by the Man whom He has ordained. He has given assurance of this to all by raising Him from the dead.”</a:t>
            </a:r>
          </a:p>
          <a:p>
            <a:pPr marL="628650" lvl="1" indent="-171450">
              <a:buFont typeface="Arial" panose="020B0604020202020204" pitchFamily="34" charset="0"/>
              <a:buChar char="•"/>
            </a:pPr>
            <a:r>
              <a:rPr lang="en-US" dirty="0"/>
              <a:t>That is, God commands a change the mind and purpose concerning sin in one’s life.</a:t>
            </a:r>
          </a:p>
          <a:p>
            <a:pPr marL="628650" lvl="1" indent="-171450">
              <a:buFont typeface="Arial" panose="020B0604020202020204" pitchFamily="34" charset="0"/>
              <a:buChar char="•"/>
            </a:pPr>
            <a:r>
              <a:rPr lang="en-US" dirty="0"/>
              <a:t>Notice that there are no exceptions… </a:t>
            </a:r>
            <a:r>
              <a:rPr lang="en-US" i="1" dirty="0"/>
              <a:t>“All men everywhere”</a:t>
            </a:r>
          </a:p>
          <a:p>
            <a:pPr marL="171450" indent="-171450">
              <a:buFont typeface="Arial" panose="020B0604020202020204" pitchFamily="34" charset="0"/>
              <a:buChar char="•"/>
            </a:pPr>
            <a:r>
              <a:rPr lang="en-US" b="1" dirty="0"/>
              <a:t>Turning to God for salvation cannot occur unless first there is repentance (a change of mind) toward sin. </a:t>
            </a:r>
          </a:p>
          <a:p>
            <a:pPr marL="628650" lvl="1" indent="-171450">
              <a:buFont typeface="Arial" panose="020B0604020202020204" pitchFamily="34" charset="0"/>
              <a:buChar char="•"/>
            </a:pPr>
            <a:r>
              <a:rPr lang="en-US" dirty="0"/>
              <a:t>Repentance is not turning; it is the change of mind that produces turning to God. </a:t>
            </a:r>
          </a:p>
          <a:p>
            <a:pPr lvl="0"/>
            <a:r>
              <a:rPr lang="en-US" b="1" dirty="0"/>
              <a:t>(Acts 26:19-20) [Paul, declaring the circumstances of his ministry’s beginning], </a:t>
            </a:r>
            <a:r>
              <a:rPr lang="en-US" i="1" dirty="0"/>
              <a:t>“Therefore, King Agrippa, I was not disobedient to the heavenly vision,</a:t>
            </a:r>
            <a:r>
              <a:rPr lang="en-US" i="1" baseline="30000" dirty="0"/>
              <a:t> 20</a:t>
            </a:r>
            <a:r>
              <a:rPr lang="en-US" i="1" dirty="0"/>
              <a:t> but declared first to those in Damascus and in Jerusalem, and throughout all the region of Judea, and then to the Gentiles, that they should repent, </a:t>
            </a:r>
            <a:r>
              <a:rPr lang="en-US" i="1" u="sng" dirty="0"/>
              <a:t>turn to God</a:t>
            </a:r>
            <a:r>
              <a:rPr lang="en-US" i="1" dirty="0"/>
              <a:t>, and do works befitting repentance.“</a:t>
            </a:r>
          </a:p>
          <a:p>
            <a:pPr marL="628650" lvl="1" indent="-171450">
              <a:buFont typeface="Arial" panose="020B0604020202020204" pitchFamily="34" charset="0"/>
              <a:buChar char="•"/>
            </a:pPr>
            <a:r>
              <a:rPr lang="en-US" i="0" dirty="0"/>
              <a:t>First comes repenting, then the turning!</a:t>
            </a:r>
          </a:p>
          <a:p>
            <a:pPr marL="171450" indent="-171450">
              <a:buFont typeface="Arial" panose="020B0604020202020204" pitchFamily="34" charset="0"/>
              <a:buChar char="•"/>
            </a:pPr>
            <a:r>
              <a:rPr lang="en-US" b="1" dirty="0"/>
              <a:t>Godly sorrow results in repentance that leads to salvation</a:t>
            </a:r>
          </a:p>
          <a:p>
            <a:r>
              <a:rPr lang="en-US" b="1" dirty="0"/>
              <a:t>(2 Corinthians 7:10), </a:t>
            </a:r>
            <a:r>
              <a:rPr lang="en-US" i="1" dirty="0"/>
              <a:t>“For godly sorrow produces repentance leading to salvation, not to be regretted; but the sorrow of the world produces death.”</a:t>
            </a:r>
          </a:p>
          <a:p>
            <a:pPr marL="628650" lvl="1" indent="-171450">
              <a:buFont typeface="Arial" panose="020B0604020202020204" pitchFamily="34" charset="0"/>
              <a:buChar char="•"/>
            </a:pPr>
            <a:r>
              <a:rPr lang="en-US" dirty="0"/>
              <a:t>Godly sorrow is directed toward God. </a:t>
            </a:r>
          </a:p>
          <a:p>
            <a:pPr marL="628650" lvl="1" indent="-171450">
              <a:buFont typeface="Arial" panose="020B0604020202020204" pitchFamily="34" charset="0"/>
              <a:buChar char="•"/>
            </a:pPr>
            <a:r>
              <a:rPr lang="en-US" dirty="0"/>
              <a:t>Since sin is against Him, our sorry for our sin must first be turned heavenward </a:t>
            </a:r>
          </a:p>
          <a:p>
            <a:pPr marL="0" lvl="0" indent="0">
              <a:buFont typeface="Arial" panose="020B0604020202020204" pitchFamily="34" charset="0"/>
              <a:buNone/>
            </a:pPr>
            <a:r>
              <a:rPr lang="en-US" b="1" dirty="0"/>
              <a:t>(Psalm. 51:4), [David’s repentance regarding his sin with Bathsheba], </a:t>
            </a:r>
            <a:r>
              <a:rPr lang="en-US" i="1" dirty="0"/>
              <a:t>“Against You, You only, have I sinned, and done this evil in Your sight — that You may be found just when </a:t>
            </a:r>
            <a:r>
              <a:rPr lang="en-US" b="0" i="1" dirty="0"/>
              <a:t>You speak, and blameless when You judge.”</a:t>
            </a:r>
          </a:p>
          <a:p>
            <a:pPr marL="171450" indent="-171450">
              <a:buFont typeface="Arial" panose="020B0604020202020204" pitchFamily="34" charset="0"/>
              <a:buChar char="•"/>
            </a:pPr>
            <a:r>
              <a:rPr lang="en-US" b="1" dirty="0"/>
              <a:t>The fruit of repentance is borne in a changed life.</a:t>
            </a:r>
          </a:p>
          <a:p>
            <a:pPr marL="628650" lvl="1" indent="-171450">
              <a:buFont typeface="Arial" panose="020B0604020202020204" pitchFamily="34" charset="0"/>
              <a:buChar char="•"/>
            </a:pPr>
            <a:r>
              <a:rPr lang="en-US" dirty="0"/>
              <a:t>Since what we do comes from the heart, when our heart changes our life will show that change.</a:t>
            </a:r>
          </a:p>
          <a:p>
            <a:pPr marL="628650" lvl="1" indent="-171450">
              <a:buFont typeface="Arial" panose="020B0604020202020204" pitchFamily="34" charset="0"/>
              <a:buChar char="•"/>
            </a:pPr>
            <a:r>
              <a:rPr lang="en-US" dirty="0"/>
              <a:t>The person who continues to practice sin after claiming to have repented is deceiving himself.</a:t>
            </a:r>
          </a:p>
          <a:p>
            <a:pPr marL="0" lvl="0" indent="0">
              <a:buFont typeface="Arial" panose="020B0604020202020204" pitchFamily="34" charset="0"/>
              <a:buNone/>
            </a:pPr>
            <a:r>
              <a:rPr lang="en-US" b="1" dirty="0"/>
              <a:t>(Romans 6:1-2), </a:t>
            </a:r>
            <a:r>
              <a:rPr lang="en-US" i="1" dirty="0"/>
              <a:t>“What shall we say then? Shall we continue in sin that grace may abound?</a:t>
            </a:r>
            <a:r>
              <a:rPr lang="en-US" i="1" baseline="30000" dirty="0"/>
              <a:t> 2</a:t>
            </a:r>
            <a:r>
              <a:rPr lang="en-US" i="1" dirty="0"/>
              <a:t> Certainly not! How shall we who died to sin live any longer in it?”</a:t>
            </a:r>
          </a:p>
          <a:p>
            <a:pPr marL="628650" lvl="1" indent="-171450">
              <a:buFont typeface="Arial" panose="020B0604020202020204" pitchFamily="34" charset="0"/>
              <a:buChar char="•"/>
            </a:pPr>
            <a:r>
              <a:rPr lang="en-US" dirty="0"/>
              <a:t>Remember, the life of a Christian is characteristically holy!</a:t>
            </a:r>
          </a:p>
          <a:p>
            <a:pPr marL="0" lvl="0" indent="0">
              <a:buFont typeface="Arial" panose="020B0604020202020204" pitchFamily="34" charset="0"/>
              <a:buNone/>
            </a:pPr>
            <a:r>
              <a:rPr lang="en-US" b="1" dirty="0"/>
              <a:t>(1 John 3:7-9), </a:t>
            </a:r>
            <a:r>
              <a:rPr lang="en-US" i="1" dirty="0"/>
              <a:t>“Little children, let no one deceive you. He who practices righteousness is righteous, just as He is righteous.</a:t>
            </a:r>
            <a:r>
              <a:rPr lang="en-US" i="1" baseline="30000" dirty="0"/>
              <a:t> 8</a:t>
            </a:r>
            <a:r>
              <a:rPr lang="en-US" i="1" dirty="0"/>
              <a:t> He who sins is of the devil, for the devil has sinned from the beginning. For this purpose the Son of God was manifested, that He might destroy the works of the devil.</a:t>
            </a:r>
            <a:r>
              <a:rPr lang="en-US" i="1" baseline="30000" dirty="0"/>
              <a:t> 9</a:t>
            </a:r>
            <a:r>
              <a:rPr lang="en-US" i="1" dirty="0"/>
              <a:t> Whoever has been born of God does not sin, for His seed remains in him; and he cannot sin, because he has been born of God.”</a:t>
            </a:r>
          </a:p>
          <a:p>
            <a:pPr marL="171450" indent="-171450">
              <a:buFont typeface="Arial" panose="020B0604020202020204" pitchFamily="34" charset="0"/>
              <a:buChar char="•"/>
            </a:pPr>
            <a:r>
              <a:rPr lang="en-US" b="1" dirty="0"/>
              <a:t>There are many misconceptions about repentance. </a:t>
            </a:r>
          </a:p>
          <a:p>
            <a:pPr marL="628650" lvl="1" indent="-171450">
              <a:buFont typeface="Arial" panose="020B0604020202020204" pitchFamily="34" charset="0"/>
              <a:buChar char="•"/>
            </a:pPr>
            <a:r>
              <a:rPr lang="en-US" dirty="0"/>
              <a:t>It will help us better understand repentance by learning what it is not.</a:t>
            </a:r>
          </a:p>
          <a:p>
            <a:pPr marL="628650" lvl="1" indent="-171450">
              <a:buFont typeface="Arial" panose="020B0604020202020204" pitchFamily="34" charset="0"/>
              <a:buChar char="•"/>
            </a:pPr>
            <a:r>
              <a:rPr lang="en-US" dirty="0"/>
              <a:t>It is important to consider that these truths and concepts are as applicable to the Christian as they are to the alien sinner! (“All men everywhere”)</a:t>
            </a:r>
          </a:p>
          <a:p>
            <a:endParaRPr lang="en-US"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Sermon based on an article by Joe Price, March 8, 2009</a:t>
            </a:r>
          </a:p>
        </p:txBody>
      </p:sp>
      <p:sp>
        <p:nvSpPr>
          <p:cNvPr id="4" name="Slide Number Placeholder 3"/>
          <p:cNvSpPr>
            <a:spLocks noGrp="1"/>
          </p:cNvSpPr>
          <p:nvPr>
            <p:ph type="sldNum" sz="quarter" idx="5"/>
          </p:nvPr>
        </p:nvSpPr>
        <p:spPr/>
        <p:txBody>
          <a:bodyPr/>
          <a:lstStyle/>
          <a:p>
            <a:fld id="{CC15382C-963C-494A-A70D-83CEE59A11FD}" type="slidenum">
              <a:rPr lang="en-US" smtClean="0"/>
              <a:t>1</a:t>
            </a:fld>
            <a:endParaRPr lang="en-US"/>
          </a:p>
        </p:txBody>
      </p:sp>
    </p:spTree>
    <p:extLst>
      <p:ext uri="{BB962C8B-B14F-4D97-AF65-F5344CB8AC3E}">
        <p14:creationId xmlns:p14="http://schemas.microsoft.com/office/powerpoint/2010/main" val="95454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What Repentance is NOT</a:t>
            </a:r>
          </a:p>
          <a:p>
            <a:pPr marL="0" indent="0">
              <a:buFont typeface="Arial" panose="020B0604020202020204" pitchFamily="34" charset="0"/>
              <a:buNone/>
            </a:pPr>
            <a:r>
              <a:rPr lang="en-US" b="1" dirty="0"/>
              <a:t>Discussion:</a:t>
            </a:r>
          </a:p>
          <a:p>
            <a:pPr marL="171450" indent="-171450">
              <a:buFont typeface="Arial" panose="020B0604020202020204" pitchFamily="34" charset="0"/>
              <a:buChar char="•"/>
            </a:pPr>
            <a:r>
              <a:rPr lang="en-US" b="1" dirty="0"/>
              <a:t>Repentance is not denying and covering up sin. </a:t>
            </a:r>
          </a:p>
          <a:p>
            <a:pPr marL="628650" lvl="1" indent="-171450">
              <a:buFont typeface="Arial" panose="020B0604020202020204" pitchFamily="34" charset="0"/>
              <a:buChar char="•"/>
            </a:pPr>
            <a:r>
              <a:rPr lang="en-US" dirty="0"/>
              <a:t>There is no change of mind toward sin when our intent is to refuse to acknowledge our sin to God or to those we have sinned against.</a:t>
            </a:r>
          </a:p>
          <a:p>
            <a:pPr marL="628650" lvl="1" indent="-171450">
              <a:buFont typeface="Arial" panose="020B0604020202020204" pitchFamily="34" charset="0"/>
              <a:buChar char="•"/>
            </a:pPr>
            <a:r>
              <a:rPr lang="en-US" dirty="0"/>
              <a:t>Too often this is the response.  It is as if pride refuses to allow one to admit failure on their part. We must humble ourselves!</a:t>
            </a:r>
          </a:p>
          <a:p>
            <a:pPr marL="0" lvl="0" indent="0">
              <a:buFont typeface="Arial" panose="020B0604020202020204" pitchFamily="34" charset="0"/>
              <a:buNone/>
            </a:pPr>
            <a:r>
              <a:rPr lang="en-US" b="1" dirty="0"/>
              <a:t>(Proverbs 28:13), </a:t>
            </a:r>
            <a:r>
              <a:rPr lang="en-US" i="1" dirty="0"/>
              <a:t>“He who covers his sins will not prosper, but whoever confesses and forsakes them will have mercy.”</a:t>
            </a:r>
          </a:p>
          <a:p>
            <a:pPr marL="628650" lvl="1" indent="-171450">
              <a:buFont typeface="Arial" panose="020B0604020202020204" pitchFamily="34" charset="0"/>
              <a:buChar char="•"/>
            </a:pPr>
            <a:r>
              <a:rPr lang="en-US" dirty="0"/>
              <a:t>Sin is only truly “covered” when it is forgiven by God!</a:t>
            </a:r>
          </a:p>
          <a:p>
            <a:pPr marL="0" lvl="0" indent="0">
              <a:buFont typeface="Arial" panose="020B0604020202020204" pitchFamily="34" charset="0"/>
              <a:buNone/>
            </a:pPr>
            <a:r>
              <a:rPr lang="en-US" b="1" dirty="0"/>
              <a:t>(Psalms 32:1), </a:t>
            </a:r>
            <a:r>
              <a:rPr lang="en-US" i="1" dirty="0"/>
              <a:t>“Blessed is he whose transgression is forgiven, whose sin is covered.”</a:t>
            </a:r>
          </a:p>
          <a:p>
            <a:pPr marL="628650" lvl="1" indent="-171450">
              <a:buFont typeface="Arial" panose="020B0604020202020204" pitchFamily="34" charset="0"/>
              <a:buChar char="•"/>
            </a:pPr>
            <a:r>
              <a:rPr lang="en-US" dirty="0"/>
              <a:t>Repentance is </a:t>
            </a:r>
            <a:r>
              <a:rPr lang="en-US" b="1" dirty="0"/>
              <a:t>necessary </a:t>
            </a:r>
            <a:r>
              <a:rPr lang="en-US" dirty="0"/>
              <a:t>for that forgiveness to occur.</a:t>
            </a:r>
          </a:p>
          <a:p>
            <a:pPr marL="171450" indent="-171450">
              <a:buFont typeface="Arial" panose="020B0604020202020204" pitchFamily="34" charset="0"/>
              <a:buChar char="•"/>
            </a:pPr>
            <a:r>
              <a:rPr lang="en-US" b="1" dirty="0"/>
              <a:t>[CLICK] Repentance is not simply being sorry for sin. </a:t>
            </a:r>
          </a:p>
          <a:p>
            <a:pPr marL="628650" lvl="1" indent="-171450">
              <a:buFont typeface="Arial" panose="020B0604020202020204" pitchFamily="34" charset="0"/>
              <a:buChar char="•"/>
            </a:pPr>
            <a:r>
              <a:rPr lang="en-US" b="1" dirty="0"/>
              <a:t>(Example: Judas) </a:t>
            </a:r>
            <a:r>
              <a:rPr lang="en-US" dirty="0"/>
              <a:t>He was “remorseful” (NKJV) when he saw that Jesus was condemned to death, but his sorrow led him to suicide </a:t>
            </a:r>
          </a:p>
          <a:p>
            <a:pPr marL="0" indent="0">
              <a:buFont typeface="Arial" panose="020B0604020202020204" pitchFamily="34" charset="0"/>
              <a:buNone/>
            </a:pPr>
            <a:r>
              <a:rPr lang="en-US" b="1" dirty="0"/>
              <a:t>(Matthew 27:3-5), </a:t>
            </a:r>
            <a:r>
              <a:rPr lang="en-US" i="1" dirty="0"/>
              <a:t>“Then Judas, His betrayer, seeing that He had been condemned, was remorseful and brought back the thirty pieces of silver to the chief priests and elders,</a:t>
            </a:r>
            <a:r>
              <a:rPr lang="en-US" i="1" baseline="30000" dirty="0"/>
              <a:t> 4</a:t>
            </a:r>
            <a:r>
              <a:rPr lang="en-US" i="1" dirty="0"/>
              <a:t> saying, “I have sinned by betraying innocent blood.” And they said, “What is that to us? You see to it!” </a:t>
            </a:r>
            <a:r>
              <a:rPr lang="en-US" i="1" baseline="30000" dirty="0"/>
              <a:t>5</a:t>
            </a:r>
            <a:r>
              <a:rPr lang="en-US" i="1" dirty="0"/>
              <a:t> Then he threw down the pieces of silver in the temple and departed, and went and hanged himself.”</a:t>
            </a:r>
          </a:p>
          <a:p>
            <a:pPr marL="628650" lvl="1" indent="-171450">
              <a:buFont typeface="Arial" panose="020B0604020202020204" pitchFamily="34" charset="0"/>
              <a:buChar char="•"/>
            </a:pPr>
            <a:r>
              <a:rPr lang="en-US" b="1" i="0" dirty="0"/>
              <a:t>(Example: Herod)  </a:t>
            </a:r>
            <a:r>
              <a:rPr lang="en-US" dirty="0"/>
              <a:t>Herod was “exceedingly sorry” when Herodias’ daughter asked for John’s head on a platter. But, he stood by his rash oaths to save face, and killed John , (cf. Mark 6:26)</a:t>
            </a:r>
          </a:p>
          <a:p>
            <a:pPr marL="628650" lvl="1" indent="-171450">
              <a:buFont typeface="Arial" panose="020B0604020202020204" pitchFamily="34" charset="0"/>
              <a:buChar char="•"/>
            </a:pPr>
            <a:r>
              <a:rPr lang="en-US" dirty="0"/>
              <a:t>Just being sorry for your sin does not mean you have repented (changed your mind and purpose about it).</a:t>
            </a:r>
          </a:p>
          <a:p>
            <a:pPr marL="171450" indent="-171450">
              <a:buFont typeface="Arial" panose="020B0604020202020204" pitchFamily="34" charset="0"/>
              <a:buChar char="•"/>
            </a:pPr>
            <a:r>
              <a:rPr lang="en-US" b="1" dirty="0"/>
              <a:t>[CLICK] Repentance is not merely a promise to stop sinning. </a:t>
            </a:r>
          </a:p>
          <a:p>
            <a:pPr marL="628650" lvl="1" indent="-171450">
              <a:buFont typeface="Arial" panose="020B0604020202020204" pitchFamily="34" charset="0"/>
              <a:buChar char="•"/>
            </a:pPr>
            <a:r>
              <a:rPr lang="en-US" dirty="0"/>
              <a:t>(</a:t>
            </a:r>
            <a:r>
              <a:rPr lang="en-US" b="1" dirty="0"/>
              <a:t>Example: John the Baptist</a:t>
            </a:r>
            <a:r>
              <a:rPr lang="en-US" dirty="0"/>
              <a:t>’s preaching regarding repentance).</a:t>
            </a:r>
          </a:p>
          <a:p>
            <a:pPr marL="0" indent="0">
              <a:buFont typeface="Arial" panose="020B0604020202020204" pitchFamily="34" charset="0"/>
              <a:buNone/>
            </a:pPr>
            <a:r>
              <a:rPr lang="en-US" b="1" dirty="0"/>
              <a:t>(Luke 3:7-14), </a:t>
            </a:r>
            <a:r>
              <a:rPr lang="en-US" i="1" dirty="0"/>
              <a:t>“Then he said to the multitudes that came out to be baptized by him, “Brood of vipers! Who warned you to flee from the wrath to come?</a:t>
            </a:r>
            <a:r>
              <a:rPr lang="en-US" i="1" baseline="30000" dirty="0"/>
              <a:t> 8</a:t>
            </a:r>
            <a:r>
              <a:rPr lang="en-US" i="1" dirty="0"/>
              <a:t> Therefore </a:t>
            </a:r>
            <a:r>
              <a:rPr lang="en-US" i="1" u="sng" dirty="0"/>
              <a:t>bear fruits worthy of repentance</a:t>
            </a:r>
            <a:r>
              <a:rPr lang="en-US" i="1" dirty="0"/>
              <a:t>, and do not begin to say to yourselves, ‘We have Abraham as our father.’ For I say to you that God is able to raise up children to Abraham from these stones.</a:t>
            </a:r>
            <a:r>
              <a:rPr lang="en-US" i="1" baseline="30000" dirty="0"/>
              <a:t> 9</a:t>
            </a:r>
            <a:r>
              <a:rPr lang="en-US" i="1" dirty="0"/>
              <a:t> And even now the ax is laid to the root of the trees. Therefore every tree which does not bear good fruit is cut down and thrown into the fire.” </a:t>
            </a:r>
            <a:r>
              <a:rPr lang="en-US" i="1" baseline="30000" dirty="0"/>
              <a:t>10</a:t>
            </a:r>
            <a:r>
              <a:rPr lang="en-US" i="1" dirty="0"/>
              <a:t> So the people asked him, saying, “</a:t>
            </a:r>
            <a:r>
              <a:rPr lang="en-US" i="1" u="sng" dirty="0"/>
              <a:t>What shall we do then</a:t>
            </a:r>
            <a:r>
              <a:rPr lang="en-US" i="1" dirty="0"/>
              <a:t>?” </a:t>
            </a:r>
            <a:r>
              <a:rPr lang="en-US" i="1" baseline="30000" dirty="0"/>
              <a:t>11</a:t>
            </a:r>
            <a:r>
              <a:rPr lang="en-US" i="1" dirty="0"/>
              <a:t> He answered and said to them, “He who has two tunics, let him give to him who has none; and he who has food, let him do likewise.” </a:t>
            </a:r>
            <a:r>
              <a:rPr lang="en-US" i="1" baseline="30000" dirty="0"/>
              <a:t>12</a:t>
            </a:r>
            <a:r>
              <a:rPr lang="en-US" i="1" dirty="0"/>
              <a:t> Then tax collectors also came to be baptized, and said to him, “</a:t>
            </a:r>
            <a:r>
              <a:rPr lang="en-US" i="1" u="sng" dirty="0"/>
              <a:t>Teacher, what shall we do</a:t>
            </a:r>
            <a:r>
              <a:rPr lang="en-US" i="1" dirty="0"/>
              <a:t>?” </a:t>
            </a:r>
            <a:r>
              <a:rPr lang="en-US" i="1" baseline="30000" dirty="0"/>
              <a:t>13</a:t>
            </a:r>
            <a:r>
              <a:rPr lang="en-US" i="1" dirty="0"/>
              <a:t> And he said to them, “Collect no more than what is appointed for you.” </a:t>
            </a:r>
            <a:r>
              <a:rPr lang="en-US" i="1" baseline="30000" dirty="0"/>
              <a:t>14</a:t>
            </a:r>
            <a:r>
              <a:rPr lang="en-US" i="1" dirty="0"/>
              <a:t> Likewise the soldiers asked him, saying, “</a:t>
            </a:r>
            <a:r>
              <a:rPr lang="en-US" i="1" u="sng" dirty="0"/>
              <a:t>And what shall we do</a:t>
            </a:r>
            <a:r>
              <a:rPr lang="en-US" i="1" dirty="0"/>
              <a:t>?” So he said to them, “Do not intimidate anyone or accuse falsely, and be content with your wages.”</a:t>
            </a:r>
          </a:p>
          <a:p>
            <a:pPr marL="628650" lvl="1" indent="-171450">
              <a:buFont typeface="Arial" panose="020B0604020202020204" pitchFamily="34" charset="0"/>
              <a:buChar char="•"/>
            </a:pPr>
            <a:r>
              <a:rPr lang="en-US" dirty="0"/>
              <a:t>When the people asked him, “What shall we do then?”, he did not say, “just promise not to do it again.” </a:t>
            </a:r>
          </a:p>
          <a:p>
            <a:pPr marL="628650" lvl="1" indent="-171450">
              <a:buFont typeface="Arial" panose="020B0604020202020204" pitchFamily="34" charset="0"/>
              <a:buChar char="•"/>
            </a:pPr>
            <a:r>
              <a:rPr lang="en-US" dirty="0"/>
              <a:t>No, he gave specific instructions on changing their conduct as a result of their repentance (Lk. 3:10-11). </a:t>
            </a:r>
          </a:p>
          <a:p>
            <a:pPr marL="628650" lvl="1" indent="-171450">
              <a:buFont typeface="Arial" panose="020B0604020202020204" pitchFamily="34" charset="0"/>
              <a:buChar char="•"/>
            </a:pPr>
            <a:r>
              <a:rPr lang="en-US" dirty="0"/>
              <a:t>One does not repent by just saying, “I won’t do it again.” </a:t>
            </a:r>
          </a:p>
          <a:p>
            <a:pPr marL="628650" lvl="1" indent="-171450">
              <a:buFont typeface="Arial" panose="020B0604020202020204" pitchFamily="34" charset="0"/>
              <a:buChar char="•"/>
            </a:pPr>
            <a:r>
              <a:rPr lang="en-US" dirty="0"/>
              <a:t>Repentance will result not only in promising not to sin, but also in changing one’s life to reflect a change of heart.</a:t>
            </a:r>
          </a:p>
          <a:p>
            <a:pPr marL="171450" indent="-171450">
              <a:buFont typeface="Arial" panose="020B0604020202020204" pitchFamily="34" charset="0"/>
              <a:buChar char="•"/>
            </a:pPr>
            <a:r>
              <a:rPr lang="en-US" b="1" dirty="0"/>
              <a:t>[CLICK] Repentance is not confessing sin</a:t>
            </a:r>
            <a:r>
              <a:rPr lang="en-US" dirty="0"/>
              <a:t>. </a:t>
            </a:r>
          </a:p>
          <a:p>
            <a:pPr marL="628650" lvl="1" indent="-171450">
              <a:buFont typeface="Arial" panose="020B0604020202020204" pitchFamily="34" charset="0"/>
              <a:buChar char="•"/>
            </a:pPr>
            <a:r>
              <a:rPr lang="en-US" dirty="0"/>
              <a:t>In fact, it is possible to confess (acknowledge) their sin but never repent.  (My example, Joe Lamb from junior high)</a:t>
            </a:r>
          </a:p>
          <a:p>
            <a:pPr marL="628650" lvl="1" indent="-171450">
              <a:buFont typeface="Arial" panose="020B0604020202020204" pitchFamily="34" charset="0"/>
              <a:buChar char="•"/>
            </a:pPr>
            <a:r>
              <a:rPr lang="en-US" dirty="0"/>
              <a:t>Certainly one must admit his sin in order to be forgiven </a:t>
            </a:r>
          </a:p>
          <a:p>
            <a:pPr marL="0" lvl="0" indent="0">
              <a:buFont typeface="Arial" panose="020B0604020202020204" pitchFamily="34" charset="0"/>
              <a:buNone/>
            </a:pPr>
            <a:r>
              <a:rPr lang="en-US" b="1" dirty="0"/>
              <a:t>(1 John 1:9), [Intimated in this verse is repentance], </a:t>
            </a:r>
            <a:r>
              <a:rPr lang="en-US" i="1" dirty="0"/>
              <a:t>“If we confess our sins, He is faithful and just to forgive us our sins and to cleanse us from all unrighteousness. “</a:t>
            </a:r>
          </a:p>
          <a:p>
            <a:pPr marL="628650" lvl="1" indent="-171450">
              <a:buFont typeface="Arial" panose="020B0604020202020204" pitchFamily="34" charset="0"/>
              <a:buChar char="•"/>
            </a:pPr>
            <a:r>
              <a:rPr lang="en-US" dirty="0"/>
              <a:t>But confessing sin does not mean one has changed his mind about the sin. </a:t>
            </a:r>
          </a:p>
          <a:p>
            <a:pPr marL="628650" lvl="1" indent="-171450">
              <a:buFont typeface="Arial" panose="020B0604020202020204" pitchFamily="34" charset="0"/>
              <a:buChar char="•"/>
            </a:pPr>
            <a:r>
              <a:rPr lang="en-US" dirty="0"/>
              <a:t>The drunkard or the adulterer may confess their conduct is sin yet continue to sin, never changing his heart about the sinful action.</a:t>
            </a:r>
          </a:p>
          <a:p>
            <a:pPr marL="228600" indent="-228600">
              <a:buFont typeface="Arial" panose="020B0604020202020204" pitchFamily="34" charset="0"/>
              <a:buChar char="•"/>
            </a:pPr>
            <a:r>
              <a:rPr lang="en-US" b="1" dirty="0"/>
              <a:t>[CLICK] Repentance is not being afraid because of one’s sin. </a:t>
            </a:r>
          </a:p>
          <a:p>
            <a:pPr marL="685800" lvl="1" indent="-228600">
              <a:buFont typeface="Arial" panose="020B0604020202020204" pitchFamily="34" charset="0"/>
              <a:buChar char="•"/>
            </a:pPr>
            <a:r>
              <a:rPr lang="en-US" dirty="0"/>
              <a:t>Felix was afraid when he came face to face with his sin, but he did not repent </a:t>
            </a:r>
          </a:p>
          <a:p>
            <a:pPr marL="0" lvl="0" indent="0">
              <a:buFont typeface="Arial" panose="020B0604020202020204" pitchFamily="34" charset="0"/>
              <a:buNone/>
            </a:pPr>
            <a:r>
              <a:rPr lang="en-US" b="1" dirty="0"/>
              <a:t>(Acts 24:24-25), </a:t>
            </a:r>
            <a:r>
              <a:rPr lang="en-US" i="1" dirty="0"/>
              <a:t>“And after some days, when Felix came with his wife Drusilla, who was Jewish, he sent for Paul and heard him concerning the faith in Christ.</a:t>
            </a:r>
            <a:r>
              <a:rPr lang="en-US" i="1" baseline="30000" dirty="0"/>
              <a:t> 25</a:t>
            </a:r>
            <a:r>
              <a:rPr lang="en-US" i="1" dirty="0"/>
              <a:t> Now as he reasoned about righteousness, self-control, and the judgment to come, Felix was afraid and answered, “Go away for now; when I have a convenient time I will call for you.”</a:t>
            </a:r>
          </a:p>
          <a:p>
            <a:pPr marL="685800" lvl="1" indent="-228600">
              <a:buFont typeface="Arial" panose="020B0604020202020204" pitchFamily="34" charset="0"/>
              <a:buChar char="•"/>
            </a:pPr>
            <a:r>
              <a:rPr lang="en-US" dirty="0"/>
              <a:t>Consider the Demons</a:t>
            </a:r>
          </a:p>
          <a:p>
            <a:pPr marL="0" lvl="0" indent="0">
              <a:buFont typeface="Arial" panose="020B0604020202020204" pitchFamily="34" charset="0"/>
              <a:buNone/>
            </a:pPr>
            <a:r>
              <a:rPr lang="en-US" b="1" dirty="0"/>
              <a:t>(James 2:19), </a:t>
            </a:r>
            <a:r>
              <a:rPr lang="en-US" i="1" dirty="0"/>
              <a:t>“You believe that there is one God. You do well. Even the demons believe—and tremble!”</a:t>
            </a:r>
          </a:p>
          <a:p>
            <a:pPr marL="685800" lvl="1" indent="-228600">
              <a:buFont typeface="Arial" panose="020B0604020202020204" pitchFamily="34" charset="0"/>
              <a:buChar char="•"/>
            </a:pPr>
            <a:r>
              <a:rPr lang="en-US" dirty="0"/>
              <a:t>It can be good to be afraid of our sins when that fear moves us to godly sorrow. </a:t>
            </a:r>
          </a:p>
          <a:p>
            <a:pPr marL="685800" lvl="1" indent="-228600">
              <a:buFont typeface="Arial" panose="020B0604020202020204" pitchFamily="34" charset="0"/>
              <a:buChar char="•"/>
            </a:pPr>
            <a:r>
              <a:rPr lang="en-US" dirty="0"/>
              <a:t>But fear alone does not mean you have repented of your sins.</a:t>
            </a:r>
          </a:p>
          <a:p>
            <a:pPr marL="171450" indent="-171450">
              <a:buFont typeface="Arial" panose="020B0604020202020204" pitchFamily="34" charset="0"/>
              <a:buChar char="•"/>
            </a:pPr>
            <a:r>
              <a:rPr lang="en-US" b="1" dirty="0"/>
              <a:t>[CLICK] Repentance is not merely reformation. </a:t>
            </a:r>
          </a:p>
          <a:p>
            <a:pPr marL="628650" lvl="1" indent="-171450">
              <a:buFont typeface="Arial" panose="020B0604020202020204" pitchFamily="34" charset="0"/>
              <a:buChar char="•"/>
            </a:pPr>
            <a:r>
              <a:rPr lang="en-US" dirty="0"/>
              <a:t>An alcoholic may reform because his liver has been damaged; not because his soul has been damaged.</a:t>
            </a:r>
          </a:p>
          <a:p>
            <a:pPr marL="628650" lvl="1" indent="-171450">
              <a:buFont typeface="Arial" panose="020B0604020202020204" pitchFamily="34" charset="0"/>
              <a:buChar char="•"/>
            </a:pPr>
            <a:r>
              <a:rPr lang="en-US" dirty="0"/>
              <a:t>Reformation alone is not </a:t>
            </a:r>
            <a:r>
              <a:rPr lang="en-US" i="1" dirty="0"/>
              <a:t>“repentance leading to salvation” </a:t>
            </a:r>
            <a:r>
              <a:rPr lang="en-US" dirty="0"/>
              <a:t>(2 Corinthians 7:10). </a:t>
            </a:r>
          </a:p>
          <a:p>
            <a:pPr marL="628650" lvl="1" indent="-171450">
              <a:buFont typeface="Arial" panose="020B0604020202020204" pitchFamily="34" charset="0"/>
              <a:buChar char="•"/>
            </a:pPr>
            <a:r>
              <a:rPr lang="en-US" dirty="0"/>
              <a:t>You can reform actions due to consequences, but still be unforgiven by God. </a:t>
            </a:r>
          </a:p>
          <a:p>
            <a:pPr marL="628650" lvl="1" indent="-171450">
              <a:buFont typeface="Arial" panose="020B0604020202020204" pitchFamily="34" charset="0"/>
              <a:buChar char="•"/>
            </a:pPr>
            <a:r>
              <a:rPr lang="en-US" dirty="0"/>
              <a:t>Changing your conduct without changing your heart is not repentance.</a:t>
            </a:r>
          </a:p>
          <a:p>
            <a:pPr marL="171450" indent="-171450">
              <a:buFont typeface="Arial" panose="020B0604020202020204" pitchFamily="34" charset="0"/>
              <a:buChar char="•"/>
            </a:pPr>
            <a:r>
              <a:rPr lang="en-US" b="1" dirty="0"/>
              <a:t>[CLICK] Repentance is not “going forward.” </a:t>
            </a:r>
          </a:p>
          <a:p>
            <a:pPr marL="628650" lvl="1" indent="-171450">
              <a:buFont typeface="Arial" panose="020B0604020202020204" pitchFamily="34" charset="0"/>
              <a:buChar char="•"/>
            </a:pPr>
            <a:r>
              <a:rPr lang="en-US" dirty="0"/>
              <a:t>Making a public confession of public sin may be one of the results of your repentance. </a:t>
            </a:r>
          </a:p>
          <a:p>
            <a:pPr marL="628650" lvl="1" indent="-171450">
              <a:buFont typeface="Arial" panose="020B0604020202020204" pitchFamily="34" charset="0"/>
              <a:buChar char="•"/>
            </a:pPr>
            <a:r>
              <a:rPr lang="en-US" dirty="0"/>
              <a:t>But, the repentance should have already taken place</a:t>
            </a:r>
          </a:p>
          <a:p>
            <a:pPr marL="628650" lvl="1" indent="-171450">
              <a:buFont typeface="Arial" panose="020B0604020202020204" pitchFamily="34" charset="0"/>
              <a:buChar char="•"/>
            </a:pPr>
            <a:r>
              <a:rPr lang="en-US" dirty="0"/>
              <a:t>Also, “walking the aisle” does not necessarily mean you have changed your heart toward God and toward your sin.</a:t>
            </a:r>
          </a:p>
          <a:p>
            <a:pPr marL="628650" lvl="1" indent="-171450">
              <a:buFont typeface="Arial" panose="020B0604020202020204" pitchFamily="34" charset="0"/>
              <a:buChar char="•"/>
            </a:pPr>
            <a:r>
              <a:rPr lang="en-US" dirty="0"/>
              <a:t>I recently came across this statement:  “Unfortunately, “going forward” is sometimes more about “reporting” than it is about “repenting.”</a:t>
            </a:r>
          </a:p>
          <a:p>
            <a:pPr marL="628650" lvl="1" indent="-171450">
              <a:buFont typeface="Arial" panose="020B0604020202020204" pitchFamily="34" charset="0"/>
              <a:buChar char="•"/>
            </a:pPr>
            <a:r>
              <a:rPr lang="en-US" dirty="0"/>
              <a:t>Its not about appeasing the brethren to get through the situation and go forward.  True repentance requires proving yourself to men and God!</a:t>
            </a:r>
          </a:p>
          <a:p>
            <a:pPr marL="0" lvl="0" indent="0">
              <a:buFont typeface="Arial" panose="020B0604020202020204" pitchFamily="34" charset="0"/>
              <a:buNone/>
            </a:pPr>
            <a:r>
              <a:rPr lang="en-US" b="1" dirty="0"/>
              <a:t>(2 Corinthians 7:10-11), </a:t>
            </a:r>
            <a:r>
              <a:rPr lang="en-US" i="1" dirty="0"/>
              <a:t>“For godly sorrow produces repentance leading to salvation, not to be regretted; but the sorrow of the world produces death.</a:t>
            </a:r>
            <a:r>
              <a:rPr lang="en-US" i="1" baseline="30000" dirty="0"/>
              <a:t> 11</a:t>
            </a:r>
            <a:r>
              <a:rPr lang="en-US" i="1" dirty="0"/>
              <a:t> For observe this very thing, that you sorrowed in a godly manner: What diligence it produced in you, what clearing of yourselves, what indignation, what fear, what vehement desire, what zeal, what vindication! In all things </a:t>
            </a:r>
            <a:r>
              <a:rPr lang="en-US" i="1" u="sng" dirty="0"/>
              <a:t>you proved yourselves to be clear in this matter</a:t>
            </a:r>
            <a:r>
              <a:rPr lang="en-US" i="1" dirty="0"/>
              <a:t>.”</a:t>
            </a:r>
          </a:p>
          <a:p>
            <a:pPr marL="171450" indent="-171450">
              <a:buFont typeface="Arial" panose="020B0604020202020204" pitchFamily="34" charset="0"/>
              <a:buChar char="•"/>
            </a:pPr>
            <a:r>
              <a:rPr lang="en-US" b="1" dirty="0"/>
              <a:t>[CLICK] Repentance is not prayer.</a:t>
            </a:r>
          </a:p>
          <a:p>
            <a:pPr marL="628650" lvl="1" indent="-171450">
              <a:buFont typeface="Arial" panose="020B0604020202020204" pitchFamily="34" charset="0"/>
              <a:buChar char="•"/>
            </a:pPr>
            <a:r>
              <a:rPr lang="en-US" b="1" dirty="0"/>
              <a:t>(Example: Simon the Sorcerer] </a:t>
            </a:r>
            <a:r>
              <a:rPr lang="en-US" dirty="0"/>
              <a:t>The disciple Simon was told to repent and pray in order to be forgiven </a:t>
            </a:r>
          </a:p>
          <a:p>
            <a:pPr marL="0" indent="0">
              <a:buFont typeface="Arial" panose="020B0604020202020204" pitchFamily="34" charset="0"/>
              <a:buNone/>
            </a:pPr>
            <a:r>
              <a:rPr lang="en-US" b="1" dirty="0"/>
              <a:t>(Acts 8:22),</a:t>
            </a:r>
            <a:r>
              <a:rPr lang="en-US" dirty="0"/>
              <a:t> </a:t>
            </a:r>
            <a:r>
              <a:rPr lang="en-US" i="1" dirty="0"/>
              <a:t>“Repent therefore of this your wickedness, </a:t>
            </a:r>
            <a:r>
              <a:rPr lang="en-US" b="1" i="1" dirty="0"/>
              <a:t>and </a:t>
            </a:r>
            <a:r>
              <a:rPr lang="en-US" i="1" dirty="0"/>
              <a:t>pray God if perhaps the thought of your heart may be forgiven you.”</a:t>
            </a:r>
          </a:p>
          <a:p>
            <a:pPr marL="628650" lvl="1" indent="-171450">
              <a:buFont typeface="Arial" panose="020B0604020202020204" pitchFamily="34" charset="0"/>
              <a:buChar char="•"/>
            </a:pPr>
            <a:r>
              <a:rPr lang="en-US" dirty="0"/>
              <a:t>Praying and then continuing to commit sin is not repentance.</a:t>
            </a:r>
          </a:p>
          <a:p>
            <a:pPr marL="171450" lvl="0" indent="-171450">
              <a:buFont typeface="Arial" panose="020B0604020202020204" pitchFamily="34" charset="0"/>
              <a:buChar char="•"/>
            </a:pPr>
            <a:r>
              <a:rPr lang="en-US" b="1" dirty="0"/>
              <a:t>Also, repentance is not the same as baptism!</a:t>
            </a:r>
          </a:p>
          <a:p>
            <a:pPr marL="0" lvl="0" indent="0">
              <a:buFont typeface="Arial" panose="020B0604020202020204" pitchFamily="34" charset="0"/>
              <a:buNone/>
            </a:pPr>
            <a:r>
              <a:rPr lang="en-US" b="1" dirty="0"/>
              <a:t>(Acts 2:38), </a:t>
            </a:r>
            <a:r>
              <a:rPr lang="en-US" i="1" dirty="0"/>
              <a:t>“Then Peter said to them, “Repent, and let every one of you be baptized in the name of Jesus Christ for the remission of sins; and you shall receive the gift of the Holy Spirit.”</a:t>
            </a:r>
          </a:p>
          <a:p>
            <a:pPr marL="628650" lvl="1" indent="-171450">
              <a:buFont typeface="Arial" panose="020B0604020202020204" pitchFamily="34" charset="0"/>
              <a:buChar char="•"/>
            </a:pPr>
            <a:r>
              <a:rPr lang="en-US" dirty="0"/>
              <a:t>Both are required to have your sins remitted</a:t>
            </a:r>
          </a:p>
          <a:p>
            <a:pPr marL="628650" lvl="1" indent="-171450">
              <a:buFont typeface="Arial" panose="020B0604020202020204" pitchFamily="34" charset="0"/>
              <a:buChar char="•"/>
            </a:pPr>
            <a:r>
              <a:rPr lang="en-US" dirty="0"/>
              <a:t>But, just because someone has been baptized does not necessarily mean that repentance is present!</a:t>
            </a:r>
          </a:p>
        </p:txBody>
      </p:sp>
      <p:sp>
        <p:nvSpPr>
          <p:cNvPr id="4" name="Slide Number Placeholder 3"/>
          <p:cNvSpPr>
            <a:spLocks noGrp="1"/>
          </p:cNvSpPr>
          <p:nvPr>
            <p:ph type="sldNum" sz="quarter" idx="5"/>
          </p:nvPr>
        </p:nvSpPr>
        <p:spPr/>
        <p:txBody>
          <a:bodyPr/>
          <a:lstStyle/>
          <a:p>
            <a:fld id="{CC15382C-963C-494A-A70D-83CEE59A11FD}" type="slidenum">
              <a:rPr lang="en-US" smtClean="0"/>
              <a:t>2</a:t>
            </a:fld>
            <a:endParaRPr lang="en-US"/>
          </a:p>
        </p:txBody>
      </p:sp>
    </p:spTree>
    <p:extLst>
      <p:ext uri="{BB962C8B-B14F-4D97-AF65-F5344CB8AC3E}">
        <p14:creationId xmlns:p14="http://schemas.microsoft.com/office/powerpoint/2010/main" val="79352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1450" indent="-171450">
              <a:buFont typeface="Arial" panose="020B0604020202020204" pitchFamily="34" charset="0"/>
              <a:buChar char="•"/>
            </a:pPr>
            <a:r>
              <a:rPr lang="en-US" b="1" dirty="0"/>
              <a:t>Repentance – changing our mind about our sin – is not easy, but it is possible. </a:t>
            </a:r>
          </a:p>
          <a:p>
            <a:pPr marL="171450" indent="-171450">
              <a:buFont typeface="Arial" panose="020B0604020202020204" pitchFamily="34" charset="0"/>
              <a:buChar char="•"/>
            </a:pPr>
            <a:r>
              <a:rPr lang="en-US" dirty="0"/>
              <a:t>And, for all of us, it is necessary.  Recognize the need, and humble yourself before God</a:t>
            </a:r>
          </a:p>
          <a:p>
            <a:pPr marL="171450" indent="-171450">
              <a:buFont typeface="Arial" panose="020B0604020202020204" pitchFamily="34" charset="0"/>
              <a:buChar char="•"/>
            </a:pPr>
            <a:r>
              <a:rPr lang="en-US" b="1" dirty="0"/>
              <a:t>If sin is present, Repent! Change! Bring forth fruits meet for repentance! Vindicate yourself before God and man!</a:t>
            </a:r>
          </a:p>
        </p:txBody>
      </p:sp>
      <p:sp>
        <p:nvSpPr>
          <p:cNvPr id="4" name="Slide Number Placeholder 3"/>
          <p:cNvSpPr>
            <a:spLocks noGrp="1"/>
          </p:cNvSpPr>
          <p:nvPr>
            <p:ph type="sldNum" sz="quarter" idx="5"/>
          </p:nvPr>
        </p:nvSpPr>
        <p:spPr/>
        <p:txBody>
          <a:bodyPr/>
          <a:lstStyle/>
          <a:p>
            <a:fld id="{CC15382C-963C-494A-A70D-83CEE59A11FD}" type="slidenum">
              <a:rPr lang="en-US" smtClean="0"/>
              <a:t>3</a:t>
            </a:fld>
            <a:endParaRPr lang="en-US"/>
          </a:p>
        </p:txBody>
      </p:sp>
    </p:spTree>
    <p:extLst>
      <p:ext uri="{BB962C8B-B14F-4D97-AF65-F5344CB8AC3E}">
        <p14:creationId xmlns:p14="http://schemas.microsoft.com/office/powerpoint/2010/main" val="70480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BDBC-C672-37DC-65CF-4DF2C4BE9B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2DC85-B507-F72C-17CE-CC47A8830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899AA1-1328-40AC-DCC7-AF2AD9C26EB5}"/>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5" name="Footer Placeholder 4">
            <a:extLst>
              <a:ext uri="{FF2B5EF4-FFF2-40B4-BE49-F238E27FC236}">
                <a16:creationId xmlns:a16="http://schemas.microsoft.com/office/drawing/2014/main" id="{FC219206-3BBF-1994-AB8C-472B86188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B51DA-EE7A-ECF9-C1D7-103B9ABBB265}"/>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300231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F9-B7B3-9415-4D28-E71C14FA07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7AC63-11C8-1E15-5B9D-519532691A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5911D-1AD3-19E4-2ECF-9443C72DE9BF}"/>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5" name="Footer Placeholder 4">
            <a:extLst>
              <a:ext uri="{FF2B5EF4-FFF2-40B4-BE49-F238E27FC236}">
                <a16:creationId xmlns:a16="http://schemas.microsoft.com/office/drawing/2014/main" id="{46B28F41-3ED9-62B6-4E1F-DA15CD9F0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FBDE5-1E88-F32D-7FAB-CB9C63FCC0EB}"/>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289753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B3D1F1-4D70-8DC9-5703-F7D3B65E22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1DE26F-7F47-5709-0177-0A4029FC76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00A23-01F2-4B8C-F312-92AD4B2D0594}"/>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5" name="Footer Placeholder 4">
            <a:extLst>
              <a:ext uri="{FF2B5EF4-FFF2-40B4-BE49-F238E27FC236}">
                <a16:creationId xmlns:a16="http://schemas.microsoft.com/office/drawing/2014/main" id="{F9F57668-EAA5-75C7-27C8-145B73B13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E4488-9536-145A-D4B3-E1FFB4CE9A5F}"/>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374895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8F57-9283-6683-C1A4-58A7EB6105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D1436-4888-27FD-C14A-5D90EFF14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8C19E-F9F0-1701-B299-BE4177AC6C3A}"/>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5" name="Footer Placeholder 4">
            <a:extLst>
              <a:ext uri="{FF2B5EF4-FFF2-40B4-BE49-F238E27FC236}">
                <a16:creationId xmlns:a16="http://schemas.microsoft.com/office/drawing/2014/main" id="{F8E2DC8A-00F0-B20F-1112-298C3513B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B4562-FD1D-81B5-273D-6818DB110886}"/>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222730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9E7A-7FF2-8CFD-915D-67CFDAC5D9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385A0-1542-F34B-2F26-128F3CDD14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76682-2673-E39E-699F-9589B869DAFE}"/>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5" name="Footer Placeholder 4">
            <a:extLst>
              <a:ext uri="{FF2B5EF4-FFF2-40B4-BE49-F238E27FC236}">
                <a16:creationId xmlns:a16="http://schemas.microsoft.com/office/drawing/2014/main" id="{2986E21B-D694-FE04-FEB2-7B266BADE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73673-D5BB-6C7A-99CA-9E4560B8FCEF}"/>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99529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E6F0-E4A7-A4AD-1A1B-2154C780C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CE272-6CEE-6A6F-1796-CEAC5720BD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6E3236-13A9-5618-3186-52EA32A1A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0D6387-36E6-9A23-DBBF-B70DECB1422A}"/>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6" name="Footer Placeholder 5">
            <a:extLst>
              <a:ext uri="{FF2B5EF4-FFF2-40B4-BE49-F238E27FC236}">
                <a16:creationId xmlns:a16="http://schemas.microsoft.com/office/drawing/2014/main" id="{BA32349D-68EC-B65F-4F10-359F14A4C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5CE8D3-769B-8936-2C36-9010AE4E0B7B}"/>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58059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8380-844F-E5E7-006E-DC84A4D19C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1F81E-2D2A-853E-67D2-34578999D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C45D4B-BFBD-9F57-4E8F-3CD787B81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D52B57-0C98-DBE9-03D1-3BAD57E1D9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34052-0561-046A-E22A-F142E7CA1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D92A48-D7A9-03D6-F52B-8BDB357EA438}"/>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8" name="Footer Placeholder 7">
            <a:extLst>
              <a:ext uri="{FF2B5EF4-FFF2-40B4-BE49-F238E27FC236}">
                <a16:creationId xmlns:a16="http://schemas.microsoft.com/office/drawing/2014/main" id="{CD770C9E-8D68-8352-3927-E753355920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F30681-B398-E3DB-B60B-F2058C97CB43}"/>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376990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D6DD-0683-6A26-78AB-7443E888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E3AC0A-4B9C-91CD-2CD7-17285FA3344A}"/>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4" name="Footer Placeholder 3">
            <a:extLst>
              <a:ext uri="{FF2B5EF4-FFF2-40B4-BE49-F238E27FC236}">
                <a16:creationId xmlns:a16="http://schemas.microsoft.com/office/drawing/2014/main" id="{1444A836-A8C8-FB98-A450-9B2DDE351A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71D5B7-E903-7C89-46A0-BA0B6545CCF1}"/>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132655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413DE-41F1-E911-3F65-23883CB9BC59}"/>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3" name="Footer Placeholder 2">
            <a:extLst>
              <a:ext uri="{FF2B5EF4-FFF2-40B4-BE49-F238E27FC236}">
                <a16:creationId xmlns:a16="http://schemas.microsoft.com/office/drawing/2014/main" id="{4DCFEA9E-6C84-A9DD-C4A0-13D70F2637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C2998-6997-CB21-0675-5C04B4E49E55}"/>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25499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DF48-435D-1465-DA90-186716C0B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3FCDB-2F04-324A-366C-8ED45A8FD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4F11F0-FDA6-25C5-3E93-B4C8460B0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4EC32-8E69-93F5-93A4-A4D626F38DC8}"/>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6" name="Footer Placeholder 5">
            <a:extLst>
              <a:ext uri="{FF2B5EF4-FFF2-40B4-BE49-F238E27FC236}">
                <a16:creationId xmlns:a16="http://schemas.microsoft.com/office/drawing/2014/main" id="{C0366745-52B7-8D5E-112A-51922D348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5CCB0-37D2-D4C4-10BB-A8002F81AC8D}"/>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169963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B472-1D7E-4527-12A3-845BF35C14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1DD038-8030-5187-ADBE-367A3083ED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9D08D0-DC84-CF9B-6B3A-8BF642954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7186E-D789-0DA7-9916-FAC4ABE52639}"/>
              </a:ext>
            </a:extLst>
          </p:cNvPr>
          <p:cNvSpPr>
            <a:spLocks noGrp="1"/>
          </p:cNvSpPr>
          <p:nvPr>
            <p:ph type="dt" sz="half" idx="10"/>
          </p:nvPr>
        </p:nvSpPr>
        <p:spPr/>
        <p:txBody>
          <a:bodyPr/>
          <a:lstStyle/>
          <a:p>
            <a:fld id="{241C4A5C-BED7-45B4-8E87-0FA684C88F12}" type="datetimeFigureOut">
              <a:rPr lang="en-US" smtClean="0"/>
              <a:t>8/19/2022</a:t>
            </a:fld>
            <a:endParaRPr lang="en-US"/>
          </a:p>
        </p:txBody>
      </p:sp>
      <p:sp>
        <p:nvSpPr>
          <p:cNvPr id="6" name="Footer Placeholder 5">
            <a:extLst>
              <a:ext uri="{FF2B5EF4-FFF2-40B4-BE49-F238E27FC236}">
                <a16:creationId xmlns:a16="http://schemas.microsoft.com/office/drawing/2014/main" id="{3FAB8F03-55A6-523A-3BC2-D54FBF3A8B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7875E-283B-58CA-DEE4-5D9CE6C511AE}"/>
              </a:ext>
            </a:extLst>
          </p:cNvPr>
          <p:cNvSpPr>
            <a:spLocks noGrp="1"/>
          </p:cNvSpPr>
          <p:nvPr>
            <p:ph type="sldNum" sz="quarter" idx="12"/>
          </p:nvPr>
        </p:nvSpPr>
        <p:spPr/>
        <p:txBody>
          <a:bodyPr/>
          <a:lstStyle/>
          <a:p>
            <a:fld id="{F70D70F3-1FA2-483C-A537-59BF26231E1F}" type="slidenum">
              <a:rPr lang="en-US" smtClean="0"/>
              <a:t>‹#›</a:t>
            </a:fld>
            <a:endParaRPr lang="en-US"/>
          </a:p>
        </p:txBody>
      </p:sp>
    </p:spTree>
    <p:extLst>
      <p:ext uri="{BB962C8B-B14F-4D97-AF65-F5344CB8AC3E}">
        <p14:creationId xmlns:p14="http://schemas.microsoft.com/office/powerpoint/2010/main" val="215025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12F121-F095-D3B3-7B5F-187BE83D6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27498C-5F35-8C0B-9485-E6FC935D1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2D1C6-56F0-80B2-51A9-D0A7D1D25C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C4A5C-BED7-45B4-8E87-0FA684C88F12}" type="datetimeFigureOut">
              <a:rPr lang="en-US" smtClean="0"/>
              <a:t>8/19/2022</a:t>
            </a:fld>
            <a:endParaRPr lang="en-US"/>
          </a:p>
        </p:txBody>
      </p:sp>
      <p:sp>
        <p:nvSpPr>
          <p:cNvPr id="5" name="Footer Placeholder 4">
            <a:extLst>
              <a:ext uri="{FF2B5EF4-FFF2-40B4-BE49-F238E27FC236}">
                <a16:creationId xmlns:a16="http://schemas.microsoft.com/office/drawing/2014/main" id="{B7529DB5-6689-3E33-4330-0347377F38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931531-E497-A70C-E3E6-157082EAFC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D70F3-1FA2-483C-A537-59BF26231E1F}" type="slidenum">
              <a:rPr lang="en-US" smtClean="0"/>
              <a:t>‹#›</a:t>
            </a:fld>
            <a:endParaRPr lang="en-US"/>
          </a:p>
        </p:txBody>
      </p:sp>
    </p:spTree>
    <p:extLst>
      <p:ext uri="{BB962C8B-B14F-4D97-AF65-F5344CB8AC3E}">
        <p14:creationId xmlns:p14="http://schemas.microsoft.com/office/powerpoint/2010/main" val="292746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39A1C8-4167-AC97-5C29-DA03AA1F613B}"/>
              </a:ext>
            </a:extLst>
          </p:cNvPr>
          <p:cNvPicPr>
            <a:picLocks noChangeAspect="1"/>
          </p:cNvPicPr>
          <p:nvPr/>
        </p:nvPicPr>
        <p:blipFill>
          <a:blip r:embed="rId3"/>
          <a:stretch>
            <a:fillRect/>
          </a:stretch>
        </p:blipFill>
        <p:spPr>
          <a:xfrm>
            <a:off x="10510" y="1357472"/>
            <a:ext cx="12192002" cy="4143056"/>
          </a:xfrm>
          <a:prstGeom prst="rect">
            <a:avLst/>
          </a:prstGeom>
        </p:spPr>
      </p:pic>
      <p:sp>
        <p:nvSpPr>
          <p:cNvPr id="2" name="Title 1">
            <a:extLst>
              <a:ext uri="{FF2B5EF4-FFF2-40B4-BE49-F238E27FC236}">
                <a16:creationId xmlns:a16="http://schemas.microsoft.com/office/drawing/2014/main" id="{53B44AAB-B55C-755D-3950-C75044D5C494}"/>
              </a:ext>
            </a:extLst>
          </p:cNvPr>
          <p:cNvSpPr>
            <a:spLocks noGrp="1"/>
          </p:cNvSpPr>
          <p:nvPr>
            <p:ph type="ctrTitle"/>
          </p:nvPr>
        </p:nvSpPr>
        <p:spPr>
          <a:xfrm>
            <a:off x="5969537" y="435176"/>
            <a:ext cx="5813565" cy="1967559"/>
          </a:xfrm>
        </p:spPr>
        <p:txBody>
          <a:bodyPr anchor="t">
            <a:normAutofit/>
          </a:bodyPr>
          <a:lstStyle/>
          <a:p>
            <a:pPr algn="r"/>
            <a:r>
              <a:rPr lang="en-US" sz="6600" dirty="0">
                <a:solidFill>
                  <a:schemeClr val="bg1"/>
                </a:solidFill>
                <a:latin typeface="Londrina Solid" panose="00000500000000000000" pitchFamily="2" charset="0"/>
              </a:rPr>
              <a:t>What Repentance</a:t>
            </a:r>
            <a:br>
              <a:rPr lang="en-US" sz="6600" dirty="0">
                <a:solidFill>
                  <a:schemeClr val="bg1"/>
                </a:solidFill>
                <a:latin typeface="Londrina Solid" panose="00000500000000000000" pitchFamily="2" charset="0"/>
              </a:rPr>
            </a:br>
            <a:r>
              <a:rPr lang="en-US" sz="6600" dirty="0">
                <a:solidFill>
                  <a:schemeClr val="bg1"/>
                </a:solidFill>
                <a:latin typeface="Londrina Solid" panose="00000500000000000000" pitchFamily="2" charset="0"/>
              </a:rPr>
              <a:t>is </a:t>
            </a:r>
            <a:r>
              <a:rPr lang="en-US" sz="6600" dirty="0">
                <a:solidFill>
                  <a:srgbClr val="FFFF00"/>
                </a:solidFill>
                <a:latin typeface="Londrina Solid" panose="00000500000000000000" pitchFamily="2" charset="0"/>
              </a:rPr>
              <a:t>NOT</a:t>
            </a:r>
          </a:p>
        </p:txBody>
      </p:sp>
      <p:sp>
        <p:nvSpPr>
          <p:cNvPr id="3" name="Subtitle 2">
            <a:extLst>
              <a:ext uri="{FF2B5EF4-FFF2-40B4-BE49-F238E27FC236}">
                <a16:creationId xmlns:a16="http://schemas.microsoft.com/office/drawing/2014/main" id="{7988F00B-1B6E-F90F-8431-9EBA13DED77D}"/>
              </a:ext>
            </a:extLst>
          </p:cNvPr>
          <p:cNvSpPr>
            <a:spLocks noGrp="1"/>
          </p:cNvSpPr>
          <p:nvPr>
            <p:ph type="subTitle" idx="1"/>
          </p:nvPr>
        </p:nvSpPr>
        <p:spPr>
          <a:xfrm>
            <a:off x="322729" y="5688554"/>
            <a:ext cx="11460373" cy="717714"/>
          </a:xfrm>
        </p:spPr>
        <p:txBody>
          <a:bodyPr>
            <a:noAutofit/>
          </a:bodyPr>
          <a:lstStyle/>
          <a:p>
            <a:r>
              <a:rPr lang="en-US" sz="4800" b="1" dirty="0">
                <a:solidFill>
                  <a:schemeClr val="bg1"/>
                </a:solidFill>
              </a:rPr>
              <a:t>Acts 17:29-31; Psalm 51:4; 1 John 3:7-9</a:t>
            </a:r>
          </a:p>
        </p:txBody>
      </p:sp>
    </p:spTree>
    <p:extLst>
      <p:ext uri="{BB962C8B-B14F-4D97-AF65-F5344CB8AC3E}">
        <p14:creationId xmlns:p14="http://schemas.microsoft.com/office/powerpoint/2010/main" val="785257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39A1C8-4167-AC97-5C29-DA03AA1F613B}"/>
              </a:ext>
            </a:extLst>
          </p:cNvPr>
          <p:cNvPicPr>
            <a:picLocks noChangeAspect="1"/>
          </p:cNvPicPr>
          <p:nvPr/>
        </p:nvPicPr>
        <p:blipFill>
          <a:blip r:embed="rId3"/>
          <a:stretch>
            <a:fillRect/>
          </a:stretch>
        </p:blipFill>
        <p:spPr>
          <a:xfrm>
            <a:off x="8133959" y="299712"/>
            <a:ext cx="3702441" cy="1258154"/>
          </a:xfrm>
          <a:prstGeom prst="rect">
            <a:avLst/>
          </a:prstGeom>
          <a:ln w="31750">
            <a:solidFill>
              <a:schemeClr val="bg1"/>
            </a:solidFill>
          </a:ln>
        </p:spPr>
      </p:pic>
      <p:sp>
        <p:nvSpPr>
          <p:cNvPr id="2" name="Title 1">
            <a:extLst>
              <a:ext uri="{FF2B5EF4-FFF2-40B4-BE49-F238E27FC236}">
                <a16:creationId xmlns:a16="http://schemas.microsoft.com/office/drawing/2014/main" id="{53B44AAB-B55C-755D-3950-C75044D5C494}"/>
              </a:ext>
            </a:extLst>
          </p:cNvPr>
          <p:cNvSpPr>
            <a:spLocks noGrp="1"/>
          </p:cNvSpPr>
          <p:nvPr>
            <p:ph type="title"/>
          </p:nvPr>
        </p:nvSpPr>
        <p:spPr>
          <a:xfrm>
            <a:off x="364069" y="195794"/>
            <a:ext cx="10515600" cy="1325563"/>
          </a:xfrm>
        </p:spPr>
        <p:txBody>
          <a:bodyPr anchor="t">
            <a:normAutofit/>
          </a:bodyPr>
          <a:lstStyle/>
          <a:p>
            <a:pPr algn="l"/>
            <a:r>
              <a:rPr lang="en-US" sz="6400" dirty="0">
                <a:solidFill>
                  <a:schemeClr val="bg1"/>
                </a:solidFill>
                <a:latin typeface="Londrina Solid" panose="00000500000000000000" pitchFamily="2" charset="0"/>
              </a:rPr>
              <a:t>What Repentance is </a:t>
            </a:r>
            <a:r>
              <a:rPr lang="en-US" sz="6400" dirty="0">
                <a:solidFill>
                  <a:srgbClr val="FFFF00"/>
                </a:solidFill>
                <a:latin typeface="Londrina Solid" panose="00000500000000000000" pitchFamily="2" charset="0"/>
              </a:rPr>
              <a:t>NOT</a:t>
            </a:r>
          </a:p>
        </p:txBody>
      </p:sp>
      <p:sp>
        <p:nvSpPr>
          <p:cNvPr id="3" name="Subtitle 2">
            <a:extLst>
              <a:ext uri="{FF2B5EF4-FFF2-40B4-BE49-F238E27FC236}">
                <a16:creationId xmlns:a16="http://schemas.microsoft.com/office/drawing/2014/main" id="{7988F00B-1B6E-F90F-8431-9EBA13DED77D}"/>
              </a:ext>
            </a:extLst>
          </p:cNvPr>
          <p:cNvSpPr>
            <a:spLocks noGrp="1"/>
          </p:cNvSpPr>
          <p:nvPr>
            <p:ph sz="half" idx="1"/>
          </p:nvPr>
        </p:nvSpPr>
        <p:spPr>
          <a:xfrm>
            <a:off x="364069" y="1355834"/>
            <a:ext cx="5655731" cy="5123794"/>
          </a:xfrm>
        </p:spPr>
        <p:txBody>
          <a:bodyPr>
            <a:normAutofit/>
          </a:bodyPr>
          <a:lstStyle/>
          <a:p>
            <a:pPr marL="346075" indent="-346075"/>
            <a:r>
              <a:rPr lang="en-US" sz="4000" b="1" dirty="0">
                <a:solidFill>
                  <a:schemeClr val="bg1"/>
                </a:solidFill>
              </a:rPr>
              <a:t>Denying and covering up sin </a:t>
            </a:r>
            <a:r>
              <a:rPr lang="en-US" sz="4000" dirty="0">
                <a:solidFill>
                  <a:srgbClr val="FFFF00"/>
                </a:solidFill>
              </a:rPr>
              <a:t>(Proverbs 28:13)</a:t>
            </a:r>
          </a:p>
          <a:p>
            <a:pPr marL="346075" indent="-346075"/>
            <a:r>
              <a:rPr lang="en-US" sz="4000" b="1" dirty="0">
                <a:solidFill>
                  <a:schemeClr val="bg1"/>
                </a:solidFill>
              </a:rPr>
              <a:t>Simply being sorry</a:t>
            </a:r>
            <a:br>
              <a:rPr lang="en-US" sz="4000" dirty="0">
                <a:solidFill>
                  <a:schemeClr val="bg1"/>
                </a:solidFill>
              </a:rPr>
            </a:br>
            <a:r>
              <a:rPr lang="en-US" sz="4000" dirty="0">
                <a:solidFill>
                  <a:srgbClr val="FFFF00"/>
                </a:solidFill>
              </a:rPr>
              <a:t>(Matthew 27:3-5)</a:t>
            </a:r>
          </a:p>
          <a:p>
            <a:pPr marL="346075" indent="-346075"/>
            <a:r>
              <a:rPr lang="en-US" sz="4000" b="1" dirty="0">
                <a:solidFill>
                  <a:schemeClr val="bg1"/>
                </a:solidFill>
              </a:rPr>
              <a:t>A promise to stop sinning </a:t>
            </a:r>
            <a:r>
              <a:rPr lang="en-US" sz="4000" dirty="0">
                <a:solidFill>
                  <a:srgbClr val="FFFF00"/>
                </a:solidFill>
              </a:rPr>
              <a:t>(Luke 3:8)</a:t>
            </a:r>
          </a:p>
          <a:p>
            <a:pPr marL="346075" indent="-346075"/>
            <a:r>
              <a:rPr lang="en-US" sz="4000" b="1" dirty="0">
                <a:solidFill>
                  <a:schemeClr val="bg1"/>
                </a:solidFill>
              </a:rPr>
              <a:t>Confessing sin</a:t>
            </a:r>
            <a:br>
              <a:rPr lang="en-US" sz="4000" dirty="0">
                <a:solidFill>
                  <a:schemeClr val="bg1"/>
                </a:solidFill>
              </a:rPr>
            </a:br>
            <a:r>
              <a:rPr lang="en-US" sz="4000" dirty="0">
                <a:solidFill>
                  <a:srgbClr val="FFFF00"/>
                </a:solidFill>
              </a:rPr>
              <a:t>(cf. 1 John 1:9)</a:t>
            </a:r>
          </a:p>
        </p:txBody>
      </p:sp>
      <p:sp>
        <p:nvSpPr>
          <p:cNvPr id="4" name="Content Placeholder 3">
            <a:extLst>
              <a:ext uri="{FF2B5EF4-FFF2-40B4-BE49-F238E27FC236}">
                <a16:creationId xmlns:a16="http://schemas.microsoft.com/office/drawing/2014/main" id="{783A4594-62DE-56B0-D052-9A91AD5F4F21}"/>
              </a:ext>
            </a:extLst>
          </p:cNvPr>
          <p:cNvSpPr>
            <a:spLocks noGrp="1"/>
          </p:cNvSpPr>
          <p:nvPr>
            <p:ph sz="half" idx="2"/>
          </p:nvPr>
        </p:nvSpPr>
        <p:spPr>
          <a:xfrm>
            <a:off x="6172199" y="1904454"/>
            <a:ext cx="5825360" cy="4654003"/>
          </a:xfrm>
        </p:spPr>
        <p:txBody>
          <a:bodyPr>
            <a:normAutofit/>
          </a:bodyPr>
          <a:lstStyle/>
          <a:p>
            <a:pPr marL="346075" indent="-346075"/>
            <a:r>
              <a:rPr lang="en-US" sz="4000" b="1" dirty="0">
                <a:solidFill>
                  <a:schemeClr val="bg1"/>
                </a:solidFill>
              </a:rPr>
              <a:t>Being afraid </a:t>
            </a:r>
            <a:r>
              <a:rPr lang="en-US" sz="4000" dirty="0">
                <a:solidFill>
                  <a:srgbClr val="FFFF00"/>
                </a:solidFill>
              </a:rPr>
              <a:t>(James 2:19)</a:t>
            </a:r>
          </a:p>
          <a:p>
            <a:pPr marL="346075" indent="-346075"/>
            <a:r>
              <a:rPr lang="en-US" sz="4000" b="1" dirty="0">
                <a:solidFill>
                  <a:schemeClr val="bg1"/>
                </a:solidFill>
              </a:rPr>
              <a:t>Mere reformation</a:t>
            </a:r>
            <a:br>
              <a:rPr lang="en-US" sz="4000" dirty="0">
                <a:solidFill>
                  <a:schemeClr val="bg1"/>
                </a:solidFill>
              </a:rPr>
            </a:br>
            <a:r>
              <a:rPr lang="en-US" sz="4000" dirty="0">
                <a:solidFill>
                  <a:srgbClr val="FFFF00"/>
                </a:solidFill>
              </a:rPr>
              <a:t>(2 Corinthians 7:10)</a:t>
            </a:r>
          </a:p>
          <a:p>
            <a:pPr marL="346075" indent="-346075"/>
            <a:r>
              <a:rPr lang="en-US" sz="4000" b="1" dirty="0">
                <a:solidFill>
                  <a:schemeClr val="bg1"/>
                </a:solidFill>
              </a:rPr>
              <a:t>Going forward</a:t>
            </a:r>
            <a:br>
              <a:rPr lang="en-US" sz="4000" dirty="0">
                <a:solidFill>
                  <a:schemeClr val="bg1"/>
                </a:solidFill>
              </a:rPr>
            </a:br>
            <a:r>
              <a:rPr lang="en-US" sz="4000" dirty="0">
                <a:solidFill>
                  <a:srgbClr val="FFFF00"/>
                </a:solidFill>
              </a:rPr>
              <a:t>(2 Corinthians 7:11)</a:t>
            </a:r>
          </a:p>
          <a:p>
            <a:pPr marL="346075" indent="-346075"/>
            <a:r>
              <a:rPr lang="en-US" sz="4000" b="1" dirty="0">
                <a:solidFill>
                  <a:schemeClr val="bg1"/>
                </a:solidFill>
              </a:rPr>
              <a:t>Prayer or Baptism</a:t>
            </a:r>
            <a:br>
              <a:rPr lang="en-US" sz="4000" dirty="0">
                <a:solidFill>
                  <a:schemeClr val="bg1"/>
                </a:solidFill>
              </a:rPr>
            </a:br>
            <a:r>
              <a:rPr lang="en-US" sz="4000" dirty="0">
                <a:solidFill>
                  <a:srgbClr val="FFFF00"/>
                </a:solidFill>
              </a:rPr>
              <a:t>(Acts 8:22; 2:38)</a:t>
            </a:r>
          </a:p>
        </p:txBody>
      </p:sp>
      <p:cxnSp>
        <p:nvCxnSpPr>
          <p:cNvPr id="6" name="Straight Connector 5">
            <a:extLst>
              <a:ext uri="{FF2B5EF4-FFF2-40B4-BE49-F238E27FC236}">
                <a16:creationId xmlns:a16="http://schemas.microsoft.com/office/drawing/2014/main" id="{5BF0962C-0208-347A-6D8B-80EFC9149062}"/>
              </a:ext>
            </a:extLst>
          </p:cNvPr>
          <p:cNvCxnSpPr/>
          <p:nvPr/>
        </p:nvCxnSpPr>
        <p:spPr>
          <a:xfrm>
            <a:off x="11852662" y="202189"/>
            <a:ext cx="0" cy="1402807"/>
          </a:xfrm>
          <a:prstGeom prst="line">
            <a:avLst/>
          </a:prstGeom>
          <a:ln w="38100">
            <a:solidFill>
              <a:srgbClr val="1A1A1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3DB0AA1-872E-3A63-2FEA-DEA9EC9A9C07}"/>
              </a:ext>
            </a:extLst>
          </p:cNvPr>
          <p:cNvCxnSpPr/>
          <p:nvPr/>
        </p:nvCxnSpPr>
        <p:spPr>
          <a:xfrm>
            <a:off x="8114066" y="197938"/>
            <a:ext cx="0" cy="1402807"/>
          </a:xfrm>
          <a:prstGeom prst="line">
            <a:avLst/>
          </a:prstGeom>
          <a:ln w="38100">
            <a:solidFill>
              <a:srgbClr val="1A1A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074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anim calcmode="lin" valueType="num">
                                      <p:cBhvr>
                                        <p:cTn id="3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anim calcmode="lin" valueType="num">
                                      <p:cBhvr>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500"/>
                                        <p:tgtEl>
                                          <p:spTgt spid="4">
                                            <p:txEl>
                                              <p:pRg st="2" end="2"/>
                                            </p:txEl>
                                          </p:spTgt>
                                        </p:tgtEl>
                                      </p:cBhvr>
                                    </p:animEffect>
                                    <p:anim calcmode="lin" valueType="num">
                                      <p:cBhvr>
                                        <p:cTn id="5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500"/>
                                        <p:tgtEl>
                                          <p:spTgt spid="4">
                                            <p:txEl>
                                              <p:pRg st="3" end="3"/>
                                            </p:txEl>
                                          </p:spTgt>
                                        </p:tgtEl>
                                      </p:cBhvr>
                                    </p:animEffect>
                                    <p:anim calcmode="lin" valueType="num">
                                      <p:cBhvr>
                                        <p:cTn id="5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8"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39A1C8-4167-AC97-5C29-DA03AA1F613B}"/>
              </a:ext>
            </a:extLst>
          </p:cNvPr>
          <p:cNvPicPr>
            <a:picLocks noChangeAspect="1"/>
          </p:cNvPicPr>
          <p:nvPr/>
        </p:nvPicPr>
        <p:blipFill>
          <a:blip r:embed="rId3"/>
          <a:stretch>
            <a:fillRect/>
          </a:stretch>
        </p:blipFill>
        <p:spPr>
          <a:xfrm>
            <a:off x="10510" y="600712"/>
            <a:ext cx="12192002" cy="4143056"/>
          </a:xfrm>
          <a:prstGeom prst="rect">
            <a:avLst/>
          </a:prstGeom>
        </p:spPr>
      </p:pic>
      <p:sp>
        <p:nvSpPr>
          <p:cNvPr id="2" name="Title 1">
            <a:extLst>
              <a:ext uri="{FF2B5EF4-FFF2-40B4-BE49-F238E27FC236}">
                <a16:creationId xmlns:a16="http://schemas.microsoft.com/office/drawing/2014/main" id="{53B44AAB-B55C-755D-3950-C75044D5C494}"/>
              </a:ext>
            </a:extLst>
          </p:cNvPr>
          <p:cNvSpPr>
            <a:spLocks noGrp="1"/>
          </p:cNvSpPr>
          <p:nvPr>
            <p:ph type="ctrTitle"/>
          </p:nvPr>
        </p:nvSpPr>
        <p:spPr>
          <a:xfrm>
            <a:off x="5953771" y="293282"/>
            <a:ext cx="5813565" cy="1967559"/>
          </a:xfrm>
        </p:spPr>
        <p:txBody>
          <a:bodyPr anchor="t">
            <a:normAutofit/>
          </a:bodyPr>
          <a:lstStyle/>
          <a:p>
            <a:pPr algn="r"/>
            <a:r>
              <a:rPr lang="en-US" sz="6600" dirty="0">
                <a:solidFill>
                  <a:schemeClr val="bg1"/>
                </a:solidFill>
                <a:latin typeface="Londrina Solid" panose="00000500000000000000" pitchFamily="2" charset="0"/>
              </a:rPr>
              <a:t>Conclusion</a:t>
            </a:r>
            <a:endParaRPr lang="en-US" sz="6600" dirty="0">
              <a:solidFill>
                <a:srgbClr val="FFFF00"/>
              </a:solidFill>
              <a:latin typeface="Londrina Solid" panose="00000500000000000000" pitchFamily="2" charset="0"/>
            </a:endParaRPr>
          </a:p>
        </p:txBody>
      </p:sp>
      <p:sp>
        <p:nvSpPr>
          <p:cNvPr id="3" name="Subtitle 2">
            <a:extLst>
              <a:ext uri="{FF2B5EF4-FFF2-40B4-BE49-F238E27FC236}">
                <a16:creationId xmlns:a16="http://schemas.microsoft.com/office/drawing/2014/main" id="{7988F00B-1B6E-F90F-8431-9EBA13DED77D}"/>
              </a:ext>
            </a:extLst>
          </p:cNvPr>
          <p:cNvSpPr>
            <a:spLocks noGrp="1"/>
          </p:cNvSpPr>
          <p:nvPr>
            <p:ph type="subTitle" idx="1"/>
          </p:nvPr>
        </p:nvSpPr>
        <p:spPr>
          <a:xfrm>
            <a:off x="409903" y="4950375"/>
            <a:ext cx="11373199" cy="1734207"/>
          </a:xfrm>
        </p:spPr>
        <p:txBody>
          <a:bodyPr>
            <a:noAutofit/>
          </a:bodyPr>
          <a:lstStyle/>
          <a:p>
            <a:r>
              <a:rPr lang="en-US" sz="4800" dirty="0">
                <a:solidFill>
                  <a:schemeClr val="bg1"/>
                </a:solidFill>
              </a:rPr>
              <a:t>Repentance is not easy, but it is possible.  </a:t>
            </a:r>
            <a:r>
              <a:rPr lang="en-US" sz="5400" b="1" dirty="0">
                <a:solidFill>
                  <a:srgbClr val="FFFF00"/>
                </a:solidFill>
              </a:rPr>
              <a:t>And, it is necessary!</a:t>
            </a:r>
          </a:p>
        </p:txBody>
      </p:sp>
    </p:spTree>
    <p:extLst>
      <p:ext uri="{BB962C8B-B14F-4D97-AF65-F5344CB8AC3E}">
        <p14:creationId xmlns:p14="http://schemas.microsoft.com/office/powerpoint/2010/main" val="3567324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fallOve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2308</Words>
  <Application>Microsoft Office PowerPoint</Application>
  <PresentationFormat>Widescreen</PresentationFormat>
  <Paragraphs>106</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Londrina Solid</vt:lpstr>
      <vt:lpstr>Calibri Light</vt:lpstr>
      <vt:lpstr>Arial</vt:lpstr>
      <vt:lpstr>Office Theme</vt:lpstr>
      <vt:lpstr>What Repentance is NOT</vt:lpstr>
      <vt:lpstr>What Repentance is NOT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Repentance is NOT</dc:title>
  <dc:creator>Stan Cox</dc:creator>
  <cp:lastModifiedBy>Stan Cox</cp:lastModifiedBy>
  <cp:revision>1</cp:revision>
  <dcterms:created xsi:type="dcterms:W3CDTF">2022-08-19T20:43:55Z</dcterms:created>
  <dcterms:modified xsi:type="dcterms:W3CDTF">2022-08-20T00:36:48Z</dcterms:modified>
</cp:coreProperties>
</file>