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Impact" panose="020B0806030902050204" pitchFamily="3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46E1A-C6A0-4694-984C-073D5CF7B9CA}" v="359" dt="2022-12-25T01:52:44.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033" autoAdjust="0"/>
  </p:normalViewPr>
  <p:slideViewPr>
    <p:cSldViewPr snapToGrid="0">
      <p:cViewPr varScale="1">
        <p:scale>
          <a:sx n="42" d="100"/>
          <a:sy n="42" d="100"/>
        </p:scale>
        <p:origin x="2179"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A346E1A-C6A0-4694-984C-073D5CF7B9CA}"/>
    <pc:docChg chg="undo custSel addSld delSld modSld modHandout">
      <pc:chgData name="Stan Cox" userId="9376f276357bfffd" providerId="LiveId" clId="{4A346E1A-C6A0-4694-984C-073D5CF7B9CA}" dt="2022-12-25T01:58:48.547" v="4115" actId="6549"/>
      <pc:docMkLst>
        <pc:docMk/>
      </pc:docMkLst>
      <pc:sldChg chg="modSp mod modNotesTx">
        <pc:chgData name="Stan Cox" userId="9376f276357bfffd" providerId="LiveId" clId="{4A346E1A-C6A0-4694-984C-073D5CF7B9CA}" dt="2022-12-25T01:58:48.547" v="4115" actId="6549"/>
        <pc:sldMkLst>
          <pc:docMk/>
          <pc:sldMk cId="3036717841" sldId="256"/>
        </pc:sldMkLst>
        <pc:spChg chg="mod">
          <ac:chgData name="Stan Cox" userId="9376f276357bfffd" providerId="LiveId" clId="{4A346E1A-C6A0-4694-984C-073D5CF7B9CA}" dt="2022-12-24T01:13:48.071" v="1138" actId="20577"/>
          <ac:spMkLst>
            <pc:docMk/>
            <pc:sldMk cId="3036717841" sldId="256"/>
            <ac:spMk id="3" creationId="{339862E8-E4E3-DE15-43CC-5FF4D3F94FF3}"/>
          </ac:spMkLst>
        </pc:spChg>
        <pc:picChg chg="mod">
          <ac:chgData name="Stan Cox" userId="9376f276357bfffd" providerId="LiveId" clId="{4A346E1A-C6A0-4694-984C-073D5CF7B9CA}" dt="2022-12-23T21:54:53.891" v="568" actId="1035"/>
          <ac:picMkLst>
            <pc:docMk/>
            <pc:sldMk cId="3036717841" sldId="256"/>
            <ac:picMk id="5" creationId="{552F425C-F20D-16D9-0056-452C81AFF0F7}"/>
          </ac:picMkLst>
        </pc:picChg>
      </pc:sldChg>
      <pc:sldChg chg="modSp mod modAnim modNotesTx">
        <pc:chgData name="Stan Cox" userId="9376f276357bfffd" providerId="LiveId" clId="{4A346E1A-C6A0-4694-984C-073D5CF7B9CA}" dt="2022-12-25T01:52:52.265" v="4111" actId="12"/>
        <pc:sldMkLst>
          <pc:docMk/>
          <pc:sldMk cId="2606217633" sldId="257"/>
        </pc:sldMkLst>
        <pc:spChg chg="mod">
          <ac:chgData name="Stan Cox" userId="9376f276357bfffd" providerId="LiveId" clId="{4A346E1A-C6A0-4694-984C-073D5CF7B9CA}" dt="2022-12-24T02:02:56.949" v="3649" actId="20577"/>
          <ac:spMkLst>
            <pc:docMk/>
            <pc:sldMk cId="2606217633" sldId="257"/>
            <ac:spMk id="3" creationId="{339862E8-E4E3-DE15-43CC-5FF4D3F94FF3}"/>
          </ac:spMkLst>
        </pc:spChg>
      </pc:sldChg>
      <pc:sldChg chg="modSp add mod modAnim modNotesTx">
        <pc:chgData name="Stan Cox" userId="9376f276357bfffd" providerId="LiveId" clId="{4A346E1A-C6A0-4694-984C-073D5CF7B9CA}" dt="2022-12-24T02:08:45.738" v="3985" actId="14100"/>
        <pc:sldMkLst>
          <pc:docMk/>
          <pc:sldMk cId="580552813" sldId="258"/>
        </pc:sldMkLst>
        <pc:spChg chg="mod">
          <ac:chgData name="Stan Cox" userId="9376f276357bfffd" providerId="LiveId" clId="{4A346E1A-C6A0-4694-984C-073D5CF7B9CA}" dt="2022-12-24T02:03:27.725" v="3685" actId="20577"/>
          <ac:spMkLst>
            <pc:docMk/>
            <pc:sldMk cId="580552813" sldId="258"/>
            <ac:spMk id="2" creationId="{09C1776C-6666-600B-9A1B-65E3F4DD8081}"/>
          </ac:spMkLst>
        </pc:spChg>
        <pc:spChg chg="mod">
          <ac:chgData name="Stan Cox" userId="9376f276357bfffd" providerId="LiveId" clId="{4A346E1A-C6A0-4694-984C-073D5CF7B9CA}" dt="2022-12-24T02:08:45.738" v="3985" actId="14100"/>
          <ac:spMkLst>
            <pc:docMk/>
            <pc:sldMk cId="580552813" sldId="258"/>
            <ac:spMk id="3" creationId="{339862E8-E4E3-DE15-43CC-5FF4D3F94FF3}"/>
          </ac:spMkLst>
        </pc:spChg>
      </pc:sldChg>
      <pc:sldChg chg="add del">
        <pc:chgData name="Stan Cox" userId="9376f276357bfffd" providerId="LiveId" clId="{4A346E1A-C6A0-4694-984C-073D5CF7B9CA}" dt="2022-12-24T02:02:19.755" v="3614"/>
        <pc:sldMkLst>
          <pc:docMk/>
          <pc:sldMk cId="1866535190"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8A565A-6907-CF53-E7F7-4DC89C49C5C9}"/>
              </a:ext>
            </a:extLst>
          </p:cNvPr>
          <p:cNvSpPr>
            <a:spLocks noGrp="1"/>
          </p:cNvSpPr>
          <p:nvPr>
            <p:ph type="hdr" sz="quarter"/>
          </p:nvPr>
        </p:nvSpPr>
        <p:spPr>
          <a:xfrm>
            <a:off x="0" y="0"/>
            <a:ext cx="3619500" cy="736600"/>
          </a:xfrm>
          <a:prstGeom prst="rect">
            <a:avLst/>
          </a:prstGeom>
        </p:spPr>
        <p:txBody>
          <a:bodyPr vert="horz" lIns="91440" tIns="45720" rIns="91440" bIns="45720" rtlCol="0"/>
          <a:lstStyle>
            <a:lvl1pPr algn="l">
              <a:defRPr sz="1200"/>
            </a:lvl1pPr>
          </a:lstStyle>
          <a:p>
            <a:r>
              <a:rPr lang="en-US" sz="2000" dirty="0">
                <a:latin typeface="Impact" panose="020B0806030902050204" pitchFamily="34" charset="0"/>
              </a:rPr>
              <a:t>Have a Good Day on the Last Day</a:t>
            </a:r>
          </a:p>
        </p:txBody>
      </p:sp>
      <p:sp>
        <p:nvSpPr>
          <p:cNvPr id="3" name="Date Placeholder 2">
            <a:extLst>
              <a:ext uri="{FF2B5EF4-FFF2-40B4-BE49-F238E27FC236}">
                <a16:creationId xmlns:a16="http://schemas.microsoft.com/office/drawing/2014/main" id="{769E5AEC-75DC-44FC-E6EF-97EE9334E1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25, 2022 @ 11am</a:t>
            </a:r>
          </a:p>
        </p:txBody>
      </p:sp>
      <p:sp>
        <p:nvSpPr>
          <p:cNvPr id="4" name="Footer Placeholder 3">
            <a:extLst>
              <a:ext uri="{FF2B5EF4-FFF2-40B4-BE49-F238E27FC236}">
                <a16:creationId xmlns:a16="http://schemas.microsoft.com/office/drawing/2014/main" id="{F9881CCB-F55D-2692-6879-DF9BB41A3D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54246B4A-B93D-1F43-2EDA-FA9AEE90DF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F393D204-B9EE-4206-80C0-43116458C20D}" type="slidenum">
              <a:rPr lang="en-US" smtClean="0"/>
              <a:t>‹#›</a:t>
            </a:fld>
            <a:endParaRPr lang="en-US" dirty="0"/>
          </a:p>
        </p:txBody>
      </p:sp>
    </p:spTree>
    <p:extLst>
      <p:ext uri="{BB962C8B-B14F-4D97-AF65-F5344CB8AC3E}">
        <p14:creationId xmlns:p14="http://schemas.microsoft.com/office/powerpoint/2010/main" val="414671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74A86-07E3-46B0-98E9-2CF59534F839}" type="datetimeFigureOut">
              <a:rPr lang="en-US" smtClean="0"/>
              <a:t>12/24/2022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48A41-FE31-4135-B802-A43C13F87F49}" type="slidenum">
              <a:rPr lang="en-US" smtClean="0"/>
              <a:t>‹#›</a:t>
            </a:fld>
            <a:endParaRPr lang="en-US"/>
          </a:p>
        </p:txBody>
      </p:sp>
    </p:spTree>
    <p:extLst>
      <p:ext uri="{BB962C8B-B14F-4D97-AF65-F5344CB8AC3E}">
        <p14:creationId xmlns:p14="http://schemas.microsoft.com/office/powerpoint/2010/main" val="301869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a:solidFill>
                  <a:srgbClr val="000000"/>
                </a:solidFill>
                <a:effectLst/>
                <a:latin typeface="+mn-lt"/>
              </a:rPr>
              <a:t>Introduction:  </a:t>
            </a:r>
            <a:r>
              <a:rPr lang="en-US" sz="1200" b="0" i="0">
                <a:solidFill>
                  <a:srgbClr val="000000"/>
                </a:solidFill>
                <a:effectLst/>
                <a:latin typeface="+mn-lt"/>
              </a:rPr>
              <a:t>(Scripture Reading: Romans 8:18-25)</a:t>
            </a:r>
          </a:p>
          <a:p>
            <a:pPr marL="171450" indent="-171450" algn="l">
              <a:buFont typeface="Arial" panose="020B0604020202020204" pitchFamily="34" charset="0"/>
              <a:buChar char="•"/>
            </a:pPr>
            <a:r>
              <a:rPr lang="en-US" sz="1200" b="1" i="0">
                <a:solidFill>
                  <a:srgbClr val="000000"/>
                </a:solidFill>
                <a:effectLst/>
                <a:latin typeface="+mn-lt"/>
              </a:rPr>
              <a:t>We </a:t>
            </a:r>
            <a:r>
              <a:rPr lang="en-US" sz="1200" b="1" i="0" dirty="0">
                <a:solidFill>
                  <a:srgbClr val="000000"/>
                </a:solidFill>
                <a:effectLst/>
                <a:latin typeface="+mn-lt"/>
              </a:rPr>
              <a:t>hear and say "have a good day" just about every day. </a:t>
            </a:r>
          </a:p>
          <a:p>
            <a:pPr marL="628650" lvl="1" indent="-171450" algn="l">
              <a:buFont typeface="Arial" panose="020B0604020202020204" pitchFamily="34" charset="0"/>
              <a:buChar char="•"/>
            </a:pPr>
            <a:r>
              <a:rPr lang="en-US" sz="1200" b="0" i="0" dirty="0">
                <a:solidFill>
                  <a:srgbClr val="000000"/>
                </a:solidFill>
                <a:effectLst/>
                <a:latin typeface="+mn-lt"/>
              </a:rPr>
              <a:t>The phrase anticipates and offers a future blessing upon others.</a:t>
            </a:r>
          </a:p>
          <a:p>
            <a:pPr marL="171450" indent="-171450" algn="l">
              <a:buFont typeface="Arial" panose="020B0604020202020204" pitchFamily="34" charset="0"/>
              <a:buChar char="•"/>
            </a:pPr>
            <a:r>
              <a:rPr lang="en-US" sz="1200" b="1" i="0" dirty="0">
                <a:solidFill>
                  <a:srgbClr val="000000"/>
                </a:solidFill>
                <a:effectLst/>
                <a:latin typeface="+mn-lt"/>
              </a:rPr>
              <a:t>The principle is found in scripture as well </a:t>
            </a:r>
          </a:p>
          <a:p>
            <a:pPr marL="628650" lvl="1" indent="-171450" algn="l">
              <a:buFont typeface="Arial" panose="020B0604020202020204" pitchFamily="34" charset="0"/>
              <a:buChar char="•"/>
            </a:pPr>
            <a:r>
              <a:rPr lang="en-US" sz="1200" b="0" i="0" dirty="0">
                <a:solidFill>
                  <a:srgbClr val="000000"/>
                </a:solidFill>
                <a:effectLst/>
                <a:latin typeface="+mn-lt"/>
              </a:rPr>
              <a:t>The Priestly blessing to Israel (Instructions to Aaron and his sons)</a:t>
            </a:r>
          </a:p>
          <a:p>
            <a:pPr marL="0" lvl="0" indent="0" algn="l">
              <a:buFont typeface="Arial" panose="020B0604020202020204" pitchFamily="34" charset="0"/>
              <a:buNone/>
            </a:pPr>
            <a:r>
              <a:rPr lang="en-US" sz="1200" b="1" i="0" dirty="0">
                <a:solidFill>
                  <a:srgbClr val="000000"/>
                </a:solidFill>
                <a:effectLst/>
                <a:latin typeface="+mn-lt"/>
              </a:rPr>
              <a:t>(Numbers 6:22-27), </a:t>
            </a:r>
            <a:r>
              <a:rPr lang="en-US" sz="1200" b="0" i="1" dirty="0">
                <a:solidFill>
                  <a:srgbClr val="000000"/>
                </a:solidFill>
                <a:effectLst/>
                <a:latin typeface="+mn-lt"/>
              </a:rPr>
              <a:t>“</a:t>
            </a:r>
            <a:r>
              <a:rPr lang="en-US" i="1" dirty="0"/>
              <a:t>And the Lord spoke to Moses, saying:</a:t>
            </a:r>
            <a:r>
              <a:rPr lang="en-US" i="1" baseline="30000" dirty="0"/>
              <a:t> 23</a:t>
            </a:r>
            <a:r>
              <a:rPr lang="en-US" i="1" dirty="0"/>
              <a:t> “Speak to Aaron and his sons, saying, ‘This is the way you shall bless the children of Israel. Say to them: </a:t>
            </a:r>
            <a:r>
              <a:rPr lang="en-US" i="1" baseline="30000" dirty="0"/>
              <a:t>24</a:t>
            </a:r>
            <a:r>
              <a:rPr lang="en-US" i="1" dirty="0"/>
              <a:t> “The Lord bless you and keep you; </a:t>
            </a:r>
            <a:r>
              <a:rPr lang="en-US" i="1" baseline="30000" dirty="0"/>
              <a:t>25</a:t>
            </a:r>
            <a:r>
              <a:rPr lang="en-US" i="1" dirty="0"/>
              <a:t> the Lord make His face shine upon you, and be gracious to you; </a:t>
            </a:r>
            <a:r>
              <a:rPr lang="en-US" i="1" baseline="30000" dirty="0"/>
              <a:t>26</a:t>
            </a:r>
            <a:r>
              <a:rPr lang="en-US" i="1" dirty="0"/>
              <a:t> the Lord lift up His countenance upon you, and give you peace.” ’ </a:t>
            </a:r>
            <a:r>
              <a:rPr lang="en-US" i="1" baseline="30000" dirty="0"/>
              <a:t>27</a:t>
            </a:r>
            <a:r>
              <a:rPr lang="en-US" i="1" dirty="0"/>
              <a:t> “So they shall put My name on the children of Israel, and I will bless them.”</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Paul’s valediction to the church in Corinth</a:t>
            </a:r>
          </a:p>
          <a:p>
            <a:pPr marL="0" lvl="0" indent="0" algn="l">
              <a:buFont typeface="Arial" panose="020B0604020202020204" pitchFamily="34" charset="0"/>
              <a:buNone/>
            </a:pPr>
            <a:r>
              <a:rPr lang="en-US" sz="1200" b="1" i="0" dirty="0">
                <a:solidFill>
                  <a:srgbClr val="000000"/>
                </a:solidFill>
                <a:effectLst/>
                <a:latin typeface="+mn-lt"/>
              </a:rPr>
              <a:t>(2 Corinthians 13:14), </a:t>
            </a:r>
            <a:r>
              <a:rPr lang="en-US" sz="1200" b="0" i="1" dirty="0">
                <a:solidFill>
                  <a:srgbClr val="000000"/>
                </a:solidFill>
                <a:effectLst/>
                <a:latin typeface="+mn-lt"/>
              </a:rPr>
              <a:t>“</a:t>
            </a:r>
            <a:r>
              <a:rPr lang="en-US" i="1" dirty="0"/>
              <a:t>The grace of the Lord Jesus Christ, and the love of God, and the communion of the Holy Spirit be with you all. Amen﻿.”</a:t>
            </a:r>
          </a:p>
          <a:p>
            <a:pPr marL="628650" lvl="1" indent="-171450" algn="l">
              <a:buFont typeface="Arial" panose="020B0604020202020204" pitchFamily="34" charset="0"/>
              <a:buChar char="•"/>
            </a:pPr>
            <a:r>
              <a:rPr lang="en-US" sz="1200" b="0" i="0" dirty="0">
                <a:solidFill>
                  <a:srgbClr val="000000"/>
                </a:solidFill>
                <a:effectLst/>
                <a:latin typeface="+mn-lt"/>
              </a:rPr>
              <a:t>Peter’s greeting in his first epistle</a:t>
            </a:r>
          </a:p>
          <a:p>
            <a:pPr marL="0" lvl="0" indent="0" algn="l">
              <a:buFont typeface="Arial" panose="020B0604020202020204" pitchFamily="34" charset="0"/>
              <a:buNone/>
            </a:pPr>
            <a:r>
              <a:rPr lang="en-US" sz="1200" b="1" i="0" dirty="0">
                <a:solidFill>
                  <a:srgbClr val="000000"/>
                </a:solidFill>
                <a:effectLst/>
                <a:latin typeface="+mn-lt"/>
              </a:rPr>
              <a:t>(1 Peter 1:2), </a:t>
            </a:r>
            <a:r>
              <a:rPr lang="en-US" sz="1200" b="0" i="1" dirty="0">
                <a:solidFill>
                  <a:srgbClr val="000000"/>
                </a:solidFill>
                <a:effectLst/>
                <a:latin typeface="+mn-lt"/>
              </a:rPr>
              <a:t>“Grace to you and peace be multiplied.”</a:t>
            </a:r>
          </a:p>
          <a:p>
            <a:pPr marL="171450" indent="-171450" algn="l">
              <a:buFont typeface="Arial" panose="020B0604020202020204" pitchFamily="34" charset="0"/>
              <a:buChar char="•"/>
            </a:pPr>
            <a:r>
              <a:rPr lang="en-US" sz="1200" b="1" i="0" dirty="0">
                <a:solidFill>
                  <a:srgbClr val="000000"/>
                </a:solidFill>
                <a:effectLst/>
                <a:latin typeface="+mn-lt"/>
              </a:rPr>
              <a:t>It is the hope of every child of God to have a good day on the last Day.  This is sure for the faithful</a:t>
            </a:r>
          </a:p>
          <a:p>
            <a:pPr marL="0" indent="0" algn="l">
              <a:buFont typeface="Arial" panose="020B0604020202020204" pitchFamily="34" charset="0"/>
              <a:buNone/>
            </a:pPr>
            <a:r>
              <a:rPr lang="en-US" sz="1200" b="1" i="0" dirty="0">
                <a:solidFill>
                  <a:srgbClr val="000000"/>
                </a:solidFill>
                <a:effectLst/>
                <a:latin typeface="+mn-lt"/>
              </a:rPr>
              <a:t>(John 6:35-40), </a:t>
            </a:r>
            <a:r>
              <a:rPr lang="en-US" sz="1200" b="0" i="1" dirty="0">
                <a:solidFill>
                  <a:srgbClr val="000000"/>
                </a:solidFill>
                <a:effectLst/>
                <a:latin typeface="+mn-lt"/>
              </a:rPr>
              <a:t>“</a:t>
            </a:r>
            <a:r>
              <a:rPr lang="en-US" i="1" dirty="0"/>
              <a:t>And Jesus said to them, “I am the bread of life. He who comes to Me shall never hunger, and he who believes in Me shall never thirst.</a:t>
            </a:r>
            <a:r>
              <a:rPr lang="en-US" i="1" baseline="30000" dirty="0"/>
              <a:t> 36</a:t>
            </a:r>
            <a:r>
              <a:rPr lang="en-US" i="1" dirty="0"/>
              <a:t> But I said to you that you have seen Me and yet do not believe.</a:t>
            </a:r>
            <a:r>
              <a:rPr lang="en-US" i="1" baseline="30000" dirty="0"/>
              <a:t> 37</a:t>
            </a:r>
            <a:r>
              <a:rPr lang="en-US" i="1" dirty="0"/>
              <a:t> All that the Father gives Me will come to Me, and the one who comes to Me I will by no means cast out.</a:t>
            </a:r>
            <a:r>
              <a:rPr lang="en-US" i="1" baseline="30000" dirty="0"/>
              <a:t> 38</a:t>
            </a:r>
            <a:r>
              <a:rPr lang="en-US" i="1" dirty="0"/>
              <a:t> For I have come down from heaven, not to do My own will, but the will of Him who sent Me.</a:t>
            </a:r>
            <a:r>
              <a:rPr lang="en-US" i="1" baseline="30000" dirty="0"/>
              <a:t> 39</a:t>
            </a:r>
            <a:r>
              <a:rPr lang="en-US" i="1" dirty="0"/>
              <a:t> This is the will of the Father who sent Me, that of all He has given Me I should lose nothing, but should raise it up at the last day.</a:t>
            </a:r>
            <a:r>
              <a:rPr lang="en-US" i="1" baseline="30000" dirty="0"/>
              <a:t> 40</a:t>
            </a:r>
            <a:r>
              <a:rPr lang="en-US" i="1" dirty="0"/>
              <a:t> </a:t>
            </a:r>
            <a:r>
              <a:rPr lang="en-US" i="1" u="sng" dirty="0"/>
              <a:t>And this is the will of Him who sent Me, that everyone who sees the Son and believes in Him may have everlasting life; and I will raise him up at the last day</a:t>
            </a:r>
            <a:r>
              <a:rPr lang="en-US" i="1" dirty="0"/>
              <a:t>.”</a:t>
            </a:r>
          </a:p>
          <a:p>
            <a:pPr marL="171450" indent="-171450" algn="l">
              <a:buFont typeface="Arial" panose="020B0604020202020204" pitchFamily="34" charset="0"/>
              <a:buChar char="•"/>
            </a:pPr>
            <a:r>
              <a:rPr lang="en-US" sz="1200" b="1" i="0" dirty="0">
                <a:solidFill>
                  <a:srgbClr val="000000"/>
                </a:solidFill>
                <a:effectLst/>
                <a:latin typeface="+mn-lt"/>
              </a:rPr>
              <a:t>On the screen is a dark and foreboding cloud to signify the last day.  Why was that chosen?</a:t>
            </a:r>
          </a:p>
          <a:p>
            <a:pPr marL="628650" lvl="1" indent="-171450" algn="l">
              <a:buFont typeface="Arial" panose="020B0604020202020204" pitchFamily="34" charset="0"/>
              <a:buChar char="•"/>
            </a:pPr>
            <a:r>
              <a:rPr lang="en-US" sz="1200" b="0" i="0" dirty="0">
                <a:solidFill>
                  <a:srgbClr val="000000"/>
                </a:solidFill>
                <a:effectLst/>
                <a:latin typeface="+mn-lt"/>
              </a:rPr>
              <a:t>Because for many, the last day will not be a pleasant day.</a:t>
            </a:r>
          </a:p>
          <a:p>
            <a:pPr algn="l"/>
            <a:r>
              <a:rPr lang="en-US" b="1" dirty="0"/>
              <a:t>(John 12:48), </a:t>
            </a:r>
            <a:r>
              <a:rPr lang="en-US" i="1" dirty="0"/>
              <a:t>“He who rejects Me, and does not receive My words, has that which judges him—the word that I have spoken will judge him in the last day.”</a:t>
            </a:r>
          </a:p>
          <a:p>
            <a:pPr marL="628650" lvl="1" indent="-171450" algn="l">
              <a:buFont typeface="Arial" panose="020B0604020202020204" pitchFamily="34" charset="0"/>
              <a:buChar char="•"/>
            </a:pPr>
            <a:r>
              <a:rPr lang="en-US" sz="1200" b="0" i="0" dirty="0">
                <a:solidFill>
                  <a:srgbClr val="000000"/>
                </a:solidFill>
                <a:effectLst/>
                <a:latin typeface="+mn-lt"/>
              </a:rPr>
              <a:t>Of course, it doesn’t have to be that way.  The last day is a day that God’s children should be anticipating with joy. It will truly be a good day.</a:t>
            </a:r>
          </a:p>
          <a:p>
            <a:pPr marL="0" lvl="0" indent="0" algn="l">
              <a:buFont typeface="Arial" panose="020B0604020202020204" pitchFamily="34" charset="0"/>
              <a:buNone/>
            </a:pPr>
            <a:r>
              <a:rPr lang="en-US" b="1" dirty="0"/>
              <a:t>(2 Peter 3:10-13), </a:t>
            </a:r>
            <a:r>
              <a:rPr lang="en-US" i="1" dirty="0"/>
              <a:t>“But the day of the Lord will come as a thief in the night, in which the heavens will pass away with a great noise, and the elements will melt with fervent heat; both the earth and the works that are in it will be burned up.</a:t>
            </a:r>
            <a:r>
              <a:rPr lang="en-US" i="1" baseline="30000" dirty="0"/>
              <a:t> 11</a:t>
            </a:r>
            <a:r>
              <a:rPr lang="en-US" i="1" dirty="0"/>
              <a:t> Therefore, since all these things will be dissolved, what manner of persons ought you to be in holy conduct and godliness,</a:t>
            </a:r>
            <a:r>
              <a:rPr lang="en-US" i="1" baseline="30000" dirty="0"/>
              <a:t> 12</a:t>
            </a:r>
            <a:r>
              <a:rPr lang="en-US" i="1" dirty="0"/>
              <a:t> </a:t>
            </a:r>
            <a:r>
              <a:rPr lang="en-US" i="1" u="sng" dirty="0"/>
              <a:t>looking for and hastening the coming of the day of God</a:t>
            </a:r>
            <a:r>
              <a:rPr lang="en-US" i="1" dirty="0"/>
              <a:t>, because of which the heavens will be dissolved, being on fire, and the elements will melt with fervent heat?</a:t>
            </a:r>
            <a:r>
              <a:rPr lang="en-US" i="1" baseline="30000" dirty="0"/>
              <a:t> 13</a:t>
            </a:r>
            <a:r>
              <a:rPr lang="en-US" i="1" dirty="0"/>
              <a:t> Nevertheless we, according to His promise, </a:t>
            </a:r>
            <a:r>
              <a:rPr lang="en-US" i="1" u="sng" dirty="0"/>
              <a:t>look for new heavens and a new earth in which righteousness dwells</a:t>
            </a:r>
            <a:r>
              <a:rPr lang="en-US" i="1" dirty="0"/>
              <a:t>.”</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As seen from the text, there will indeed by a last day!</a:t>
            </a:r>
          </a:p>
          <a:p>
            <a:pPr marL="628650" lvl="1" indent="-171450" algn="l">
              <a:buFont typeface="Arial" panose="020B0604020202020204" pitchFamily="34" charset="0"/>
              <a:buChar char="•"/>
            </a:pPr>
            <a:r>
              <a:rPr lang="en-US" sz="1200" b="0" i="0" dirty="0">
                <a:solidFill>
                  <a:srgbClr val="000000"/>
                </a:solidFill>
                <a:effectLst/>
                <a:latin typeface="+mn-lt"/>
              </a:rPr>
              <a:t>This world will not endure forever.  This Jesus assured us to be so.</a:t>
            </a:r>
          </a:p>
          <a:p>
            <a:pPr marL="0" lvl="0" indent="0" algn="l">
              <a:buFont typeface="Arial" panose="020B0604020202020204" pitchFamily="34" charset="0"/>
              <a:buNone/>
            </a:pPr>
            <a:r>
              <a:rPr lang="en-US" sz="1200" b="1" i="0" dirty="0">
                <a:solidFill>
                  <a:srgbClr val="000000"/>
                </a:solidFill>
                <a:effectLst/>
                <a:latin typeface="+mn-lt"/>
              </a:rPr>
              <a:t>(Matthew 24:35), </a:t>
            </a:r>
            <a:r>
              <a:rPr lang="en-US" sz="1200" b="0" i="1" dirty="0">
                <a:solidFill>
                  <a:srgbClr val="000000"/>
                </a:solidFill>
                <a:effectLst/>
                <a:latin typeface="+mn-lt"/>
              </a:rPr>
              <a:t>“</a:t>
            </a:r>
            <a:r>
              <a:rPr lang="en-US" i="1" dirty="0"/>
              <a:t>Heaven and earth will pass away, but My words will by no means pass away.</a:t>
            </a:r>
            <a:r>
              <a:rPr lang="en-US" sz="1200" b="0" i="1" dirty="0">
                <a:solidFill>
                  <a:srgbClr val="000000"/>
                </a:solidFill>
                <a:effectLst/>
                <a:latin typeface="+mn-lt"/>
              </a:rPr>
              <a:t>”</a:t>
            </a:r>
          </a:p>
          <a:p>
            <a:pPr marL="628650" lvl="1" indent="-171450" algn="l">
              <a:buFont typeface="Arial" panose="020B0604020202020204" pitchFamily="34" charset="0"/>
              <a:buChar char="•"/>
            </a:pPr>
            <a:r>
              <a:rPr lang="en-US" sz="1200" b="0" i="0" dirty="0">
                <a:solidFill>
                  <a:srgbClr val="000000"/>
                </a:solidFill>
                <a:effectLst/>
                <a:latin typeface="+mn-lt"/>
              </a:rPr>
              <a:t>So, why will it be a happy day for some and an unhappy day for others?</a:t>
            </a:r>
          </a:p>
          <a:p>
            <a:pPr algn="l"/>
            <a:endParaRPr lang="en-US" sz="1200" b="0" i="0" dirty="0">
              <a:solidFill>
                <a:srgbClr val="000000"/>
              </a:solidFill>
              <a:effectLst/>
              <a:latin typeface="+mn-l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Based in part on an article by Joe R. Price, </a:t>
            </a:r>
            <a:r>
              <a:rPr lang="en-US" sz="1200" b="1" i="0" dirty="0">
                <a:solidFill>
                  <a:srgbClr val="000000"/>
                </a:solidFill>
                <a:effectLst/>
                <a:latin typeface="+mn-lt"/>
              </a:rPr>
              <a:t>Have A Good Day. </a:t>
            </a:r>
            <a:r>
              <a:rPr lang="en-US" sz="1200" b="0" i="0" dirty="0">
                <a:solidFill>
                  <a:srgbClr val="000000"/>
                </a:solidFill>
                <a:effectLst/>
                <a:latin typeface="+mn-lt"/>
              </a:rPr>
              <a:t>April 28, 2002</a:t>
            </a:r>
            <a:endParaRPr lang="en-US" sz="1200" dirty="0">
              <a:latin typeface="+mn-lt"/>
            </a:endParaRPr>
          </a:p>
        </p:txBody>
      </p:sp>
      <p:sp>
        <p:nvSpPr>
          <p:cNvPr id="4" name="Slide Number Placeholder 3"/>
          <p:cNvSpPr>
            <a:spLocks noGrp="1"/>
          </p:cNvSpPr>
          <p:nvPr>
            <p:ph type="sldNum" sz="quarter" idx="5"/>
          </p:nvPr>
        </p:nvSpPr>
        <p:spPr/>
        <p:txBody>
          <a:bodyPr/>
          <a:lstStyle/>
          <a:p>
            <a:fld id="{D7F48A41-FE31-4135-B802-A43C13F87F49}" type="slidenum">
              <a:rPr lang="en-US" smtClean="0"/>
              <a:t>1</a:t>
            </a:fld>
            <a:endParaRPr lang="en-US"/>
          </a:p>
        </p:txBody>
      </p:sp>
    </p:spTree>
    <p:extLst>
      <p:ext uri="{BB962C8B-B14F-4D97-AF65-F5344CB8AC3E}">
        <p14:creationId xmlns:p14="http://schemas.microsoft.com/office/powerpoint/2010/main" val="159082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i="0" dirty="0">
                <a:solidFill>
                  <a:srgbClr val="000000"/>
                </a:solidFill>
                <a:effectLst/>
                <a:latin typeface="+mn-lt"/>
              </a:rPr>
              <a:t>Have a Good Day on the Last Day  </a:t>
            </a:r>
          </a:p>
          <a:p>
            <a:pPr marL="171450" indent="-171450" algn="l">
              <a:buFont typeface="Arial" panose="020B0604020202020204" pitchFamily="34" charset="0"/>
              <a:buChar char="•"/>
            </a:pPr>
            <a:r>
              <a:rPr lang="en-US" sz="1200" b="1" i="0" dirty="0">
                <a:solidFill>
                  <a:srgbClr val="000000"/>
                </a:solidFill>
                <a:effectLst/>
                <a:latin typeface="+mn-lt"/>
              </a:rPr>
              <a:t>The last day will be a day of resurrection.</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But, for the ungodly, that resurrection on the last day will not be a pleasant experience.</a:t>
            </a:r>
          </a:p>
          <a:p>
            <a:pPr marL="0" lvl="0" indent="0" algn="l">
              <a:buFont typeface="Arial" panose="020B0604020202020204" pitchFamily="34" charset="0"/>
              <a:buNone/>
            </a:pPr>
            <a:r>
              <a:rPr lang="en-US" b="1" dirty="0"/>
              <a:t>(John 5:28-29), </a:t>
            </a:r>
            <a:r>
              <a:rPr lang="en-US" i="1" dirty="0"/>
              <a:t>“Do not marvel at this; for the hour is coming in which all who are in the graves will hear His voice</a:t>
            </a:r>
            <a:r>
              <a:rPr lang="en-US" i="1" baseline="30000" dirty="0"/>
              <a:t> 29</a:t>
            </a:r>
            <a:r>
              <a:rPr lang="en-US" i="1" dirty="0"/>
              <a:t> and come forth—those who have done good, to the resurrection of life, and those who have done evil, to the resurrection of condemnation.”</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For those who life by faith, however, it is a time to rejoice!</a:t>
            </a:r>
          </a:p>
          <a:p>
            <a:pPr marL="0" lvl="0" indent="0" algn="l">
              <a:buFont typeface="Arial" panose="020B0604020202020204" pitchFamily="34" charset="0"/>
              <a:buNone/>
            </a:pPr>
            <a:r>
              <a:rPr lang="en-US" sz="1200" b="1" i="0" dirty="0">
                <a:solidFill>
                  <a:srgbClr val="000000"/>
                </a:solidFill>
                <a:effectLst/>
                <a:latin typeface="+mn-lt"/>
              </a:rPr>
              <a:t>(1 Corinthians 15:20-23),</a:t>
            </a:r>
            <a:r>
              <a:rPr lang="en-US" sz="1200" b="1" i="1" dirty="0">
                <a:solidFill>
                  <a:srgbClr val="000000"/>
                </a:solidFill>
                <a:effectLst/>
                <a:latin typeface="+mn-lt"/>
              </a:rPr>
              <a:t> </a:t>
            </a:r>
            <a:r>
              <a:rPr lang="en-US" sz="1200" b="0" i="1" dirty="0">
                <a:solidFill>
                  <a:srgbClr val="000000"/>
                </a:solidFill>
                <a:effectLst/>
                <a:latin typeface="+mn-lt"/>
              </a:rPr>
              <a:t>“</a:t>
            </a:r>
            <a:r>
              <a:rPr lang="en-US" i="1" dirty="0"/>
              <a:t>But now Christ is risen from the dead, and has become the </a:t>
            </a:r>
            <a:r>
              <a:rPr lang="en-US" i="1" dirty="0" err="1"/>
              <a:t>firstfruits</a:t>
            </a:r>
            <a:r>
              <a:rPr lang="en-US" i="1" dirty="0"/>
              <a:t> of those who have fallen asleep.</a:t>
            </a:r>
            <a:r>
              <a:rPr lang="en-US" i="1" baseline="30000" dirty="0"/>
              <a:t> 21</a:t>
            </a:r>
            <a:r>
              <a:rPr lang="en-US" i="1" dirty="0"/>
              <a:t> For since by man came death, by Man also came the resurrection of the dead.</a:t>
            </a:r>
            <a:r>
              <a:rPr lang="en-US" i="1" baseline="30000" dirty="0"/>
              <a:t> 22</a:t>
            </a:r>
            <a:r>
              <a:rPr lang="en-US" i="1" dirty="0"/>
              <a:t> For as in Adam all die, even so in Christ all shall be made alive.</a:t>
            </a:r>
            <a:r>
              <a:rPr lang="en-US" i="1" baseline="30000" dirty="0"/>
              <a:t> 23</a:t>
            </a:r>
            <a:r>
              <a:rPr lang="en-US" i="1" dirty="0"/>
              <a:t> But each one in his own order: Christ the </a:t>
            </a:r>
            <a:r>
              <a:rPr lang="en-US" i="1" dirty="0" err="1"/>
              <a:t>firstfruits</a:t>
            </a:r>
            <a:r>
              <a:rPr lang="en-US" i="1" dirty="0"/>
              <a:t>, afterward those who are Christ's at His coming.”</a:t>
            </a:r>
          </a:p>
          <a:p>
            <a:pPr marL="628650" lvl="1" indent="-171450" algn="l">
              <a:buFont typeface="Arial" panose="020B0604020202020204" pitchFamily="34" charset="0"/>
              <a:buChar char="•"/>
            </a:pPr>
            <a:r>
              <a:rPr lang="en-US" i="0" dirty="0"/>
              <a:t>So, if you want to have a “good day” on the last day, believe in God, and do His will</a:t>
            </a:r>
          </a:p>
          <a:p>
            <a:pPr marL="0" lvl="0" indent="0" algn="l">
              <a:buFont typeface="Arial" panose="020B0604020202020204" pitchFamily="34" charset="0"/>
              <a:buNone/>
            </a:pPr>
            <a:r>
              <a:rPr lang="en-US" b="1" i="0" dirty="0"/>
              <a:t>(John 5:28-29), </a:t>
            </a:r>
            <a:r>
              <a:rPr lang="en-US" i="1" dirty="0"/>
              <a:t>“Do not marvel at this; for the hour is coming in which all who are in the graves will hear His voice</a:t>
            </a:r>
            <a:r>
              <a:rPr lang="en-US" i="1" baseline="30000" dirty="0"/>
              <a:t> 29</a:t>
            </a:r>
            <a:r>
              <a:rPr lang="en-US" i="1" dirty="0"/>
              <a:t> and come forth—</a:t>
            </a:r>
            <a:r>
              <a:rPr lang="en-US" i="1" u="sng" dirty="0"/>
              <a:t>those who have done good, to the resurrection of life</a:t>
            </a:r>
            <a:r>
              <a:rPr lang="en-US" i="1" dirty="0"/>
              <a:t>, and those who have done evil, to the resurrection of condemnation.”</a:t>
            </a:r>
          </a:p>
          <a:p>
            <a:pPr marL="171450" lvl="0" indent="-171450" algn="l">
              <a:buFont typeface="Arial" panose="020B0604020202020204" pitchFamily="34" charset="0"/>
              <a:buChar char="•"/>
            </a:pPr>
            <a:r>
              <a:rPr lang="en-US" sz="1200" b="1" i="0" dirty="0">
                <a:solidFill>
                  <a:srgbClr val="000000"/>
                </a:solidFill>
                <a:effectLst/>
                <a:latin typeface="+mn-lt"/>
              </a:rPr>
              <a:t>[CLICK] The last day will be a day of judgment.</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This is, of course, the significance of that day.  It is the day where each will be sentenced, in accord with the life we have lived.</a:t>
            </a:r>
          </a:p>
          <a:p>
            <a:pPr marL="628650" lvl="1" indent="-171450" algn="l">
              <a:buFont typeface="Arial" panose="020B0604020202020204" pitchFamily="34" charset="0"/>
              <a:buChar char="•"/>
            </a:pPr>
            <a:r>
              <a:rPr lang="en-US" sz="1200" b="0" i="0" dirty="0">
                <a:solidFill>
                  <a:srgbClr val="000000"/>
                </a:solidFill>
                <a:effectLst/>
                <a:latin typeface="+mn-lt"/>
              </a:rPr>
              <a:t>If you do not belong to Christ on the day, you will be lost.</a:t>
            </a:r>
          </a:p>
          <a:p>
            <a:pPr marL="0" lvl="0" indent="0" algn="l">
              <a:buFont typeface="Arial" panose="020B0604020202020204" pitchFamily="34" charset="0"/>
              <a:buNone/>
            </a:pPr>
            <a:r>
              <a:rPr lang="en-US" sz="1200" b="1" i="0" dirty="0">
                <a:solidFill>
                  <a:srgbClr val="000000"/>
                </a:solidFill>
                <a:effectLst/>
                <a:latin typeface="+mn-lt"/>
              </a:rPr>
              <a:t>(Revelation 20:11-15) [The scene of the Great White Throne Judgment, at the end], </a:t>
            </a:r>
            <a:r>
              <a:rPr lang="en-US" sz="1200" b="0" i="1" dirty="0">
                <a:solidFill>
                  <a:srgbClr val="000000"/>
                </a:solidFill>
                <a:effectLst/>
                <a:latin typeface="+mn-lt"/>
              </a:rPr>
              <a:t>“</a:t>
            </a:r>
            <a:r>
              <a:rPr lang="en-US" i="1" dirty="0"/>
              <a:t>Then I saw a great white throne and Him who sat on it, from whose face the earth and the heaven fled away. And there was found no place for them.</a:t>
            </a:r>
            <a:r>
              <a:rPr lang="en-US" i="1" baseline="30000" dirty="0"/>
              <a:t> 12</a:t>
            </a:r>
            <a:r>
              <a:rPr lang="en-US" i="1" dirty="0"/>
              <a:t> And I saw the dead, small and great, standing before God, and books were opened. And another book was opened, which is the Book of Life. And the dead were judged according to their works, by the things which were written in the books.</a:t>
            </a:r>
            <a:r>
              <a:rPr lang="en-US" i="1" baseline="30000" dirty="0"/>
              <a:t> 13</a:t>
            </a:r>
            <a:r>
              <a:rPr lang="en-US" i="1" dirty="0"/>
              <a:t> The sea gave up the dead who were in it, and Death and Hades delivered up the dead who were in them. And they were judged, each one according to his works.</a:t>
            </a:r>
            <a:r>
              <a:rPr lang="en-US" i="1" baseline="30000" dirty="0"/>
              <a:t> 14</a:t>
            </a:r>
            <a:r>
              <a:rPr lang="en-US" i="1" dirty="0"/>
              <a:t> Then Death and Hades were cast into the lake of fire. This is the second death.</a:t>
            </a:r>
            <a:r>
              <a:rPr lang="en-US" i="1" baseline="30000" dirty="0"/>
              <a:t> 15</a:t>
            </a:r>
            <a:r>
              <a:rPr lang="en-US" i="1" dirty="0"/>
              <a:t> And anyone not found written in the Book of Life was cast into the lake of fire.”</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Remember, this judgment is reserved for all!</a:t>
            </a:r>
          </a:p>
          <a:p>
            <a:pPr marL="0" lvl="0" indent="0" algn="l">
              <a:buFont typeface="Arial" panose="020B0604020202020204" pitchFamily="34" charset="0"/>
              <a:buNone/>
            </a:pPr>
            <a:r>
              <a:rPr lang="en-US" sz="1200" b="1" i="0" dirty="0">
                <a:solidFill>
                  <a:srgbClr val="000000"/>
                </a:solidFill>
                <a:effectLst/>
                <a:latin typeface="+mn-lt"/>
              </a:rPr>
              <a:t>(Galatians 6:7-8), </a:t>
            </a:r>
            <a:r>
              <a:rPr lang="en-US" sz="1200" b="0" i="1" dirty="0">
                <a:solidFill>
                  <a:srgbClr val="000000"/>
                </a:solidFill>
                <a:effectLst/>
                <a:latin typeface="+mn-lt"/>
              </a:rPr>
              <a:t>“</a:t>
            </a:r>
            <a:r>
              <a:rPr lang="en-US" i="1" dirty="0"/>
              <a:t>Do not be deceived, God is not mocked; for whatever a man sows, that he will also reap.</a:t>
            </a:r>
            <a:r>
              <a:rPr lang="en-US" i="1" baseline="30000" dirty="0"/>
              <a:t> 8</a:t>
            </a:r>
            <a:r>
              <a:rPr lang="en-US" i="1" dirty="0"/>
              <a:t> For he who sows to his flesh will of the flesh reap corruption, but he who sows to the Spirit will of the Spirit reap everlasting life.”</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It will be a good day for those who have sown to the Spirit!</a:t>
            </a:r>
          </a:p>
          <a:p>
            <a:pPr marL="171450" lvl="0" indent="-171450" algn="l">
              <a:buFont typeface="Arial" panose="020B0604020202020204" pitchFamily="34" charset="0"/>
              <a:buChar char="•"/>
            </a:pPr>
            <a:r>
              <a:rPr lang="en-US" sz="1200" b="1" i="0" dirty="0">
                <a:solidFill>
                  <a:srgbClr val="000000"/>
                </a:solidFill>
                <a:effectLst/>
                <a:latin typeface="+mn-lt"/>
              </a:rPr>
              <a:t>[CLICK] The last day will be a day of glory.</a:t>
            </a:r>
            <a:r>
              <a:rPr lang="en-US" sz="1200" b="0" i="0" dirty="0">
                <a:solidFill>
                  <a:srgbClr val="000000"/>
                </a:solidFill>
                <a:effectLst/>
                <a:latin typeface="+mn-lt"/>
              </a:rPr>
              <a:t> </a:t>
            </a:r>
          </a:p>
          <a:p>
            <a:pPr marL="628650" lvl="1" indent="-171450" algn="l">
              <a:buFont typeface="Arial" panose="020B0604020202020204" pitchFamily="34" charset="0"/>
              <a:buChar char="•"/>
            </a:pPr>
            <a:r>
              <a:rPr lang="en-US" sz="1200" b="0" i="0" dirty="0">
                <a:solidFill>
                  <a:srgbClr val="000000"/>
                </a:solidFill>
                <a:effectLst/>
                <a:latin typeface="+mn-lt"/>
              </a:rPr>
              <a:t>This of course, only for the righteous</a:t>
            </a:r>
          </a:p>
          <a:p>
            <a:pPr marL="628650" lvl="1" indent="-171450" algn="l">
              <a:buFont typeface="Arial" panose="020B0604020202020204" pitchFamily="34" charset="0"/>
              <a:buChar char="•"/>
            </a:pPr>
            <a:r>
              <a:rPr lang="en-US" sz="1200" b="0" i="0" dirty="0">
                <a:solidFill>
                  <a:srgbClr val="000000"/>
                </a:solidFill>
                <a:effectLst/>
                <a:latin typeface="+mn-lt"/>
              </a:rPr>
              <a:t>Consider the imperfections of our world.  (Full of corruption and sin). The evil often prosper, and wickedness characteristically persecutes righteousness.</a:t>
            </a:r>
          </a:p>
          <a:p>
            <a:pPr marL="628650" lvl="1" indent="-171450" algn="l">
              <a:buFont typeface="Arial" panose="020B0604020202020204" pitchFamily="34" charset="0"/>
              <a:buChar char="•"/>
            </a:pPr>
            <a:r>
              <a:rPr lang="en-US" sz="1200" b="0" i="0" dirty="0">
                <a:solidFill>
                  <a:srgbClr val="000000"/>
                </a:solidFill>
                <a:effectLst/>
                <a:latin typeface="+mn-lt"/>
              </a:rPr>
              <a:t>We are truly pilgrims, sojourners.  This world is not our home.</a:t>
            </a:r>
          </a:p>
          <a:p>
            <a:pPr marL="628650" lvl="1" indent="-171450" algn="l">
              <a:buFont typeface="Arial" panose="020B0604020202020204" pitchFamily="34" charset="0"/>
              <a:buChar char="•"/>
            </a:pPr>
            <a:r>
              <a:rPr lang="en-US" sz="1200" b="0" i="0" dirty="0">
                <a:solidFill>
                  <a:srgbClr val="000000"/>
                </a:solidFill>
                <a:effectLst/>
                <a:latin typeface="+mn-lt"/>
              </a:rPr>
              <a:t>The last day will be good because it will signal an end to the present, and an ushering in of an eternity of glory for the righteous!</a:t>
            </a:r>
          </a:p>
          <a:p>
            <a:pPr marL="0" lvl="0" indent="0" algn="l">
              <a:buFont typeface="Arial" panose="020B0604020202020204" pitchFamily="34" charset="0"/>
              <a:buNone/>
            </a:pPr>
            <a:r>
              <a:rPr lang="en-US" sz="1200" b="1" i="0" dirty="0">
                <a:solidFill>
                  <a:srgbClr val="000000"/>
                </a:solidFill>
                <a:effectLst/>
                <a:latin typeface="+mn-lt"/>
              </a:rPr>
              <a:t>(Romans 8:18-25), </a:t>
            </a:r>
            <a:r>
              <a:rPr lang="en-US" sz="1200" b="0" i="1" dirty="0">
                <a:solidFill>
                  <a:srgbClr val="000000"/>
                </a:solidFill>
                <a:effectLst/>
                <a:latin typeface="+mn-lt"/>
              </a:rPr>
              <a:t>“</a:t>
            </a:r>
            <a:r>
              <a:rPr lang="en-US" i="1" dirty="0"/>
              <a:t>For I consider that the sufferings of this present time are not worthy to be compared with the glory which shall be revealed in us.</a:t>
            </a:r>
            <a:r>
              <a:rPr lang="en-US" i="1" baseline="30000" dirty="0"/>
              <a:t> 19</a:t>
            </a:r>
            <a:r>
              <a:rPr lang="en-US" i="1" dirty="0"/>
              <a:t> For the earnest expectation of the creation eagerly waits for the revealing of the sons of God.</a:t>
            </a:r>
            <a:r>
              <a:rPr lang="en-US" i="1" baseline="30000" dirty="0"/>
              <a:t> 20</a:t>
            </a:r>
            <a:r>
              <a:rPr lang="en-US" i="1" dirty="0"/>
              <a:t> For the creation was subjected to futility, not willingly, but because of Him who subjected it in hope;</a:t>
            </a:r>
            <a:r>
              <a:rPr lang="en-US" i="1" baseline="30000" dirty="0"/>
              <a:t> 21</a:t>
            </a:r>
            <a:r>
              <a:rPr lang="en-US" i="1" dirty="0"/>
              <a:t> because the creation itself also will be delivered from the bondage of corruption into the glorious liberty of the children of God.</a:t>
            </a:r>
            <a:r>
              <a:rPr lang="en-US" i="1" baseline="30000" dirty="0"/>
              <a:t> 22</a:t>
            </a:r>
            <a:r>
              <a:rPr lang="en-US" i="1" dirty="0"/>
              <a:t> For we know that the whole creation groans and labors with birth pangs together until now.</a:t>
            </a:r>
            <a:r>
              <a:rPr lang="en-US" i="1" baseline="30000" dirty="0"/>
              <a:t> 23</a:t>
            </a:r>
            <a:r>
              <a:rPr lang="en-US" i="1" dirty="0"/>
              <a:t> Not only that, but we also who have the </a:t>
            </a:r>
            <a:r>
              <a:rPr lang="en-US" i="1" dirty="0" err="1"/>
              <a:t>firstfruits</a:t>
            </a:r>
            <a:r>
              <a:rPr lang="en-US" i="1" dirty="0"/>
              <a:t> of the Spirit, even we ourselves groan within ourselves, eagerly waiting for the adoption, the redemption of our body.</a:t>
            </a:r>
            <a:r>
              <a:rPr lang="en-US" i="1" baseline="30000" dirty="0"/>
              <a:t> 24</a:t>
            </a:r>
            <a:r>
              <a:rPr lang="en-US" i="1" dirty="0"/>
              <a:t> For we were saved in this hope, but hope that is seen is not hope; for why does one still hope for what he sees?</a:t>
            </a:r>
            <a:r>
              <a:rPr lang="en-US" i="1" baseline="30000" dirty="0"/>
              <a:t> 25</a:t>
            </a:r>
            <a:r>
              <a:rPr lang="en-US" i="1" dirty="0"/>
              <a:t> But if we hope for what we do not see, we eagerly wait for it with perseverance.”</a:t>
            </a:r>
          </a:p>
          <a:p>
            <a:pPr marL="0" lvl="0" indent="0" algn="l">
              <a:buFont typeface="Arial" panose="020B0604020202020204" pitchFamily="34" charset="0"/>
              <a:buNone/>
            </a:pPr>
            <a:r>
              <a:rPr lang="en-US" b="1" i="0" dirty="0"/>
              <a:t>(Colossians 3:4), </a:t>
            </a:r>
            <a:r>
              <a:rPr lang="en-US" i="1" dirty="0"/>
              <a:t>“When Christ who is our life appears, then you also will appear with Him in glory.”</a:t>
            </a:r>
          </a:p>
          <a:p>
            <a:pPr algn="l"/>
            <a:endParaRPr lang="en-US" sz="12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D7F48A41-FE31-4135-B802-A43C13F87F49}" type="slidenum">
              <a:rPr lang="en-US" smtClean="0"/>
              <a:t>2</a:t>
            </a:fld>
            <a:endParaRPr lang="en-US"/>
          </a:p>
        </p:txBody>
      </p:sp>
    </p:spTree>
    <p:extLst>
      <p:ext uri="{BB962C8B-B14F-4D97-AF65-F5344CB8AC3E}">
        <p14:creationId xmlns:p14="http://schemas.microsoft.com/office/powerpoint/2010/main" val="230506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i="0" dirty="0">
                <a:solidFill>
                  <a:srgbClr val="000000"/>
                </a:solidFill>
                <a:effectLst/>
                <a:latin typeface="+mn-lt"/>
              </a:rPr>
              <a:t>The last day will be a day of wrath.</a:t>
            </a:r>
            <a:r>
              <a:rPr lang="en-US" sz="1200" b="0" i="0" dirty="0">
                <a:solidFill>
                  <a:srgbClr val="000000"/>
                </a:solidFill>
                <a:effectLst/>
                <a:latin typeface="+mn-lt"/>
              </a:rPr>
              <a:t> </a:t>
            </a:r>
          </a:p>
          <a:p>
            <a:pPr marL="171450" indent="-171450" algn="l">
              <a:buFont typeface="Arial" panose="020B0604020202020204" pitchFamily="34" charset="0"/>
              <a:buChar char="•"/>
            </a:pPr>
            <a:r>
              <a:rPr lang="en-US" sz="1200" b="1" i="0" dirty="0">
                <a:solidFill>
                  <a:srgbClr val="000000"/>
                </a:solidFill>
                <a:effectLst/>
                <a:latin typeface="+mn-lt"/>
              </a:rPr>
              <a:t>The last day will not be "good" for those who do not know God and disobey the gospel of His Son </a:t>
            </a:r>
          </a:p>
          <a:p>
            <a:pPr marL="0" indent="0" algn="l">
              <a:buFont typeface="Arial" panose="020B0604020202020204" pitchFamily="34" charset="0"/>
              <a:buNone/>
            </a:pPr>
            <a:r>
              <a:rPr lang="en-US" sz="1200" b="1" i="0" dirty="0">
                <a:solidFill>
                  <a:srgbClr val="000000"/>
                </a:solidFill>
                <a:effectLst/>
                <a:latin typeface="+mn-lt"/>
              </a:rPr>
              <a:t>(2 Thessalonians 1:6-10), </a:t>
            </a:r>
            <a:r>
              <a:rPr lang="en-US" sz="1200" b="0" i="1" dirty="0">
                <a:solidFill>
                  <a:srgbClr val="000000"/>
                </a:solidFill>
                <a:effectLst/>
                <a:latin typeface="+mn-lt"/>
              </a:rPr>
              <a:t>“</a:t>
            </a:r>
            <a:r>
              <a:rPr lang="en-US" b="0" i="1" dirty="0"/>
              <a:t>since it is a righteous thing with God to repay with tribulation those who trouble you,</a:t>
            </a:r>
            <a:r>
              <a:rPr lang="en-US" b="0" i="1" baseline="30000" dirty="0"/>
              <a:t> 7</a:t>
            </a:r>
            <a:r>
              <a:rPr lang="en-US" b="0" i="1" dirty="0"/>
              <a:t> and to give you who are troubled rest with us when the Lord Jesus is revealed from heaven with His mighty angels,</a:t>
            </a:r>
            <a:r>
              <a:rPr lang="en-US" b="0" i="1" baseline="30000" dirty="0"/>
              <a:t> 8</a:t>
            </a:r>
            <a:r>
              <a:rPr lang="en-US" b="0" i="1" dirty="0"/>
              <a:t> in flaming fire taking vengeance on those who do not know God, and on those who do not obey the gospel of our Lord Jesus Christ.</a:t>
            </a:r>
            <a:r>
              <a:rPr lang="en-US" b="0" i="1" baseline="30000" dirty="0"/>
              <a:t> 9</a:t>
            </a:r>
            <a:r>
              <a:rPr lang="en-US" b="0" i="1" dirty="0"/>
              <a:t> These shall be punished with everlasting destruction from the presence of the Lord and from the glory of His power,</a:t>
            </a:r>
            <a:r>
              <a:rPr lang="en-US" b="0" i="1" baseline="30000" dirty="0"/>
              <a:t> 10</a:t>
            </a:r>
            <a:r>
              <a:rPr lang="en-US" b="0" i="1" dirty="0"/>
              <a:t> when He comes, in that Day, to be glorified in His saints and to be admired among all those who believe, because our testimony among you was believed.”</a:t>
            </a:r>
            <a:endParaRPr lang="en-US" sz="1200" b="0" i="1" dirty="0">
              <a:solidFill>
                <a:srgbClr val="000000"/>
              </a:solidFill>
              <a:effectLst/>
              <a:latin typeface="+mn-lt"/>
            </a:endParaRPr>
          </a:p>
          <a:p>
            <a:pPr marL="171450" indent="-171450" algn="l">
              <a:buFont typeface="Arial" panose="020B0604020202020204" pitchFamily="34" charset="0"/>
              <a:buChar char="•"/>
            </a:pPr>
            <a:r>
              <a:rPr lang="en-US" sz="1200" b="1" i="0" dirty="0">
                <a:solidFill>
                  <a:srgbClr val="000000"/>
                </a:solidFill>
                <a:effectLst/>
                <a:latin typeface="+mn-lt"/>
              </a:rPr>
              <a:t>We hope you have a good day on the last day.</a:t>
            </a:r>
          </a:p>
          <a:p>
            <a:pPr marL="628650" lvl="1" indent="-171450" algn="l">
              <a:buFont typeface="Arial" panose="020B0604020202020204" pitchFamily="34" charset="0"/>
              <a:buChar char="•"/>
            </a:pPr>
            <a:r>
              <a:rPr lang="en-US" sz="1200" b="0" i="0" dirty="0">
                <a:solidFill>
                  <a:srgbClr val="000000"/>
                </a:solidFill>
                <a:effectLst/>
                <a:latin typeface="+mn-lt"/>
              </a:rPr>
              <a:t>Obey Jesus now to escape the day of wrath!</a:t>
            </a:r>
            <a:br>
              <a:rPr lang="en-US" sz="1200" b="0" i="0" dirty="0">
                <a:solidFill>
                  <a:srgbClr val="000000"/>
                </a:solidFill>
                <a:effectLst/>
                <a:latin typeface="+mn-lt"/>
              </a:rPr>
            </a:br>
            <a:endParaRPr lang="en-US" sz="1200"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48A41-FE31-4135-B802-A43C13F87F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65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1989-C822-1020-AA4D-35D7F15B9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7AB776-8E84-39FE-A4A5-327066D0A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5F672-7778-CFE9-4A68-00209D98C10F}"/>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5" name="Footer Placeholder 4">
            <a:extLst>
              <a:ext uri="{FF2B5EF4-FFF2-40B4-BE49-F238E27FC236}">
                <a16:creationId xmlns:a16="http://schemas.microsoft.com/office/drawing/2014/main" id="{C46F363F-EDBF-1FA2-A654-A19A4C11F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6144E-703C-55DA-072E-C11ECA50B81D}"/>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199916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F4BD-F5C0-4EE7-FC89-8E0F82F35D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25CBF-A9CE-B082-BE7C-82C3A1D2B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B8039-3302-634C-E043-DB09D4D7BA41}"/>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5" name="Footer Placeholder 4">
            <a:extLst>
              <a:ext uri="{FF2B5EF4-FFF2-40B4-BE49-F238E27FC236}">
                <a16:creationId xmlns:a16="http://schemas.microsoft.com/office/drawing/2014/main" id="{B2C79F10-BBCA-7F7B-00AE-2A6525532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C85E0-3561-645E-6114-217571BAF734}"/>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360038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03479-EC2C-65D8-A281-827EA488B0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A99622-96B1-1AAA-65F6-F1F68B23DD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E3E19-B39C-A39B-143E-720962AF38D0}"/>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5" name="Footer Placeholder 4">
            <a:extLst>
              <a:ext uri="{FF2B5EF4-FFF2-40B4-BE49-F238E27FC236}">
                <a16:creationId xmlns:a16="http://schemas.microsoft.com/office/drawing/2014/main" id="{44096134-4239-860B-6EBD-952359220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C3A7C-5A55-4363-E86B-0C3839A44409}"/>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112990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ACFE-ECB8-C4B9-A219-B0842E076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C138C-88AE-BCB8-E2A3-B5ADE6DE9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A4A9-F03A-B1FF-6EBD-2FB0CB28208B}"/>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5" name="Footer Placeholder 4">
            <a:extLst>
              <a:ext uri="{FF2B5EF4-FFF2-40B4-BE49-F238E27FC236}">
                <a16:creationId xmlns:a16="http://schemas.microsoft.com/office/drawing/2014/main" id="{EEE3BD17-6E31-8BB8-6DA1-68DB0F11C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2AD8-B11E-0674-BBC0-6929B3DE4575}"/>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17509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6EF5-B60D-D73D-0E8F-873E73CF5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B149-067D-9B00-FB7C-651515C4DE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BB81E-F007-0825-8823-F47E3A4DEB99}"/>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5" name="Footer Placeholder 4">
            <a:extLst>
              <a:ext uri="{FF2B5EF4-FFF2-40B4-BE49-F238E27FC236}">
                <a16:creationId xmlns:a16="http://schemas.microsoft.com/office/drawing/2014/main" id="{544CA871-75C0-7A37-F1C5-1066CC9C3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D1D49-D3BF-D44A-FBE1-4CE401945475}"/>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140457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6CF5-84A1-8CDE-0912-475E0A552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9A5E5-BA0B-2A87-DF0E-918D27668A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466058-EEB8-A412-B1E6-3515DB124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08DE3-F0C9-B039-058A-FD4CBD846019}"/>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6" name="Footer Placeholder 5">
            <a:extLst>
              <a:ext uri="{FF2B5EF4-FFF2-40B4-BE49-F238E27FC236}">
                <a16:creationId xmlns:a16="http://schemas.microsoft.com/office/drawing/2014/main" id="{7FD79520-A358-9630-9221-D58FA96C2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E8914-F7D1-7B05-9934-A19DC241E051}"/>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317203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B093-B9F8-9D8A-A418-5B315AE340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AE41F-0F66-B6A4-17C6-9CE9BA48F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96CEC-03C3-81BD-850C-6DAEC4201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6436F-C2F5-74EC-26ED-FAA85F662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574FA-397D-6255-9BCD-6780E085F3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EDAAF-4DB9-86F8-A328-6BA56EF1DF40}"/>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8" name="Footer Placeholder 7">
            <a:extLst>
              <a:ext uri="{FF2B5EF4-FFF2-40B4-BE49-F238E27FC236}">
                <a16:creationId xmlns:a16="http://schemas.microsoft.com/office/drawing/2014/main" id="{FBE1D58D-6ED6-7BE5-7770-7F021C9144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4AFA29-272D-AA0A-17D4-4CA4B3991647}"/>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375603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3F59-9E82-4AD5-9435-42D3A0668F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35DC1F-2073-24B1-258C-00F0A136B8A4}"/>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4" name="Footer Placeholder 3">
            <a:extLst>
              <a:ext uri="{FF2B5EF4-FFF2-40B4-BE49-F238E27FC236}">
                <a16:creationId xmlns:a16="http://schemas.microsoft.com/office/drawing/2014/main" id="{E30637E2-4E4C-E630-3708-DE6D131E26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B17231-BEC4-C652-6E75-267B9C03B60D}"/>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369407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993EB-DB9E-041C-BCB1-B8069D1FDA29}"/>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3" name="Footer Placeholder 2">
            <a:extLst>
              <a:ext uri="{FF2B5EF4-FFF2-40B4-BE49-F238E27FC236}">
                <a16:creationId xmlns:a16="http://schemas.microsoft.com/office/drawing/2014/main" id="{1989A158-CFF2-E45E-3E8D-B27DD28175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3243B-15C8-9A82-E046-1DF4BDFAA6AB}"/>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411774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E319-1EAE-D503-7AA2-05D95317B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CB026A-07E3-6FAD-3293-3B1D9CB5B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3D616-271E-C811-2842-975E2917D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76763-FB70-E4CC-FAAA-AA615EBA0A4A}"/>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6" name="Footer Placeholder 5">
            <a:extLst>
              <a:ext uri="{FF2B5EF4-FFF2-40B4-BE49-F238E27FC236}">
                <a16:creationId xmlns:a16="http://schemas.microsoft.com/office/drawing/2014/main" id="{864206F9-AB9D-E087-70EB-2210BFCE2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F9690-6729-54F8-4554-3D5E99E3EE85}"/>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228579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F8AB-A9BD-F738-55B1-DC35E9116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E466F5-5F77-FCFD-788D-07DB98BEC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DEF17-2CCD-1D4E-899B-5846C6C98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78FAC-9248-503F-856C-B6A97BB27696}"/>
              </a:ext>
            </a:extLst>
          </p:cNvPr>
          <p:cNvSpPr>
            <a:spLocks noGrp="1"/>
          </p:cNvSpPr>
          <p:nvPr>
            <p:ph type="dt" sz="half" idx="10"/>
          </p:nvPr>
        </p:nvSpPr>
        <p:spPr/>
        <p:txBody>
          <a:bodyPr/>
          <a:lstStyle/>
          <a:p>
            <a:fld id="{3CD603C3-15AA-48D4-B6C2-8EEA636E2CC1}" type="datetimeFigureOut">
              <a:rPr lang="en-US" smtClean="0"/>
              <a:t>12/24/2022</a:t>
            </a:fld>
            <a:endParaRPr lang="en-US"/>
          </a:p>
        </p:txBody>
      </p:sp>
      <p:sp>
        <p:nvSpPr>
          <p:cNvPr id="6" name="Footer Placeholder 5">
            <a:extLst>
              <a:ext uri="{FF2B5EF4-FFF2-40B4-BE49-F238E27FC236}">
                <a16:creationId xmlns:a16="http://schemas.microsoft.com/office/drawing/2014/main" id="{9F6359B9-19FE-849A-A2B1-626AF0DFC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93100-F0CE-D689-DA1E-E4224B3338F9}"/>
              </a:ext>
            </a:extLst>
          </p:cNvPr>
          <p:cNvSpPr>
            <a:spLocks noGrp="1"/>
          </p:cNvSpPr>
          <p:nvPr>
            <p:ph type="sldNum" sz="quarter" idx="12"/>
          </p:nvPr>
        </p:nvSpPr>
        <p:spPr/>
        <p:txBody>
          <a:bodyPr/>
          <a:lstStyle/>
          <a:p>
            <a:fld id="{0B377258-A63A-478C-BD97-DDF9696E93B0}" type="slidenum">
              <a:rPr lang="en-US" smtClean="0"/>
              <a:t>‹#›</a:t>
            </a:fld>
            <a:endParaRPr lang="en-US"/>
          </a:p>
        </p:txBody>
      </p:sp>
    </p:spTree>
    <p:extLst>
      <p:ext uri="{BB962C8B-B14F-4D97-AF65-F5344CB8AC3E}">
        <p14:creationId xmlns:p14="http://schemas.microsoft.com/office/powerpoint/2010/main" val="94176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E9A80-568E-B622-188A-77D4EF0FB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E9FE2C-04B7-8242-74E4-382B987FE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2D6AA-7B86-95C6-109F-901AB59DF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603C3-15AA-48D4-B6C2-8EEA636E2CC1}" type="datetimeFigureOut">
              <a:rPr lang="en-US" smtClean="0"/>
              <a:t>12/24/2022</a:t>
            </a:fld>
            <a:endParaRPr lang="en-US"/>
          </a:p>
        </p:txBody>
      </p:sp>
      <p:sp>
        <p:nvSpPr>
          <p:cNvPr id="5" name="Footer Placeholder 4">
            <a:extLst>
              <a:ext uri="{FF2B5EF4-FFF2-40B4-BE49-F238E27FC236}">
                <a16:creationId xmlns:a16="http://schemas.microsoft.com/office/drawing/2014/main" id="{9E015DF1-F40E-6FC0-E52C-F87980374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021227-E04F-B4D9-344C-B5C1F6056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77258-A63A-478C-BD97-DDF9696E93B0}" type="slidenum">
              <a:rPr lang="en-US" smtClean="0"/>
              <a:t>‹#›</a:t>
            </a:fld>
            <a:endParaRPr lang="en-US"/>
          </a:p>
        </p:txBody>
      </p:sp>
    </p:spTree>
    <p:extLst>
      <p:ext uri="{BB962C8B-B14F-4D97-AF65-F5344CB8AC3E}">
        <p14:creationId xmlns:p14="http://schemas.microsoft.com/office/powerpoint/2010/main" val="172801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776C-6666-600B-9A1B-65E3F4DD8081}"/>
              </a:ext>
            </a:extLst>
          </p:cNvPr>
          <p:cNvSpPr>
            <a:spLocks noGrp="1"/>
          </p:cNvSpPr>
          <p:nvPr>
            <p:ph type="ctrTitle"/>
          </p:nvPr>
        </p:nvSpPr>
        <p:spPr/>
        <p:txBody>
          <a:bodyPr/>
          <a:lstStyle/>
          <a:p>
            <a:r>
              <a:rPr lang="en-US" dirty="0"/>
              <a:t>A good day on the last day</a:t>
            </a:r>
          </a:p>
        </p:txBody>
      </p:sp>
      <p:sp>
        <p:nvSpPr>
          <p:cNvPr id="3" name="Subtitle 2">
            <a:extLst>
              <a:ext uri="{FF2B5EF4-FFF2-40B4-BE49-F238E27FC236}">
                <a16:creationId xmlns:a16="http://schemas.microsoft.com/office/drawing/2014/main" id="{339862E8-E4E3-DE15-43CC-5FF4D3F94FF3}"/>
              </a:ext>
            </a:extLst>
          </p:cNvPr>
          <p:cNvSpPr>
            <a:spLocks noGrp="1"/>
          </p:cNvSpPr>
          <p:nvPr>
            <p:ph type="subTitle" idx="1"/>
          </p:nvPr>
        </p:nvSpPr>
        <p:spPr>
          <a:xfrm>
            <a:off x="1524000" y="5942267"/>
            <a:ext cx="9144000" cy="758952"/>
          </a:xfrm>
        </p:spPr>
        <p:txBody>
          <a:bodyPr>
            <a:normAutofit/>
          </a:bodyPr>
          <a:lstStyle/>
          <a:p>
            <a:r>
              <a:rPr lang="en-US" sz="4000" dirty="0">
                <a:solidFill>
                  <a:schemeClr val="bg1"/>
                </a:solidFill>
              </a:rPr>
              <a:t>John 6:35-40</a:t>
            </a:r>
          </a:p>
        </p:txBody>
      </p:sp>
      <p:pic>
        <p:nvPicPr>
          <p:cNvPr id="5" name="Picture 4" descr="A picture containing calendar&#10;&#10;Description automatically generated">
            <a:extLst>
              <a:ext uri="{FF2B5EF4-FFF2-40B4-BE49-F238E27FC236}">
                <a16:creationId xmlns:a16="http://schemas.microsoft.com/office/drawing/2014/main" id="{552F425C-F20D-16D9-0056-452C81AFF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48" y="262827"/>
            <a:ext cx="11206704" cy="5554852"/>
          </a:xfrm>
          <a:prstGeom prst="rect">
            <a:avLst/>
          </a:prstGeom>
          <a:effectLst>
            <a:softEdge rad="127000"/>
          </a:effectLst>
        </p:spPr>
      </p:pic>
    </p:spTree>
    <p:extLst>
      <p:ext uri="{BB962C8B-B14F-4D97-AF65-F5344CB8AC3E}">
        <p14:creationId xmlns:p14="http://schemas.microsoft.com/office/powerpoint/2010/main" val="303671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776C-6666-600B-9A1B-65E3F4DD8081}"/>
              </a:ext>
            </a:extLst>
          </p:cNvPr>
          <p:cNvSpPr>
            <a:spLocks noGrp="1"/>
          </p:cNvSpPr>
          <p:nvPr>
            <p:ph type="ctrTitle"/>
          </p:nvPr>
        </p:nvSpPr>
        <p:spPr>
          <a:xfrm>
            <a:off x="486228" y="353106"/>
            <a:ext cx="11219543" cy="1141866"/>
          </a:xfrm>
          <a:solidFill>
            <a:schemeClr val="bg1">
              <a:alpha val="19000"/>
            </a:schemeClr>
          </a:solidFill>
          <a:effectLst>
            <a:softEdge rad="63500"/>
          </a:effectLst>
        </p:spPr>
        <p:txBody>
          <a:bodyPr tIns="182880" bIns="91440" anchor="t"/>
          <a:lstStyle/>
          <a:p>
            <a:r>
              <a:rPr lang="en-US" dirty="0">
                <a:solidFill>
                  <a:schemeClr val="accent4">
                    <a:lumMod val="40000"/>
                    <a:lumOff val="60000"/>
                  </a:schemeClr>
                </a:solidFill>
                <a:effectLst>
                  <a:outerShdw blurRad="38100" dist="38100" dir="2700000" algn="tl">
                    <a:srgbClr val="000000">
                      <a:alpha val="43137"/>
                    </a:srgbClr>
                  </a:outerShdw>
                </a:effectLst>
                <a:latin typeface="Impact" panose="020B0806030902050204" pitchFamily="34" charset="0"/>
              </a:rPr>
              <a:t>Have a Good Day on the Last Day</a:t>
            </a:r>
          </a:p>
        </p:txBody>
      </p:sp>
      <p:sp>
        <p:nvSpPr>
          <p:cNvPr id="3" name="Subtitle 2">
            <a:extLst>
              <a:ext uri="{FF2B5EF4-FFF2-40B4-BE49-F238E27FC236}">
                <a16:creationId xmlns:a16="http://schemas.microsoft.com/office/drawing/2014/main" id="{339862E8-E4E3-DE15-43CC-5FF4D3F94FF3}"/>
              </a:ext>
            </a:extLst>
          </p:cNvPr>
          <p:cNvSpPr>
            <a:spLocks noGrp="1"/>
          </p:cNvSpPr>
          <p:nvPr>
            <p:ph type="subTitle" idx="1"/>
          </p:nvPr>
        </p:nvSpPr>
        <p:spPr>
          <a:xfrm>
            <a:off x="486227" y="1810512"/>
            <a:ext cx="11219543" cy="4503201"/>
          </a:xfrm>
        </p:spPr>
        <p:txBody>
          <a:bodyPr lIns="182880" tIns="182880" rIns="182880" bIns="182880">
            <a:normAutofit/>
          </a:bodyPr>
          <a:lstStyle/>
          <a:p>
            <a:r>
              <a:rPr lang="en-US" sz="4400" dirty="0">
                <a:solidFill>
                  <a:schemeClr val="accent4">
                    <a:lumMod val="40000"/>
                    <a:lumOff val="60000"/>
                  </a:schemeClr>
                </a:solidFill>
                <a:latin typeface="Impact" panose="020B0806030902050204" pitchFamily="34" charset="0"/>
              </a:rPr>
              <a:t>The last day will be a day of resurrection !</a:t>
            </a:r>
          </a:p>
          <a:p>
            <a:r>
              <a:rPr lang="en-US" sz="4000" dirty="0">
                <a:solidFill>
                  <a:schemeClr val="bg1"/>
                </a:solidFill>
              </a:rPr>
              <a:t>John 5:28-29; 1 Corinthians 15:20-23</a:t>
            </a:r>
          </a:p>
          <a:p>
            <a:r>
              <a:rPr lang="en-US" sz="4400" dirty="0">
                <a:solidFill>
                  <a:schemeClr val="accent4">
                    <a:lumMod val="40000"/>
                    <a:lumOff val="60000"/>
                  </a:schemeClr>
                </a:solidFill>
                <a:latin typeface="Impact" panose="020B0806030902050204" pitchFamily="34" charset="0"/>
              </a:rPr>
              <a:t>The last day will be a day of judgment !</a:t>
            </a:r>
          </a:p>
          <a:p>
            <a:r>
              <a:rPr lang="en-US" sz="4000" dirty="0">
                <a:solidFill>
                  <a:schemeClr val="bg1"/>
                </a:solidFill>
              </a:rPr>
              <a:t>Revelation 20:11-15; Galatians 6:7-8</a:t>
            </a:r>
          </a:p>
          <a:p>
            <a:r>
              <a:rPr lang="en-US" sz="4400" dirty="0">
                <a:solidFill>
                  <a:schemeClr val="accent4">
                    <a:lumMod val="40000"/>
                    <a:lumOff val="60000"/>
                  </a:schemeClr>
                </a:solidFill>
                <a:latin typeface="Impact" panose="020B0806030902050204" pitchFamily="34" charset="0"/>
              </a:rPr>
              <a:t>The last day will be a day of glory !</a:t>
            </a:r>
          </a:p>
          <a:p>
            <a:r>
              <a:rPr lang="en-US" sz="4000" dirty="0">
                <a:solidFill>
                  <a:schemeClr val="bg1"/>
                </a:solidFill>
              </a:rPr>
              <a:t>Romans 8:18-25; Colossians 3:4 </a:t>
            </a:r>
          </a:p>
        </p:txBody>
      </p:sp>
    </p:spTree>
    <p:extLst>
      <p:ext uri="{BB962C8B-B14F-4D97-AF65-F5344CB8AC3E}">
        <p14:creationId xmlns:p14="http://schemas.microsoft.com/office/powerpoint/2010/main" val="260621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776C-6666-600B-9A1B-65E3F4DD8081}"/>
              </a:ext>
            </a:extLst>
          </p:cNvPr>
          <p:cNvSpPr>
            <a:spLocks noGrp="1"/>
          </p:cNvSpPr>
          <p:nvPr>
            <p:ph type="ctrTitle"/>
          </p:nvPr>
        </p:nvSpPr>
        <p:spPr>
          <a:xfrm>
            <a:off x="486228" y="353106"/>
            <a:ext cx="11219543" cy="1141866"/>
          </a:xfrm>
          <a:solidFill>
            <a:schemeClr val="bg1">
              <a:alpha val="19000"/>
            </a:schemeClr>
          </a:solidFill>
          <a:effectLst>
            <a:softEdge rad="63500"/>
          </a:effectLst>
        </p:spPr>
        <p:txBody>
          <a:bodyPr tIns="182880" bIns="91440" anchor="t"/>
          <a:lstStyle/>
          <a:p>
            <a:r>
              <a:rPr lang="en-US" dirty="0">
                <a:solidFill>
                  <a:schemeClr val="accent4">
                    <a:lumMod val="40000"/>
                    <a:lumOff val="60000"/>
                  </a:schemeClr>
                </a:solidFill>
                <a:effectLst>
                  <a:outerShdw blurRad="38100" dist="38100" dir="2700000" algn="tl">
                    <a:srgbClr val="000000">
                      <a:alpha val="43137"/>
                    </a:srgbClr>
                  </a:outerShdw>
                </a:effectLst>
                <a:latin typeface="Impact" panose="020B0806030902050204" pitchFamily="34" charset="0"/>
              </a:rPr>
              <a:t>The Last Day will be a Day of Wrath</a:t>
            </a:r>
          </a:p>
        </p:txBody>
      </p:sp>
      <p:sp>
        <p:nvSpPr>
          <p:cNvPr id="3" name="Subtitle 2">
            <a:extLst>
              <a:ext uri="{FF2B5EF4-FFF2-40B4-BE49-F238E27FC236}">
                <a16:creationId xmlns:a16="http://schemas.microsoft.com/office/drawing/2014/main" id="{339862E8-E4E3-DE15-43CC-5FF4D3F94FF3}"/>
              </a:ext>
            </a:extLst>
          </p:cNvPr>
          <p:cNvSpPr>
            <a:spLocks noGrp="1"/>
          </p:cNvSpPr>
          <p:nvPr>
            <p:ph type="subTitle" idx="1"/>
          </p:nvPr>
        </p:nvSpPr>
        <p:spPr>
          <a:xfrm>
            <a:off x="486227" y="1993392"/>
            <a:ext cx="11219543" cy="4320321"/>
          </a:xfrm>
        </p:spPr>
        <p:txBody>
          <a:bodyPr lIns="182880" tIns="182880" rIns="182880" bIns="182880">
            <a:normAutofit/>
          </a:bodyPr>
          <a:lstStyle/>
          <a:p>
            <a:r>
              <a:rPr lang="en-US" sz="4400" dirty="0">
                <a:solidFill>
                  <a:schemeClr val="accent4">
                    <a:lumMod val="40000"/>
                    <a:lumOff val="60000"/>
                  </a:schemeClr>
                </a:solidFill>
                <a:latin typeface="Impact" panose="020B0806030902050204" pitchFamily="34" charset="0"/>
              </a:rPr>
              <a:t>The last day will not be “good” for those who do not know God and disobey the gospel of His Son</a:t>
            </a:r>
          </a:p>
          <a:p>
            <a:endParaRPr lang="en-US" sz="1200" dirty="0">
              <a:solidFill>
                <a:schemeClr val="accent4">
                  <a:lumMod val="40000"/>
                  <a:lumOff val="60000"/>
                </a:schemeClr>
              </a:solidFill>
              <a:latin typeface="Impact" panose="020B0806030902050204" pitchFamily="34" charset="0"/>
            </a:endParaRPr>
          </a:p>
          <a:p>
            <a:r>
              <a:rPr lang="en-US" sz="4400" dirty="0">
                <a:solidFill>
                  <a:schemeClr val="bg1"/>
                </a:solidFill>
              </a:rPr>
              <a:t>(2 Thessalonians 1:6-10)</a:t>
            </a:r>
          </a:p>
          <a:p>
            <a:endParaRPr lang="en-US" sz="1200" dirty="0">
              <a:solidFill>
                <a:schemeClr val="bg1"/>
              </a:solidFill>
            </a:endParaRPr>
          </a:p>
          <a:p>
            <a:r>
              <a:rPr lang="en-US" sz="4400" dirty="0">
                <a:solidFill>
                  <a:schemeClr val="accent4">
                    <a:lumMod val="40000"/>
                    <a:lumOff val="60000"/>
                  </a:schemeClr>
                </a:solidFill>
                <a:latin typeface="Impact" panose="020B0806030902050204" pitchFamily="34" charset="0"/>
              </a:rPr>
              <a:t>Obey Jesus now to escape the day of wrath!</a:t>
            </a:r>
            <a:endParaRPr lang="en-US" sz="4000" dirty="0">
              <a:solidFill>
                <a:schemeClr val="bg1"/>
              </a:solidFill>
            </a:endParaRPr>
          </a:p>
        </p:txBody>
      </p:sp>
    </p:spTree>
    <p:extLst>
      <p:ext uri="{BB962C8B-B14F-4D97-AF65-F5344CB8AC3E}">
        <p14:creationId xmlns:p14="http://schemas.microsoft.com/office/powerpoint/2010/main" val="58055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1970</Words>
  <Application>Microsoft Office PowerPoint</Application>
  <PresentationFormat>Widescreen</PresentationFormat>
  <Paragraphs>68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Impact</vt:lpstr>
      <vt:lpstr>Office Theme</vt:lpstr>
      <vt:lpstr>A good day on the last day</vt:lpstr>
      <vt:lpstr>Have a Good Day on the Last Day</vt:lpstr>
      <vt:lpstr>The Last Day will be a Day of Wrath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good day on the last day</dc:title>
  <dc:creator>Stan Cox</dc:creator>
  <cp:lastModifiedBy>Stan Cox</cp:lastModifiedBy>
  <cp:revision>1</cp:revision>
  <dcterms:created xsi:type="dcterms:W3CDTF">2022-12-23T19:07:01Z</dcterms:created>
  <dcterms:modified xsi:type="dcterms:W3CDTF">2022-12-25T01:58:56Z</dcterms:modified>
</cp:coreProperties>
</file>