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8" r:id="rId3"/>
    <p:sldId id="259" r:id="rId4"/>
    <p:sldId id="257"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CFBAE-3ECF-4C0F-97E6-F22F9DD5B18C}" v="622" dt="2022-12-10T22:16:11.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288" autoAdjust="0"/>
  </p:normalViewPr>
  <p:slideViewPr>
    <p:cSldViewPr snapToGrid="0">
      <p:cViewPr varScale="1">
        <p:scale>
          <a:sx n="46" d="100"/>
          <a:sy n="46" d="100"/>
        </p:scale>
        <p:origin x="2021" y="43"/>
      </p:cViewPr>
      <p:guideLst/>
    </p:cSldViewPr>
  </p:slideViewPr>
  <p:notesTextViewPr>
    <p:cViewPr>
      <p:scale>
        <a:sx n="1" d="1"/>
        <a:sy n="1" d="1"/>
      </p:scale>
      <p:origin x="0" y="-3466"/>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321CFBAE-3ECF-4C0F-97E6-F22F9DD5B18C}"/>
    <pc:docChg chg="undo redo custSel addSld delSld modSld modHandout">
      <pc:chgData name="Stan Cox" userId="9376f276357bfffd" providerId="LiveId" clId="{321CFBAE-3ECF-4C0F-97E6-F22F9DD5B18C}" dt="2022-12-10T23:10:40.319" v="7479" actId="20577"/>
      <pc:docMkLst>
        <pc:docMk/>
      </pc:docMkLst>
      <pc:sldChg chg="modSp mod modTransition modNotesTx">
        <pc:chgData name="Stan Cox" userId="9376f276357bfffd" providerId="LiveId" clId="{321CFBAE-3ECF-4C0F-97E6-F22F9DD5B18C}" dt="2022-12-10T22:16:11.197" v="7298"/>
        <pc:sldMkLst>
          <pc:docMk/>
          <pc:sldMk cId="3797329050" sldId="256"/>
        </pc:sldMkLst>
        <pc:spChg chg="mod">
          <ac:chgData name="Stan Cox" userId="9376f276357bfffd" providerId="LiveId" clId="{321CFBAE-3ECF-4C0F-97E6-F22F9DD5B18C}" dt="2022-12-09T03:13:40.157" v="431" actId="207"/>
          <ac:spMkLst>
            <pc:docMk/>
            <pc:sldMk cId="3797329050" sldId="256"/>
            <ac:spMk id="2" creationId="{B9E320AA-017A-49B5-F531-82C8832FA3C1}"/>
          </ac:spMkLst>
        </pc:spChg>
      </pc:sldChg>
      <pc:sldChg chg="modSp new mod modTransition setBg modAnim modNotesTx">
        <pc:chgData name="Stan Cox" userId="9376f276357bfffd" providerId="LiveId" clId="{321CFBAE-3ECF-4C0F-97E6-F22F9DD5B18C}" dt="2022-12-10T23:10:40.319" v="7479" actId="20577"/>
        <pc:sldMkLst>
          <pc:docMk/>
          <pc:sldMk cId="623759582" sldId="257"/>
        </pc:sldMkLst>
        <pc:spChg chg="mod">
          <ac:chgData name="Stan Cox" userId="9376f276357bfffd" providerId="LiveId" clId="{321CFBAE-3ECF-4C0F-97E6-F22F9DD5B18C}" dt="2022-12-10T21:15:40.690" v="5129" actId="20577"/>
          <ac:spMkLst>
            <pc:docMk/>
            <pc:sldMk cId="623759582" sldId="257"/>
            <ac:spMk id="2" creationId="{25C66E28-EE2F-1825-6015-2A99AD75499D}"/>
          </ac:spMkLst>
        </pc:spChg>
        <pc:spChg chg="mod">
          <ac:chgData name="Stan Cox" userId="9376f276357bfffd" providerId="LiveId" clId="{321CFBAE-3ECF-4C0F-97E6-F22F9DD5B18C}" dt="2022-12-10T22:00:09.244" v="7064" actId="20577"/>
          <ac:spMkLst>
            <pc:docMk/>
            <pc:sldMk cId="623759582" sldId="257"/>
            <ac:spMk id="3" creationId="{1B218E0E-8F9A-6618-2114-1D62883D3A85}"/>
          </ac:spMkLst>
        </pc:spChg>
      </pc:sldChg>
      <pc:sldChg chg="del">
        <pc:chgData name="Stan Cox" userId="9376f276357bfffd" providerId="LiveId" clId="{321CFBAE-3ECF-4C0F-97E6-F22F9DD5B18C}" dt="2022-12-09T03:01:00.878" v="0" actId="47"/>
        <pc:sldMkLst>
          <pc:docMk/>
          <pc:sldMk cId="1605918912" sldId="257"/>
        </pc:sldMkLst>
      </pc:sldChg>
      <pc:sldChg chg="addSp delSp modSp new mod modTransition modNotesTx">
        <pc:chgData name="Stan Cox" userId="9376f276357bfffd" providerId="LiveId" clId="{321CFBAE-3ECF-4C0F-97E6-F22F9DD5B18C}" dt="2022-12-10T20:08:04.199" v="2488"/>
        <pc:sldMkLst>
          <pc:docMk/>
          <pc:sldMk cId="2839548405" sldId="258"/>
        </pc:sldMkLst>
        <pc:spChg chg="del">
          <ac:chgData name="Stan Cox" userId="9376f276357bfffd" providerId="LiveId" clId="{321CFBAE-3ECF-4C0F-97E6-F22F9DD5B18C}" dt="2022-12-10T19:53:08.774" v="1192" actId="478"/>
          <ac:spMkLst>
            <pc:docMk/>
            <pc:sldMk cId="2839548405" sldId="258"/>
            <ac:spMk id="2" creationId="{E4FED05C-CE91-FAE7-133F-E404ACF69A22}"/>
          </ac:spMkLst>
        </pc:spChg>
        <pc:spChg chg="mod">
          <ac:chgData name="Stan Cox" userId="9376f276357bfffd" providerId="LiveId" clId="{321CFBAE-3ECF-4C0F-97E6-F22F9DD5B18C}" dt="2022-12-10T19:56:13.632" v="1237" actId="20577"/>
          <ac:spMkLst>
            <pc:docMk/>
            <pc:sldMk cId="2839548405" sldId="258"/>
            <ac:spMk id="3" creationId="{FD056D06-FB54-5D8F-84CC-F65255D21AF6}"/>
          </ac:spMkLst>
        </pc:spChg>
        <pc:picChg chg="add mod">
          <ac:chgData name="Stan Cox" userId="9376f276357bfffd" providerId="LiveId" clId="{321CFBAE-3ECF-4C0F-97E6-F22F9DD5B18C}" dt="2022-12-10T19:53:18.773" v="1195" actId="14100"/>
          <ac:picMkLst>
            <pc:docMk/>
            <pc:sldMk cId="2839548405" sldId="258"/>
            <ac:picMk id="1026" creationId="{5B50A676-3D42-B4F0-8F5D-48FA3FF4EA1D}"/>
          </ac:picMkLst>
        </pc:picChg>
      </pc:sldChg>
      <pc:sldChg chg="addSp modSp add mod modClrScheme modAnim chgLayout modNotesTx">
        <pc:chgData name="Stan Cox" userId="9376f276357bfffd" providerId="LiveId" clId="{321CFBAE-3ECF-4C0F-97E6-F22F9DD5B18C}" dt="2022-12-10T22:15:36.842" v="7294"/>
        <pc:sldMkLst>
          <pc:docMk/>
          <pc:sldMk cId="804342538" sldId="259"/>
        </pc:sldMkLst>
        <pc:spChg chg="mod ord">
          <ac:chgData name="Stan Cox" userId="9376f276357bfffd" providerId="LiveId" clId="{321CFBAE-3ECF-4C0F-97E6-F22F9DD5B18C}" dt="2022-12-10T20:10:50.012" v="2515" actId="20577"/>
          <ac:spMkLst>
            <pc:docMk/>
            <pc:sldMk cId="804342538" sldId="259"/>
            <ac:spMk id="2" creationId="{25C66E28-EE2F-1825-6015-2A99AD75499D}"/>
          </ac:spMkLst>
        </pc:spChg>
        <pc:spChg chg="mod ord">
          <ac:chgData name="Stan Cox" userId="9376f276357bfffd" providerId="LiveId" clId="{321CFBAE-3ECF-4C0F-97E6-F22F9DD5B18C}" dt="2022-12-10T20:33:59.767" v="3947" actId="20577"/>
          <ac:spMkLst>
            <pc:docMk/>
            <pc:sldMk cId="804342538" sldId="259"/>
            <ac:spMk id="3" creationId="{1B218E0E-8F9A-6618-2114-1D62883D3A85}"/>
          </ac:spMkLst>
        </pc:spChg>
        <pc:spChg chg="add mod ord">
          <ac:chgData name="Stan Cox" userId="9376f276357bfffd" providerId="LiveId" clId="{321CFBAE-3ECF-4C0F-97E6-F22F9DD5B18C}" dt="2022-12-10T20:45:00.333" v="4686" actId="14100"/>
          <ac:spMkLst>
            <pc:docMk/>
            <pc:sldMk cId="804342538" sldId="259"/>
            <ac:spMk id="4" creationId="{F00FA671-61F8-0999-4FC1-CB601DDE2BE5}"/>
          </ac:spMkLst>
        </pc:spChg>
      </pc:sldChg>
      <pc:sldChg chg="add del setBg">
        <pc:chgData name="Stan Cox" userId="9376f276357bfffd" providerId="LiveId" clId="{321CFBAE-3ECF-4C0F-97E6-F22F9DD5B18C}" dt="2022-12-10T20:06:01.075" v="2410"/>
        <pc:sldMkLst>
          <pc:docMk/>
          <pc:sldMk cId="2210839474" sldId="259"/>
        </pc:sldMkLst>
      </pc:sldChg>
      <pc:sldChg chg="modSp add mod modTransition modNotesTx">
        <pc:chgData name="Stan Cox" userId="9376f276357bfffd" providerId="LiveId" clId="{321CFBAE-3ECF-4C0F-97E6-F22F9DD5B18C}" dt="2022-12-10T22:16:11.197" v="7298"/>
        <pc:sldMkLst>
          <pc:docMk/>
          <pc:sldMk cId="766632237" sldId="260"/>
        </pc:sldMkLst>
        <pc:spChg chg="mod">
          <ac:chgData name="Stan Cox" userId="9376f276357bfffd" providerId="LiveId" clId="{321CFBAE-3ECF-4C0F-97E6-F22F9DD5B18C}" dt="2022-12-10T22:08:50.921" v="7204" actId="1076"/>
          <ac:spMkLst>
            <pc:docMk/>
            <pc:sldMk cId="766632237" sldId="260"/>
            <ac:spMk id="2" creationId="{B9E320AA-017A-49B5-F531-82C8832FA3C1}"/>
          </ac:spMkLst>
        </pc:spChg>
        <pc:spChg chg="mod">
          <ac:chgData name="Stan Cox" userId="9376f276357bfffd" providerId="LiveId" clId="{321CFBAE-3ECF-4C0F-97E6-F22F9DD5B18C}" dt="2022-12-10T22:09:11.335" v="7206" actId="207"/>
          <ac:spMkLst>
            <pc:docMk/>
            <pc:sldMk cId="766632237" sldId="260"/>
            <ac:spMk id="3" creationId="{ED5FBBBE-83CE-74EA-DF92-C62165FEBFD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C5AE17-6A4F-E194-2602-CEC6465B0202}"/>
              </a:ext>
            </a:extLst>
          </p:cNvPr>
          <p:cNvSpPr>
            <a:spLocks noGrp="1"/>
          </p:cNvSpPr>
          <p:nvPr>
            <p:ph type="hdr" sz="quarter"/>
          </p:nvPr>
        </p:nvSpPr>
        <p:spPr>
          <a:xfrm>
            <a:off x="0" y="0"/>
            <a:ext cx="3340100" cy="863600"/>
          </a:xfrm>
          <a:prstGeom prst="rect">
            <a:avLst/>
          </a:prstGeom>
        </p:spPr>
        <p:txBody>
          <a:bodyPr vert="horz" lIns="91440" tIns="45720" rIns="91440" bIns="45720" rtlCol="0"/>
          <a:lstStyle>
            <a:lvl1pPr algn="l">
              <a:defRPr sz="1200"/>
            </a:lvl1pPr>
          </a:lstStyle>
          <a:p>
            <a:r>
              <a:rPr lang="en-US" sz="2400" dirty="0">
                <a:latin typeface="Bebas Neue" panose="020B0606020202050201" pitchFamily="34" charset="0"/>
              </a:rPr>
              <a:t>‘Is there not a cause?”</a:t>
            </a:r>
          </a:p>
          <a:p>
            <a:r>
              <a:rPr lang="en-US" sz="1400" dirty="0"/>
              <a:t>1 Samuel 17</a:t>
            </a:r>
          </a:p>
        </p:txBody>
      </p:sp>
      <p:sp>
        <p:nvSpPr>
          <p:cNvPr id="3" name="Date Placeholder 2">
            <a:extLst>
              <a:ext uri="{FF2B5EF4-FFF2-40B4-BE49-F238E27FC236}">
                <a16:creationId xmlns:a16="http://schemas.microsoft.com/office/drawing/2014/main" id="{5D1484FE-A188-BA9F-8C75-961DBF7045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11, 2022 @ 11am</a:t>
            </a:r>
          </a:p>
        </p:txBody>
      </p:sp>
      <p:sp>
        <p:nvSpPr>
          <p:cNvPr id="4" name="Footer Placeholder 3">
            <a:extLst>
              <a:ext uri="{FF2B5EF4-FFF2-40B4-BE49-F238E27FC236}">
                <a16:creationId xmlns:a16="http://schemas.microsoft.com/office/drawing/2014/main" id="{EB74A441-3918-B924-1DE0-0832DF7378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A472146-A32E-DBAC-A498-B1F8734A1B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B213A32B-257A-410C-8EC1-EE4A17475105}" type="slidenum">
              <a:rPr lang="en-US" smtClean="0"/>
              <a:t>‹#›</a:t>
            </a:fld>
            <a:endParaRPr lang="en-US" dirty="0"/>
          </a:p>
        </p:txBody>
      </p:sp>
    </p:spTree>
    <p:extLst>
      <p:ext uri="{BB962C8B-B14F-4D97-AF65-F5344CB8AC3E}">
        <p14:creationId xmlns:p14="http://schemas.microsoft.com/office/powerpoint/2010/main" val="3298084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C62D0-5A1E-48F5-9EED-ABCBB5561996}" type="datetimeFigureOut">
              <a:rPr lang="en-US" smtClean="0"/>
              <a:t>12/10/2022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7EFBC-641B-4DB8-87CF-950C885CD175}" type="slidenum">
              <a:rPr lang="en-US" smtClean="0"/>
              <a:t>‹#›</a:t>
            </a:fld>
            <a:endParaRPr lang="en-US"/>
          </a:p>
        </p:txBody>
      </p:sp>
    </p:spTree>
    <p:extLst>
      <p:ext uri="{BB962C8B-B14F-4D97-AF65-F5344CB8AC3E}">
        <p14:creationId xmlns:p14="http://schemas.microsoft.com/office/powerpoint/2010/main" val="186431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Introduction:</a:t>
            </a:r>
          </a:p>
          <a:p>
            <a:pPr marL="171450" indent="-171450" algn="l">
              <a:buFont typeface="Arial" panose="020B0604020202020204" pitchFamily="34" charset="0"/>
              <a:buChar char="•"/>
            </a:pPr>
            <a:r>
              <a:rPr lang="en-US" sz="1200" b="1" i="0" dirty="0">
                <a:solidFill>
                  <a:srgbClr val="000000"/>
                </a:solidFill>
                <a:effectLst/>
                <a:latin typeface="+mn-lt"/>
              </a:rPr>
              <a:t>Most are familiar with the account of David’s battle with Goliath (favorite in children’s classes)</a:t>
            </a:r>
          </a:p>
          <a:p>
            <a:pPr marL="628650" lvl="1" indent="-171450" algn="l">
              <a:buFont typeface="Arial" panose="020B0604020202020204" pitchFamily="34" charset="0"/>
              <a:buChar char="•"/>
            </a:pPr>
            <a:r>
              <a:rPr lang="en-US" sz="1200" b="0" i="0" dirty="0">
                <a:solidFill>
                  <a:srgbClr val="000000"/>
                </a:solidFill>
                <a:effectLst/>
                <a:latin typeface="+mn-lt"/>
              </a:rPr>
              <a:t>Even some of our adults have had their picture taken with the </a:t>
            </a:r>
            <a:r>
              <a:rPr lang="en-US" sz="1200" b="0" i="0" dirty="0" err="1">
                <a:solidFill>
                  <a:srgbClr val="000000"/>
                </a:solidFill>
                <a:effectLst/>
                <a:latin typeface="+mn-lt"/>
              </a:rPr>
              <a:t>lifesize</a:t>
            </a:r>
            <a:r>
              <a:rPr lang="en-US" sz="1200" b="0" i="0" dirty="0">
                <a:solidFill>
                  <a:srgbClr val="000000"/>
                </a:solidFill>
                <a:effectLst/>
                <a:latin typeface="+mn-lt"/>
              </a:rPr>
              <a:t> Goliath figure that teachers have used. (Made by Velma Stanley)</a:t>
            </a:r>
          </a:p>
          <a:p>
            <a:pPr marL="171450" lvl="0" indent="-171450" algn="l">
              <a:buFont typeface="Arial" panose="020B0604020202020204" pitchFamily="34" charset="0"/>
              <a:buChar char="•"/>
            </a:pPr>
            <a:r>
              <a:rPr lang="en-US" sz="1200" b="1" i="0" dirty="0">
                <a:solidFill>
                  <a:srgbClr val="000000"/>
                </a:solidFill>
                <a:effectLst/>
                <a:latin typeface="+mn-lt"/>
              </a:rPr>
              <a:t>Let’s spend a few minutes examining the text of 1 Samuel 17 to establish context, then we will make a few applications to establish what we can learn from the text.</a:t>
            </a:r>
          </a:p>
          <a:p>
            <a:pPr marL="628650" lvl="1" indent="-171450" algn="l">
              <a:buFont typeface="Arial" panose="020B0604020202020204" pitchFamily="34" charset="0"/>
              <a:buChar char="•"/>
            </a:pPr>
            <a:r>
              <a:rPr lang="en-US" sz="1200" b="0" i="0" dirty="0">
                <a:solidFill>
                  <a:srgbClr val="000000"/>
                </a:solidFill>
                <a:effectLst/>
                <a:latin typeface="+mn-lt"/>
              </a:rPr>
              <a:t>A big battle at the valley of </a:t>
            </a:r>
            <a:r>
              <a:rPr lang="en-US" sz="1200" b="0" i="0" dirty="0" err="1">
                <a:solidFill>
                  <a:srgbClr val="000000"/>
                </a:solidFill>
                <a:effectLst/>
                <a:latin typeface="+mn-lt"/>
              </a:rPr>
              <a:t>Elah</a:t>
            </a:r>
            <a:r>
              <a:rPr lang="en-US" sz="1200" b="0" i="0" dirty="0">
                <a:solidFill>
                  <a:srgbClr val="000000"/>
                </a:solidFill>
                <a:effectLst/>
                <a:latin typeface="+mn-lt"/>
              </a:rPr>
              <a:t>, with the two armies arrayed across the valley from one another on mountains on each side.</a:t>
            </a:r>
          </a:p>
          <a:p>
            <a:pPr marL="628650" lvl="1" indent="-171450" algn="l">
              <a:buFont typeface="Arial" panose="020B0604020202020204" pitchFamily="34" charset="0"/>
              <a:buChar char="•"/>
            </a:pPr>
            <a:r>
              <a:rPr lang="en-US" sz="1200" b="0" i="0" dirty="0">
                <a:solidFill>
                  <a:srgbClr val="000000"/>
                </a:solidFill>
                <a:effectLst/>
                <a:latin typeface="+mn-lt"/>
              </a:rPr>
              <a:t>[Click to see MAP]</a:t>
            </a:r>
          </a:p>
          <a:p>
            <a:pPr marL="628650" lvl="1" indent="-171450" algn="l">
              <a:buFont typeface="Arial" panose="020B0604020202020204" pitchFamily="34" charset="0"/>
              <a:buChar char="•"/>
            </a:pPr>
            <a:endParaRPr lang="en-US" sz="1200" b="0" i="0" dirty="0">
              <a:solidFill>
                <a:srgbClr val="000000"/>
              </a:solidFill>
              <a:effectLst/>
              <a:latin typeface="+mn-lt"/>
            </a:endParaRPr>
          </a:p>
          <a:p>
            <a:pPr algn="r"/>
            <a:r>
              <a:rPr lang="en-US" sz="1200" b="0" i="0" dirty="0">
                <a:solidFill>
                  <a:srgbClr val="000000"/>
                </a:solidFill>
                <a:effectLst/>
                <a:latin typeface="+mn-lt"/>
              </a:rPr>
              <a:t>Major points taken from an article by Joe R. Price</a:t>
            </a:r>
          </a:p>
        </p:txBody>
      </p:sp>
      <p:sp>
        <p:nvSpPr>
          <p:cNvPr id="4" name="Slide Number Placeholder 3"/>
          <p:cNvSpPr>
            <a:spLocks noGrp="1"/>
          </p:cNvSpPr>
          <p:nvPr>
            <p:ph type="sldNum" sz="quarter" idx="5"/>
          </p:nvPr>
        </p:nvSpPr>
        <p:spPr/>
        <p:txBody>
          <a:bodyPr/>
          <a:lstStyle/>
          <a:p>
            <a:fld id="{3D37EFBC-641B-4DB8-87CF-950C885CD175}" type="slidenum">
              <a:rPr lang="en-US" smtClean="0"/>
              <a:t>1</a:t>
            </a:fld>
            <a:endParaRPr lang="en-US"/>
          </a:p>
        </p:txBody>
      </p:sp>
    </p:spTree>
    <p:extLst>
      <p:ext uri="{BB962C8B-B14F-4D97-AF65-F5344CB8AC3E}">
        <p14:creationId xmlns:p14="http://schemas.microsoft.com/office/powerpoint/2010/main" val="90140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The location of the Valley of </a:t>
            </a:r>
            <a:r>
              <a:rPr lang="en-US" sz="1200" b="1" i="0" dirty="0" err="1">
                <a:solidFill>
                  <a:srgbClr val="000000"/>
                </a:solidFill>
                <a:effectLst/>
                <a:latin typeface="+mn-lt"/>
              </a:rPr>
              <a:t>Elah</a:t>
            </a:r>
            <a:r>
              <a:rPr lang="en-US" sz="1200" b="1" i="0" dirty="0">
                <a:solidFill>
                  <a:srgbClr val="000000"/>
                </a:solidFill>
                <a:effectLst/>
                <a:latin typeface="+mn-lt"/>
              </a:rPr>
              <a:t> is well known. There are many pictures of that place you can find on the internet</a:t>
            </a:r>
          </a:p>
          <a:p>
            <a:pPr marL="171450" indent="-171450" algn="l">
              <a:buFont typeface="Arial" panose="020B0604020202020204" pitchFamily="34" charset="0"/>
              <a:buChar char="•"/>
            </a:pPr>
            <a:r>
              <a:rPr lang="en-US" sz="1200" b="0" i="0" dirty="0">
                <a:solidFill>
                  <a:srgbClr val="000000"/>
                </a:solidFill>
                <a:effectLst/>
                <a:latin typeface="+mn-lt"/>
              </a:rPr>
              <a:t>The picture here is not the best I found, but does a good job of showing probable location of each of the armies across the valley.</a:t>
            </a:r>
          </a:p>
          <a:p>
            <a:pPr marL="0" indent="0" algn="l">
              <a:buFont typeface="Arial" panose="020B0604020202020204" pitchFamily="34" charset="0"/>
              <a:buNone/>
            </a:pPr>
            <a:r>
              <a:rPr lang="en-US" sz="1200" b="1" i="0" dirty="0">
                <a:solidFill>
                  <a:srgbClr val="000000"/>
                </a:solidFill>
                <a:effectLst/>
                <a:latin typeface="+mn-lt"/>
              </a:rPr>
              <a:t>(1 Kings 17:1-3), </a:t>
            </a:r>
            <a:r>
              <a:rPr lang="en-US" sz="1200" b="0" i="1" dirty="0">
                <a:solidFill>
                  <a:srgbClr val="000000"/>
                </a:solidFill>
                <a:effectLst/>
                <a:latin typeface="+mn-lt"/>
              </a:rPr>
              <a:t>“</a:t>
            </a:r>
            <a:r>
              <a:rPr lang="en-US" i="1" dirty="0"/>
              <a:t>Now the Philistines gathered their armies together to battle, and were gathered at </a:t>
            </a:r>
            <a:r>
              <a:rPr lang="en-US" i="1" dirty="0" err="1"/>
              <a:t>Sochoh</a:t>
            </a:r>
            <a:r>
              <a:rPr lang="en-US" i="1" dirty="0"/>
              <a:t>, which belongs to Judah; they encamped between </a:t>
            </a:r>
            <a:r>
              <a:rPr lang="en-US" i="1" dirty="0" err="1"/>
              <a:t>Sochoh</a:t>
            </a:r>
            <a:r>
              <a:rPr lang="en-US" i="1" dirty="0"/>
              <a:t> and </a:t>
            </a:r>
            <a:r>
              <a:rPr lang="en-US" i="1" dirty="0" err="1"/>
              <a:t>Azekah</a:t>
            </a:r>
            <a:r>
              <a:rPr lang="en-US" i="1" dirty="0"/>
              <a:t>, in </a:t>
            </a:r>
            <a:r>
              <a:rPr lang="en-US" i="1" dirty="0" err="1"/>
              <a:t>Ephes</a:t>
            </a:r>
            <a:r>
              <a:rPr lang="en-US" i="1" dirty="0"/>
              <a:t> </a:t>
            </a:r>
            <a:r>
              <a:rPr lang="en-US" i="1" dirty="0" err="1"/>
              <a:t>Dammim</a:t>
            </a:r>
            <a:r>
              <a:rPr lang="en-US" i="1" dirty="0"/>
              <a:t>.</a:t>
            </a:r>
            <a:r>
              <a:rPr lang="en-US" i="1" baseline="30000" dirty="0"/>
              <a:t> 2</a:t>
            </a:r>
            <a:r>
              <a:rPr lang="en-US" i="1" dirty="0"/>
              <a:t> And Saul and the men of Israel were gathered together, and they encamped in the Valley of </a:t>
            </a:r>
            <a:r>
              <a:rPr lang="en-US" i="1" dirty="0" err="1"/>
              <a:t>Elah</a:t>
            </a:r>
            <a:r>
              <a:rPr lang="en-US" i="1" dirty="0"/>
              <a:t>, and drew up in battle array against the Philistines.</a:t>
            </a:r>
            <a:r>
              <a:rPr lang="en-US" i="1" baseline="30000" dirty="0"/>
              <a:t> 3</a:t>
            </a:r>
            <a:r>
              <a:rPr lang="en-US" i="1" dirty="0"/>
              <a:t> The Philistines stood on a mountain on one side, and Israel stood on a mountain on the other side, with a valley between them.”</a:t>
            </a:r>
          </a:p>
          <a:p>
            <a:pPr marL="628650" lvl="1" indent="-171450" algn="l">
              <a:buFont typeface="Arial" panose="020B0604020202020204" pitchFamily="34" charset="0"/>
              <a:buChar char="•"/>
            </a:pPr>
            <a:r>
              <a:rPr lang="en-US" sz="1200" b="0" i="0" dirty="0">
                <a:solidFill>
                  <a:srgbClr val="000000"/>
                </a:solidFill>
                <a:effectLst/>
                <a:latin typeface="+mn-lt"/>
              </a:rPr>
              <a:t>Note:  The picture is taken from the perspective of </a:t>
            </a:r>
            <a:r>
              <a:rPr lang="en-US" sz="1200" b="0" i="0" dirty="0" err="1">
                <a:solidFill>
                  <a:srgbClr val="000000"/>
                </a:solidFill>
                <a:effectLst/>
                <a:latin typeface="+mn-lt"/>
              </a:rPr>
              <a:t>Azekah</a:t>
            </a:r>
            <a:r>
              <a:rPr lang="en-US" sz="1200" b="0" i="0" dirty="0">
                <a:solidFill>
                  <a:srgbClr val="000000"/>
                </a:solidFill>
                <a:effectLst/>
                <a:latin typeface="+mn-lt"/>
              </a:rPr>
              <a:t>, with </a:t>
            </a:r>
            <a:r>
              <a:rPr lang="en-US" sz="1200" b="0" i="0" dirty="0" err="1">
                <a:solidFill>
                  <a:srgbClr val="000000"/>
                </a:solidFill>
                <a:effectLst/>
                <a:latin typeface="+mn-lt"/>
              </a:rPr>
              <a:t>Sochoh</a:t>
            </a:r>
            <a:r>
              <a:rPr lang="en-US" sz="1200" b="0" i="0" dirty="0">
                <a:solidFill>
                  <a:srgbClr val="000000"/>
                </a:solidFill>
                <a:effectLst/>
                <a:latin typeface="+mn-lt"/>
              </a:rPr>
              <a:t> in the distance.</a:t>
            </a:r>
          </a:p>
          <a:p>
            <a:pPr marL="628650" lvl="1" indent="-171450" algn="l">
              <a:buFont typeface="Arial" panose="020B0604020202020204" pitchFamily="34" charset="0"/>
              <a:buChar char="•"/>
            </a:pPr>
            <a:r>
              <a:rPr lang="en-US" sz="1200" b="0" i="0" dirty="0">
                <a:solidFill>
                  <a:srgbClr val="000000"/>
                </a:solidFill>
                <a:effectLst/>
                <a:latin typeface="+mn-lt"/>
              </a:rPr>
              <a:t>The Philistines were encamped in </a:t>
            </a:r>
            <a:r>
              <a:rPr lang="en-US" sz="1200" b="0" i="0" dirty="0" err="1">
                <a:solidFill>
                  <a:srgbClr val="000000"/>
                </a:solidFill>
                <a:effectLst/>
                <a:latin typeface="+mn-lt"/>
              </a:rPr>
              <a:t>Ephes</a:t>
            </a:r>
            <a:r>
              <a:rPr lang="en-US" sz="1200" b="0" i="0" dirty="0">
                <a:solidFill>
                  <a:srgbClr val="000000"/>
                </a:solidFill>
                <a:effectLst/>
                <a:latin typeface="+mn-lt"/>
              </a:rPr>
              <a:t> </a:t>
            </a:r>
            <a:r>
              <a:rPr lang="en-US" sz="1200" b="0" i="0" dirty="0" err="1">
                <a:solidFill>
                  <a:srgbClr val="000000"/>
                </a:solidFill>
                <a:effectLst/>
                <a:latin typeface="+mn-lt"/>
              </a:rPr>
              <a:t>Dammin</a:t>
            </a:r>
            <a:endParaRPr lang="en-US" sz="1200" b="0" i="0"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Saul and his army were encamped in the valley</a:t>
            </a:r>
          </a:p>
          <a:p>
            <a:pPr marL="628650" lvl="1" indent="-171450" algn="l">
              <a:buFont typeface="Arial" panose="020B0604020202020204" pitchFamily="34" charset="0"/>
              <a:buChar char="•"/>
            </a:pPr>
            <a:r>
              <a:rPr lang="en-US" sz="1200" b="0" i="0" dirty="0">
                <a:solidFill>
                  <a:srgbClr val="000000"/>
                </a:solidFill>
                <a:effectLst/>
                <a:latin typeface="+mn-lt"/>
              </a:rPr>
              <a:t>The armies “drew up in battle array”, on the hills on each side of the valley.</a:t>
            </a:r>
          </a:p>
          <a:p>
            <a:pPr marL="628650" lvl="1" indent="-171450" algn="l">
              <a:buFont typeface="Arial" panose="020B0604020202020204" pitchFamily="34" charset="0"/>
              <a:buChar char="•"/>
            </a:pPr>
            <a:r>
              <a:rPr lang="en-US" sz="1200" b="0" i="0" dirty="0">
                <a:solidFill>
                  <a:srgbClr val="000000"/>
                </a:solidFill>
                <a:effectLst/>
                <a:latin typeface="+mn-lt"/>
              </a:rPr>
              <a:t>David met Goliath in the valley  between the two armies</a:t>
            </a:r>
          </a:p>
          <a:p>
            <a:pPr marL="628650" lvl="1" indent="-171450" algn="l">
              <a:buFont typeface="Arial" panose="020B0604020202020204" pitchFamily="34" charset="0"/>
              <a:buChar char="•"/>
            </a:pPr>
            <a:r>
              <a:rPr lang="en-US" sz="1200" b="0" i="0" dirty="0">
                <a:solidFill>
                  <a:srgbClr val="000000"/>
                </a:solidFill>
                <a:effectLst/>
                <a:latin typeface="+mn-lt"/>
              </a:rPr>
              <a:t>There is a dry creek bed at the base of the mountain where Saul’s army was located.  This is probably where David got his stones for battle.</a:t>
            </a:r>
          </a:p>
          <a:p>
            <a:pPr marL="628650" lvl="1" indent="-171450" algn="l">
              <a:buFont typeface="Arial" panose="020B0604020202020204" pitchFamily="34" charset="0"/>
              <a:buChar char="•"/>
            </a:pPr>
            <a:r>
              <a:rPr lang="en-US" sz="1200" b="0" i="0" dirty="0">
                <a:solidFill>
                  <a:srgbClr val="000000"/>
                </a:solidFill>
                <a:effectLst/>
                <a:latin typeface="+mn-lt"/>
              </a:rPr>
              <a:t>After the battle, the text indicates the Philistines fled along the road to </a:t>
            </a:r>
            <a:r>
              <a:rPr lang="en-US" sz="1200" b="0" i="0" dirty="0" err="1">
                <a:solidFill>
                  <a:srgbClr val="000000"/>
                </a:solidFill>
                <a:effectLst/>
                <a:latin typeface="+mn-lt"/>
              </a:rPr>
              <a:t>Shaaraim</a:t>
            </a:r>
            <a:r>
              <a:rPr lang="en-US" sz="1200" b="0" i="0" dirty="0">
                <a:solidFill>
                  <a:srgbClr val="000000"/>
                </a:solidFill>
                <a:effectLst/>
                <a:latin typeface="+mn-lt"/>
              </a:rPr>
              <a:t>.  All of this identified, hopefully with some accuracy in the picture on the screen.</a:t>
            </a:r>
          </a:p>
          <a:p>
            <a:r>
              <a:rPr lang="en-US" b="1" dirty="0"/>
              <a:t>[NEXT SLIDE for summary of text]</a:t>
            </a:r>
          </a:p>
        </p:txBody>
      </p:sp>
      <p:sp>
        <p:nvSpPr>
          <p:cNvPr id="4" name="Slide Number Placeholder 3"/>
          <p:cNvSpPr>
            <a:spLocks noGrp="1"/>
          </p:cNvSpPr>
          <p:nvPr>
            <p:ph type="sldNum" sz="quarter" idx="5"/>
          </p:nvPr>
        </p:nvSpPr>
        <p:spPr/>
        <p:txBody>
          <a:bodyPr/>
          <a:lstStyle/>
          <a:p>
            <a:fld id="{3D37EFBC-641B-4DB8-87CF-950C885CD175}" type="slidenum">
              <a:rPr lang="en-US" smtClean="0"/>
              <a:t>2</a:t>
            </a:fld>
            <a:endParaRPr lang="en-US"/>
          </a:p>
        </p:txBody>
      </p:sp>
    </p:spTree>
    <p:extLst>
      <p:ext uri="{BB962C8B-B14F-4D97-AF65-F5344CB8AC3E}">
        <p14:creationId xmlns:p14="http://schemas.microsoft.com/office/powerpoint/2010/main" val="45379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Summary of 1 Samuel 17</a:t>
            </a:r>
          </a:p>
          <a:p>
            <a:pPr marL="628650" lvl="1" indent="-171450" algn="l">
              <a:buFont typeface="Arial" panose="020B0604020202020204" pitchFamily="34" charset="0"/>
              <a:buChar char="•"/>
            </a:pPr>
            <a:r>
              <a:rPr lang="en-US" sz="1200" b="1" i="0" dirty="0">
                <a:solidFill>
                  <a:srgbClr val="000000"/>
                </a:solidFill>
                <a:effectLst/>
                <a:latin typeface="+mn-lt"/>
              </a:rPr>
              <a:t>The Philistine champion, Goliath, was a very large man.  Described in verses 4-7)</a:t>
            </a:r>
          </a:p>
          <a:p>
            <a:pPr marL="0" indent="0" algn="l">
              <a:buFont typeface="Arial" panose="020B0604020202020204" pitchFamily="34" charset="0"/>
              <a:buNone/>
            </a:pPr>
            <a:r>
              <a:rPr lang="en-US" sz="1200" b="1" i="0" dirty="0">
                <a:solidFill>
                  <a:srgbClr val="000000"/>
                </a:solidFill>
                <a:effectLst/>
                <a:latin typeface="+mn-lt"/>
              </a:rPr>
              <a:t>(</a:t>
            </a:r>
            <a:r>
              <a:rPr lang="en-US" b="1" dirty="0"/>
              <a:t>1 Samuel 17:4-7), </a:t>
            </a:r>
            <a:r>
              <a:rPr lang="en-US" i="1" dirty="0"/>
              <a:t>“And a champion went out from the camp of the Philistines, named Goliath, from Gath, whose height was six cubits and a span.</a:t>
            </a:r>
            <a:r>
              <a:rPr lang="en-US" i="1" baseline="30000" dirty="0"/>
              <a:t> 5</a:t>
            </a:r>
            <a:r>
              <a:rPr lang="en-US" i="1" dirty="0"/>
              <a:t> He had a bronze helmet on his head, and he was armed with a coat of mail, and the weight of the coat was five thousand shekels of bronze.</a:t>
            </a:r>
            <a:r>
              <a:rPr lang="en-US" i="1" baseline="30000" dirty="0"/>
              <a:t> 6</a:t>
            </a:r>
            <a:r>
              <a:rPr lang="en-US" i="1" dirty="0"/>
              <a:t> And he had bronze armor on his legs and a bronze javelin between his shoulders.</a:t>
            </a:r>
            <a:r>
              <a:rPr lang="en-US" i="1" baseline="30000" dirty="0"/>
              <a:t> 7</a:t>
            </a:r>
            <a:r>
              <a:rPr lang="en-US" i="1" dirty="0"/>
              <a:t> Now the staff of his spear was like a weaver's beam, and his iron spearhead weighed six hundred shekels; and a shield-bearer went before him.”</a:t>
            </a:r>
          </a:p>
          <a:p>
            <a:pPr marL="1085850" lvl="2" indent="-171450" algn="l">
              <a:buFont typeface="Arial" panose="020B0604020202020204" pitchFamily="34" charset="0"/>
              <a:buChar char="•"/>
            </a:pPr>
            <a:r>
              <a:rPr lang="en-US" sz="1200" b="0" i="0" dirty="0">
                <a:solidFill>
                  <a:srgbClr val="000000"/>
                </a:solidFill>
                <a:effectLst/>
                <a:latin typeface="+mn-lt"/>
              </a:rPr>
              <a:t>Six cubits and a span -  (cubit 18-20 inches).  Span (1/2 cubit, 9-10 inches) Conservative: 117 inches, or 9 foot 9 inches tall (royal cubit, 130 inches or 10 foot 10 inches)</a:t>
            </a:r>
          </a:p>
          <a:p>
            <a:pPr marL="1085850" lvl="2" indent="-171450" algn="l">
              <a:buFont typeface="Arial" panose="020B0604020202020204" pitchFamily="34" charset="0"/>
              <a:buChar char="•"/>
            </a:pPr>
            <a:r>
              <a:rPr lang="en-US" sz="1200" b="0" i="0" dirty="0">
                <a:solidFill>
                  <a:srgbClr val="000000"/>
                </a:solidFill>
                <a:effectLst/>
                <a:latin typeface="+mn-lt"/>
              </a:rPr>
              <a:t>NOT exaggerated.  Official world’s tallest man, Robert </a:t>
            </a:r>
            <a:r>
              <a:rPr lang="en-US" sz="1200" b="0" i="0" dirty="0" err="1">
                <a:solidFill>
                  <a:srgbClr val="000000"/>
                </a:solidFill>
                <a:effectLst/>
                <a:latin typeface="+mn-lt"/>
              </a:rPr>
              <a:t>Wadlow</a:t>
            </a:r>
            <a:r>
              <a:rPr lang="en-US" sz="1200" b="0" i="0" dirty="0">
                <a:solidFill>
                  <a:srgbClr val="000000"/>
                </a:solidFill>
                <a:effectLst/>
                <a:latin typeface="+mn-lt"/>
              </a:rPr>
              <a:t>, 8 foot 11 inches and still growing at his death at the age of 22. (abnormal amounts of human growth hormone)</a:t>
            </a:r>
          </a:p>
          <a:p>
            <a:pPr marL="1085850" lvl="2" indent="-171450" algn="l">
              <a:buFont typeface="Arial" panose="020B0604020202020204" pitchFamily="34" charset="0"/>
              <a:buChar char="•"/>
            </a:pPr>
            <a:r>
              <a:rPr lang="en-US" sz="1200" b="0" i="0" dirty="0">
                <a:solidFill>
                  <a:srgbClr val="000000"/>
                </a:solidFill>
                <a:effectLst/>
                <a:latin typeface="+mn-lt"/>
              </a:rPr>
              <a:t>The army of Israel was afraid of Goliath, and did not answer his taunts</a:t>
            </a:r>
          </a:p>
          <a:p>
            <a:pPr marL="0" lvl="0" indent="0" algn="l">
              <a:buFont typeface="Arial" panose="020B0604020202020204" pitchFamily="34" charset="0"/>
              <a:buNone/>
            </a:pPr>
            <a:r>
              <a:rPr lang="en-US" sz="1200" b="1" i="0" dirty="0">
                <a:solidFill>
                  <a:srgbClr val="000000"/>
                </a:solidFill>
                <a:effectLst/>
                <a:latin typeface="+mn-lt"/>
              </a:rPr>
              <a:t>(</a:t>
            </a:r>
            <a:r>
              <a:rPr lang="en-US" b="1" dirty="0"/>
              <a:t>1 Samuel 17:10-11, 16), </a:t>
            </a:r>
            <a:r>
              <a:rPr lang="en-US" i="1" dirty="0"/>
              <a:t>“And the Philistine said, “I defy the armies of Israel this day; give me a man, that we may fight together.”</a:t>
            </a:r>
            <a:r>
              <a:rPr lang="en-US" i="1" baseline="30000" dirty="0"/>
              <a:t> 11</a:t>
            </a:r>
            <a:r>
              <a:rPr lang="en-US" i="1" dirty="0"/>
              <a:t> When Saul and all Israel heard these words of the Philistine, they were dismayed and greatly afraid.”  … “</a:t>
            </a:r>
            <a:r>
              <a:rPr lang="en-US" i="1" baseline="30000" dirty="0"/>
              <a:t>16</a:t>
            </a:r>
            <a:r>
              <a:rPr lang="en-US" i="1" dirty="0"/>
              <a:t> And the Philistine drew near and presented himself forty days, morning and evening.”</a:t>
            </a:r>
          </a:p>
          <a:p>
            <a:pPr marL="628650" lvl="1" indent="-171450" algn="l">
              <a:buFont typeface="Arial" panose="020B0604020202020204" pitchFamily="34" charset="0"/>
              <a:buChar char="•"/>
            </a:pPr>
            <a:r>
              <a:rPr lang="en-US" sz="1200" b="1" i="0" dirty="0">
                <a:solidFill>
                  <a:srgbClr val="000000"/>
                </a:solidFill>
                <a:effectLst/>
                <a:latin typeface="+mn-lt"/>
              </a:rPr>
              <a:t>David, a young shepherd and the son of Jesse, was sent by his father with provisions for his three brothers who were with the army. When seeing the circumstances present, he offered to fight Goliath.</a:t>
            </a:r>
          </a:p>
          <a:p>
            <a:pPr algn="l"/>
            <a:r>
              <a:rPr lang="en-US" sz="1200" b="1" i="0" dirty="0">
                <a:solidFill>
                  <a:srgbClr val="000000"/>
                </a:solidFill>
                <a:effectLst/>
                <a:latin typeface="+mn-lt"/>
              </a:rPr>
              <a:t>(</a:t>
            </a:r>
            <a:r>
              <a:rPr lang="en-US" b="1" dirty="0"/>
              <a:t>1 Samuel 17:31-32), </a:t>
            </a:r>
            <a:r>
              <a:rPr lang="en-US" i="1" dirty="0"/>
              <a:t>“Now when the words which David spoke were heard, they reported them to Saul; and he sent for him.</a:t>
            </a:r>
            <a:r>
              <a:rPr lang="en-US" i="1" baseline="30000" dirty="0"/>
              <a:t> 32</a:t>
            </a:r>
            <a:r>
              <a:rPr lang="en-US" i="1" dirty="0"/>
              <a:t> Then David said to Saul, “Let no man's heart fail because of him; your servant will go and fight with this Philistine.”</a:t>
            </a:r>
          </a:p>
          <a:p>
            <a:pPr marL="1085850" lvl="2" indent="-171450" algn="l">
              <a:buFont typeface="Arial" panose="020B0604020202020204" pitchFamily="34" charset="0"/>
              <a:buChar char="•"/>
            </a:pPr>
            <a:r>
              <a:rPr lang="en-US" sz="1200" b="0" i="0" dirty="0">
                <a:solidFill>
                  <a:srgbClr val="000000"/>
                </a:solidFill>
                <a:effectLst/>
                <a:latin typeface="+mn-lt"/>
              </a:rPr>
              <a:t>Saul initially objected, considering it throwing a lamb to the slaughter</a:t>
            </a:r>
          </a:p>
          <a:p>
            <a:pPr marL="1085850" lvl="2" indent="-171450" algn="l">
              <a:buFont typeface="Arial" panose="020B0604020202020204" pitchFamily="34" charset="0"/>
              <a:buChar char="•"/>
            </a:pPr>
            <a:r>
              <a:rPr lang="en-US" sz="1200" b="0" i="0" dirty="0">
                <a:solidFill>
                  <a:srgbClr val="000000"/>
                </a:solidFill>
                <a:effectLst/>
                <a:latin typeface="+mn-lt"/>
              </a:rPr>
              <a:t>David spoke of his prowess in killing both a lion and a bear to protect the sheep.</a:t>
            </a:r>
          </a:p>
          <a:p>
            <a:pPr marL="628650" lvl="1" indent="-171450" algn="l">
              <a:buFont typeface="Arial" panose="020B0604020202020204" pitchFamily="34" charset="0"/>
              <a:buChar char="•"/>
            </a:pPr>
            <a:r>
              <a:rPr lang="en-US" sz="1200" b="1" i="0" dirty="0">
                <a:solidFill>
                  <a:srgbClr val="000000"/>
                </a:solidFill>
                <a:effectLst/>
                <a:latin typeface="+mn-lt"/>
              </a:rPr>
              <a:t>David knew he could defeat the giant, because he had faith in the God of the Israelites!</a:t>
            </a:r>
          </a:p>
          <a:p>
            <a:pPr marL="0" lvl="0" indent="0" algn="l">
              <a:buFont typeface="Arial" panose="020B0604020202020204" pitchFamily="34" charset="0"/>
              <a:buNone/>
            </a:pPr>
            <a:r>
              <a:rPr lang="en-US" sz="1200" b="1" i="0" dirty="0">
                <a:solidFill>
                  <a:srgbClr val="000000"/>
                </a:solidFill>
                <a:effectLst/>
                <a:latin typeface="+mn-lt"/>
              </a:rPr>
              <a:t>(1 Samuel 17:36-37), </a:t>
            </a:r>
            <a:r>
              <a:rPr lang="en-US" sz="1200" b="0" i="1" dirty="0">
                <a:solidFill>
                  <a:srgbClr val="000000"/>
                </a:solidFill>
                <a:effectLst/>
                <a:latin typeface="+mn-lt"/>
              </a:rPr>
              <a:t>“</a:t>
            </a:r>
            <a:r>
              <a:rPr lang="en-US" i="1" dirty="0"/>
              <a:t>Your servant has killed both lion and bear; and this uncircumcised Philistine will be like one of them, seeing he has defied the armies of the living God.”</a:t>
            </a:r>
            <a:r>
              <a:rPr lang="en-US" i="1" baseline="30000" dirty="0"/>
              <a:t> 37</a:t>
            </a:r>
            <a:r>
              <a:rPr lang="en-US" i="1" dirty="0"/>
              <a:t> Moreover David said, “The Lord, who delivered me from the paw of the lion and from the paw of the bear, He will deliver me from the hand of this Philistine.” And Saul said to David, “Go, and the Lord be with you!”</a:t>
            </a:r>
          </a:p>
          <a:p>
            <a:pPr marL="628650" lvl="1" indent="-171450" algn="l">
              <a:buFont typeface="Arial" panose="020B0604020202020204" pitchFamily="34" charset="0"/>
              <a:buChar char="•"/>
            </a:pPr>
            <a:r>
              <a:rPr lang="en-US" sz="1200" b="1" i="0" dirty="0">
                <a:solidFill>
                  <a:srgbClr val="000000"/>
                </a:solidFill>
                <a:effectLst/>
                <a:latin typeface="+mn-lt"/>
              </a:rPr>
              <a:t>David killed the giant with the help of God.</a:t>
            </a:r>
          </a:p>
          <a:p>
            <a:pPr marL="1085850" lvl="2" indent="-171450" algn="l">
              <a:buFont typeface="Arial" panose="020B0604020202020204" pitchFamily="34" charset="0"/>
              <a:buChar char="•"/>
            </a:pPr>
            <a:r>
              <a:rPr lang="en-US" sz="1200" b="0" i="0" dirty="0">
                <a:solidFill>
                  <a:srgbClr val="000000"/>
                </a:solidFill>
                <a:effectLst/>
                <a:latin typeface="+mn-lt"/>
              </a:rPr>
              <a:t>He refused the armor of </a:t>
            </a:r>
            <a:r>
              <a:rPr lang="en-US" sz="1200" b="0" i="0" dirty="0" err="1">
                <a:solidFill>
                  <a:srgbClr val="000000"/>
                </a:solidFill>
                <a:effectLst/>
                <a:latin typeface="+mn-lt"/>
              </a:rPr>
              <a:t>Sual</a:t>
            </a:r>
            <a:endParaRPr lang="en-US" sz="1200" b="0" i="0" dirty="0">
              <a:solidFill>
                <a:srgbClr val="000000"/>
              </a:solidFill>
              <a:effectLst/>
              <a:latin typeface="+mn-lt"/>
            </a:endParaRPr>
          </a:p>
          <a:p>
            <a:pPr marL="1085850" lvl="2" indent="-171450" algn="l">
              <a:buFont typeface="Arial" panose="020B0604020202020204" pitchFamily="34" charset="0"/>
              <a:buChar char="•"/>
            </a:pPr>
            <a:r>
              <a:rPr lang="en-US" sz="1200" b="0" i="0" dirty="0">
                <a:solidFill>
                  <a:srgbClr val="000000"/>
                </a:solidFill>
                <a:effectLst/>
                <a:latin typeface="+mn-lt"/>
              </a:rPr>
              <a:t>Went to the creek, and gathered 5 smooth stones for his sling</a:t>
            </a:r>
          </a:p>
          <a:p>
            <a:pPr marL="1085850" lvl="2" indent="-171450" algn="l">
              <a:buFont typeface="Arial" panose="020B0604020202020204" pitchFamily="34" charset="0"/>
              <a:buChar char="•"/>
            </a:pPr>
            <a:r>
              <a:rPr lang="en-US" sz="1200" b="0" i="0" dirty="0">
                <a:solidFill>
                  <a:srgbClr val="000000"/>
                </a:solidFill>
                <a:effectLst/>
                <a:latin typeface="+mn-lt"/>
              </a:rPr>
              <a:t>He endured the disdain and ridicule of the giant</a:t>
            </a:r>
          </a:p>
          <a:p>
            <a:pPr marL="1085850" lvl="2" indent="-171450" algn="l">
              <a:buFont typeface="Arial" panose="020B0604020202020204" pitchFamily="34" charset="0"/>
              <a:buChar char="•"/>
            </a:pPr>
            <a:r>
              <a:rPr lang="en-US" sz="1200" b="0" i="0" dirty="0">
                <a:solidFill>
                  <a:srgbClr val="000000"/>
                </a:solidFill>
                <a:effectLst/>
                <a:latin typeface="+mn-lt"/>
              </a:rPr>
              <a:t>He then killed him, and cut of his head the Goliath’s own sword!</a:t>
            </a:r>
          </a:p>
          <a:p>
            <a:pPr algn="l"/>
            <a:r>
              <a:rPr lang="en-US" sz="1200" b="1" i="0" dirty="0">
                <a:solidFill>
                  <a:srgbClr val="000000"/>
                </a:solidFill>
                <a:effectLst/>
                <a:latin typeface="+mn-lt"/>
              </a:rPr>
              <a:t>(1 Samuel 48-51), </a:t>
            </a:r>
            <a:r>
              <a:rPr lang="en-US" sz="1200" b="0" i="1" dirty="0">
                <a:solidFill>
                  <a:srgbClr val="000000"/>
                </a:solidFill>
                <a:effectLst/>
                <a:latin typeface="+mn-lt"/>
              </a:rPr>
              <a:t>“</a:t>
            </a:r>
            <a:r>
              <a:rPr lang="en-US" i="1" dirty="0"/>
              <a:t>So it was, when the Philistine arose and came and drew near to meet David, that David hurried and ran toward the army to meet the Philistine.</a:t>
            </a:r>
            <a:r>
              <a:rPr lang="en-US" i="1" baseline="30000" dirty="0"/>
              <a:t> 49</a:t>
            </a:r>
            <a:r>
              <a:rPr lang="en-US" i="1" dirty="0"/>
              <a:t> Then David put his hand in his bag and took out a stone; and he slung it and struck the Philistine in his forehead, so that the stone sank into his forehead, and he fell on his face to the earth.</a:t>
            </a:r>
            <a:r>
              <a:rPr lang="en-US" i="1" baseline="30000" dirty="0"/>
              <a:t> 50</a:t>
            </a:r>
            <a:r>
              <a:rPr lang="en-US" i="1" dirty="0"/>
              <a:t> So David prevailed over the Philistine with a sling and a stone, and struck the Philistine and killed him. But there was no sword in the hand of David.</a:t>
            </a:r>
            <a:r>
              <a:rPr lang="en-US" i="1" baseline="30000" dirty="0"/>
              <a:t> 51</a:t>
            </a:r>
            <a:r>
              <a:rPr lang="en-US" i="1" dirty="0"/>
              <a:t> Therefore David ran and stood over the Philistine, took his sword and drew it out of its sheath and killed him, and cut off his head with it.   And when the Philistines saw that their champion was dead, they fled.”</a:t>
            </a:r>
          </a:p>
          <a:p>
            <a:pPr marL="628650" lvl="1" indent="-171450" algn="l">
              <a:buFont typeface="Arial" panose="020B0604020202020204" pitchFamily="34" charset="0"/>
              <a:buChar char="•"/>
            </a:pPr>
            <a:r>
              <a:rPr lang="en-US" sz="1200" b="1" i="0" dirty="0">
                <a:solidFill>
                  <a:srgbClr val="000000"/>
                </a:solidFill>
                <a:effectLst/>
                <a:latin typeface="+mn-lt"/>
              </a:rPr>
              <a:t>For better or worse, the rout of the Philistines and David’s prowess as a warrior were established</a:t>
            </a:r>
          </a:p>
          <a:p>
            <a:pPr marL="0" lvl="0" indent="0" algn="l">
              <a:buFont typeface="Arial" panose="020B0604020202020204" pitchFamily="34" charset="0"/>
              <a:buNone/>
            </a:pPr>
            <a:r>
              <a:rPr lang="en-US" b="1" dirty="0"/>
              <a:t>(1 Samuel 17:51-54), </a:t>
            </a:r>
            <a:r>
              <a:rPr lang="en-US" i="1" dirty="0"/>
              <a:t>“And when the Philistines saw that their champion was dead, they fled.</a:t>
            </a:r>
            <a:r>
              <a:rPr lang="en-US" i="1" baseline="30000" dirty="0"/>
              <a:t> 52</a:t>
            </a:r>
            <a:r>
              <a:rPr lang="en-US" i="1" dirty="0"/>
              <a:t> Now the men of Israel and Judah arose and shouted, and pursued the Philistines as far as the entrance of the valley and to the gates of </a:t>
            </a:r>
            <a:r>
              <a:rPr lang="en-US" i="1" dirty="0" err="1"/>
              <a:t>Ekron</a:t>
            </a:r>
            <a:r>
              <a:rPr lang="en-US" i="1" dirty="0"/>
              <a:t>. And the wounded of the Philistines fell along the road to </a:t>
            </a:r>
            <a:r>
              <a:rPr lang="en-US" i="1" dirty="0" err="1"/>
              <a:t>Shaaraim</a:t>
            </a:r>
            <a:r>
              <a:rPr lang="en-US" i="1" dirty="0"/>
              <a:t>, even as far as Gath and </a:t>
            </a:r>
            <a:r>
              <a:rPr lang="en-US" i="1" dirty="0" err="1"/>
              <a:t>Ekron</a:t>
            </a:r>
            <a:r>
              <a:rPr lang="en-US" i="1" dirty="0"/>
              <a:t>.</a:t>
            </a:r>
            <a:r>
              <a:rPr lang="en-US" i="1" baseline="30000" dirty="0"/>
              <a:t> 53</a:t>
            </a:r>
            <a:r>
              <a:rPr lang="en-US" i="1" dirty="0"/>
              <a:t> Then the children of Israel returned from chasing the Philistines, and they plundered their tents.</a:t>
            </a:r>
            <a:r>
              <a:rPr lang="en-US" i="1" baseline="30000" dirty="0"/>
              <a:t>“</a:t>
            </a:r>
          </a:p>
          <a:p>
            <a:pPr marL="1085850" lvl="2" indent="-171450" algn="l">
              <a:buFont typeface="Arial" panose="020B0604020202020204" pitchFamily="34" charset="0"/>
              <a:buChar char="•"/>
            </a:pPr>
            <a:r>
              <a:rPr lang="en-US" sz="1200" b="0" i="0" baseline="0" dirty="0">
                <a:solidFill>
                  <a:srgbClr val="000000"/>
                </a:solidFill>
                <a:effectLst/>
                <a:latin typeface="+mn-lt"/>
              </a:rPr>
              <a:t>The victories brought the praise of Israel, and the ire of jealous king Saul</a:t>
            </a:r>
          </a:p>
          <a:p>
            <a:pPr marL="0" lvl="0" indent="0" algn="l">
              <a:buFont typeface="Arial" panose="020B0604020202020204" pitchFamily="34" charset="0"/>
              <a:buNone/>
            </a:pPr>
            <a:r>
              <a:rPr lang="en-US" sz="1200" b="1" i="0" baseline="0" dirty="0">
                <a:solidFill>
                  <a:srgbClr val="000000"/>
                </a:solidFill>
                <a:effectLst/>
                <a:latin typeface="+mn-lt"/>
              </a:rPr>
              <a:t>(1 Kings 18:5-9). </a:t>
            </a:r>
            <a:r>
              <a:rPr lang="en-US" sz="1200" b="1" i="1" baseline="0" dirty="0">
                <a:solidFill>
                  <a:srgbClr val="000000"/>
                </a:solidFill>
                <a:effectLst/>
                <a:latin typeface="+mn-lt"/>
              </a:rPr>
              <a:t>“</a:t>
            </a:r>
            <a:r>
              <a:rPr lang="en-US" i="1" dirty="0"/>
              <a:t>So David went out wherever Saul sent him, and behaved wisely. And Saul set him over the men of war, and he was accepted in the sight of all the people and also in the sight of Saul's servants.</a:t>
            </a:r>
            <a:r>
              <a:rPr lang="en-US" i="1" baseline="30000" dirty="0"/>
              <a:t> 6</a:t>
            </a:r>
            <a:r>
              <a:rPr lang="en-US" i="1" dirty="0"/>
              <a:t> Now it had happened as they were coming home, when David was returning from the slaughter of the Philistine, that the women had come out of all the cities of Israel, singing and dancing, to meet King Saul, with tambourines, with joy, and with musical instruments.</a:t>
            </a:r>
            <a:r>
              <a:rPr lang="en-US" i="1" baseline="30000" dirty="0"/>
              <a:t> 7</a:t>
            </a:r>
            <a:r>
              <a:rPr lang="en-US" i="1" dirty="0"/>
              <a:t> So the women sang as they danced, and said: “Saul has slain his thousands, and David his ten thousands.” </a:t>
            </a:r>
            <a:r>
              <a:rPr lang="en-US" i="1" baseline="30000" dirty="0"/>
              <a:t>8</a:t>
            </a:r>
            <a:r>
              <a:rPr lang="en-US" i="1" dirty="0"/>
              <a:t> Then Saul was very angry, and the saying displeased him; and he said, “They have ascribed to David ten thousands, and to me they have ascribed only thousands. Now what more can he have but the kingdom?”</a:t>
            </a:r>
            <a:r>
              <a:rPr lang="en-US" i="1" baseline="30000" dirty="0"/>
              <a:t> 9</a:t>
            </a:r>
            <a:r>
              <a:rPr lang="en-US" i="1" dirty="0"/>
              <a:t> So Saul eyed David from that day forward.”</a:t>
            </a:r>
          </a:p>
          <a:p>
            <a:pPr marL="628650" lvl="1" indent="-171450" algn="l">
              <a:buFont typeface="Arial" panose="020B0604020202020204" pitchFamily="34" charset="0"/>
              <a:buChar char="•"/>
            </a:pPr>
            <a:r>
              <a:rPr lang="en-US" sz="1200" b="1" i="0" dirty="0">
                <a:solidFill>
                  <a:srgbClr val="000000"/>
                </a:solidFill>
                <a:effectLst/>
                <a:latin typeface="+mn-lt"/>
              </a:rPr>
              <a:t>This epic struggle thrills the hearts of children as well as adults </a:t>
            </a:r>
          </a:p>
          <a:p>
            <a:pPr marL="628650" lvl="1" indent="-171450" algn="l">
              <a:buFont typeface="Arial" panose="020B0604020202020204" pitchFamily="34" charset="0"/>
              <a:buChar char="•"/>
            </a:pPr>
            <a:r>
              <a:rPr lang="en-US" sz="1200" b="0" i="0" dirty="0">
                <a:solidFill>
                  <a:srgbClr val="000000"/>
                </a:solidFill>
                <a:effectLst/>
                <a:latin typeface="+mn-lt"/>
              </a:rPr>
              <a:t>It continues to encourage and secure the hearts of God’s faithful. </a:t>
            </a:r>
          </a:p>
          <a:p>
            <a:pPr marL="628650" lvl="1" indent="-171450" algn="l">
              <a:buFont typeface="Arial" panose="020B0604020202020204" pitchFamily="34" charset="0"/>
              <a:buChar char="•"/>
            </a:pPr>
            <a:r>
              <a:rPr lang="en-US" sz="1200" b="1" i="0" dirty="0">
                <a:solidFill>
                  <a:srgbClr val="000000"/>
                </a:solidFill>
                <a:effectLst/>
                <a:latin typeface="+mn-lt"/>
              </a:rPr>
              <a:t>Here are few, brief lessons for us to remember from that historic event.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7EFBC-641B-4DB8-87CF-950C885CD1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91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Lessons to be learned from David’s Battle with Goliath</a:t>
            </a:r>
          </a:p>
          <a:p>
            <a:pPr marL="171450" indent="-171450" algn="l">
              <a:buFont typeface="Arial" panose="020B0604020202020204" pitchFamily="34" charset="0"/>
              <a:buChar char="•"/>
            </a:pPr>
            <a:r>
              <a:rPr lang="en-US" sz="1200" b="1" i="0" dirty="0">
                <a:solidFill>
                  <a:srgbClr val="000000"/>
                </a:solidFill>
                <a:effectLst/>
                <a:latin typeface="+mn-lt"/>
              </a:rPr>
              <a:t>Fear debilitates</a:t>
            </a:r>
            <a:r>
              <a:rPr lang="en-US" sz="1200" b="0" i="0" dirty="0">
                <a:solidFill>
                  <a:srgbClr val="000000"/>
                </a:solidFill>
                <a:effectLst/>
                <a:latin typeface="+mn-lt"/>
              </a:rPr>
              <a:t>. </a:t>
            </a:r>
          </a:p>
          <a:p>
            <a:pPr marL="628650" lvl="1" indent="-171450" algn="l">
              <a:buFont typeface="Arial" panose="020B0604020202020204" pitchFamily="34" charset="0"/>
              <a:buChar char="•"/>
            </a:pPr>
            <a:r>
              <a:rPr lang="en-US" sz="1200" b="0" i="0" dirty="0">
                <a:solidFill>
                  <a:srgbClr val="000000"/>
                </a:solidFill>
                <a:effectLst/>
                <a:latin typeface="+mn-lt"/>
              </a:rPr>
              <a:t>The men of Israel </a:t>
            </a:r>
            <a:r>
              <a:rPr lang="en-US" sz="1200" b="0" i="1" dirty="0">
                <a:solidFill>
                  <a:srgbClr val="000000"/>
                </a:solidFill>
                <a:effectLst/>
                <a:latin typeface="+mn-lt"/>
              </a:rPr>
              <a:t>“were dismayed and greatly afraid” </a:t>
            </a:r>
            <a:r>
              <a:rPr lang="en-US" sz="1200" b="0" i="0" dirty="0">
                <a:solidFill>
                  <a:srgbClr val="000000"/>
                </a:solidFill>
                <a:effectLst/>
                <a:latin typeface="+mn-lt"/>
              </a:rPr>
              <a:t>as the Philistine champion taunted and defied them (1 Samuel 17:11) </a:t>
            </a:r>
          </a:p>
          <a:p>
            <a:pPr marL="0" lvl="0" indent="0" algn="l">
              <a:buFont typeface="Arial" panose="020B0604020202020204" pitchFamily="34" charset="0"/>
              <a:buNone/>
            </a:pPr>
            <a:r>
              <a:rPr lang="en-US" sz="1200" b="1" i="0" dirty="0">
                <a:solidFill>
                  <a:srgbClr val="000000"/>
                </a:solidFill>
                <a:effectLst/>
                <a:latin typeface="+mn-lt"/>
              </a:rPr>
              <a:t>(1 Samuel 17:24), </a:t>
            </a:r>
            <a:r>
              <a:rPr lang="en-US" sz="1200" b="0" i="1" dirty="0">
                <a:solidFill>
                  <a:srgbClr val="000000"/>
                </a:solidFill>
                <a:effectLst/>
                <a:latin typeface="+mn-lt"/>
              </a:rPr>
              <a:t>“</a:t>
            </a:r>
            <a:r>
              <a:rPr lang="en-US" i="1" dirty="0"/>
              <a:t>And all the men of Israel, when they saw the man, fled from him and were dreadfully afraid.”</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As David’s courage demonstrated, it was the fear and weakness of faith that prevented the army of Israel from meeting the challenge.</a:t>
            </a:r>
          </a:p>
          <a:p>
            <a:pPr marL="628650" lvl="1" indent="-171450" algn="l">
              <a:buFont typeface="Arial" panose="020B0604020202020204" pitchFamily="34" charset="0"/>
              <a:buChar char="•"/>
            </a:pPr>
            <a:r>
              <a:rPr lang="en-US" sz="1200" b="0" i="0" dirty="0">
                <a:solidFill>
                  <a:srgbClr val="000000"/>
                </a:solidFill>
                <a:effectLst/>
                <a:latin typeface="+mn-lt"/>
              </a:rPr>
              <a:t>It was only after they saw David courageously kill Goliath that the men of Israel pursued the enemy (52).</a:t>
            </a:r>
          </a:p>
          <a:p>
            <a:pPr marL="628650" lvl="1" indent="-171450" algn="l">
              <a:buFont typeface="Arial" panose="020B0604020202020204" pitchFamily="34" charset="0"/>
              <a:buChar char="•"/>
            </a:pPr>
            <a:r>
              <a:rPr lang="en-US" sz="1200" b="0" i="0" dirty="0">
                <a:solidFill>
                  <a:srgbClr val="000000"/>
                </a:solidFill>
                <a:effectLst/>
                <a:latin typeface="+mn-lt"/>
              </a:rPr>
              <a:t>We must not fear the opponents of our own faith. Our God is greater than them!</a:t>
            </a:r>
          </a:p>
          <a:p>
            <a:pPr marL="1085850" lvl="2" indent="-171450" algn="l">
              <a:buFont typeface="Arial" panose="020B0604020202020204" pitchFamily="34" charset="0"/>
              <a:buChar char="•"/>
            </a:pPr>
            <a:r>
              <a:rPr lang="en-US" sz="1200" b="0" i="0" dirty="0">
                <a:solidFill>
                  <a:srgbClr val="000000"/>
                </a:solidFill>
                <a:effectLst/>
                <a:latin typeface="+mn-lt"/>
              </a:rPr>
              <a:t>This is so with regard to spiritual enemies (error, worldliness, immorality, pride, etc.)</a:t>
            </a:r>
          </a:p>
          <a:p>
            <a:pPr marL="0" lvl="0" indent="0" algn="l">
              <a:buFont typeface="Arial" panose="020B0604020202020204" pitchFamily="34" charset="0"/>
              <a:buNone/>
            </a:pPr>
            <a:r>
              <a:rPr lang="en-US" sz="1200" b="1" i="0" dirty="0">
                <a:solidFill>
                  <a:srgbClr val="000000"/>
                </a:solidFill>
                <a:effectLst/>
                <a:latin typeface="+mn-lt"/>
              </a:rPr>
              <a:t>(1 John 4:4-6), </a:t>
            </a:r>
            <a:r>
              <a:rPr lang="en-US" sz="1200" b="0" i="0" dirty="0">
                <a:solidFill>
                  <a:srgbClr val="000000"/>
                </a:solidFill>
                <a:effectLst/>
                <a:latin typeface="+mn-lt"/>
              </a:rPr>
              <a:t>“</a:t>
            </a:r>
            <a:r>
              <a:rPr lang="en-US" dirty="0"/>
              <a:t>You are of God, little children, and have overcome them, because He who is in you is greater than he who is in the world.</a:t>
            </a:r>
            <a:r>
              <a:rPr lang="en-US" baseline="30000" dirty="0"/>
              <a:t> 5</a:t>
            </a:r>
            <a:r>
              <a:rPr lang="en-US" dirty="0"/>
              <a:t> They are of the world. Therefore they speak as of the world, and the world hears them.</a:t>
            </a:r>
            <a:r>
              <a:rPr lang="en-US" baseline="30000" dirty="0"/>
              <a:t> 6</a:t>
            </a:r>
            <a:r>
              <a:rPr lang="en-US" dirty="0"/>
              <a:t> We are of God. He who knows God hears us; he who is not of God does not hear us. By this we know the spirit of truth and the spirit of error.”</a:t>
            </a:r>
          </a:p>
          <a:p>
            <a:pPr marL="1085850" lvl="2" indent="-171450" algn="l">
              <a:buFont typeface="Arial" panose="020B0604020202020204" pitchFamily="34" charset="0"/>
              <a:buChar char="•"/>
            </a:pPr>
            <a:r>
              <a:rPr lang="en-US" sz="1200" b="0" i="0" dirty="0">
                <a:solidFill>
                  <a:srgbClr val="000000"/>
                </a:solidFill>
                <a:effectLst/>
                <a:latin typeface="+mn-lt"/>
              </a:rPr>
              <a:t>This is so with regard to those who seek us harm</a:t>
            </a:r>
          </a:p>
          <a:p>
            <a:pPr marL="0" lvl="0" indent="0" algn="l">
              <a:buFont typeface="Arial" panose="020B0604020202020204" pitchFamily="34" charset="0"/>
              <a:buNone/>
            </a:pPr>
            <a:r>
              <a:rPr lang="en-US" b="1" dirty="0"/>
              <a:t>(Matthew 10:28-31), </a:t>
            </a:r>
            <a:r>
              <a:rPr lang="en-US" i="1" dirty="0"/>
              <a:t>“And do not fear those who kill the body but cannot kill the soul. But rather fear Him who is able to destroy both soul and body in hell.</a:t>
            </a:r>
            <a:r>
              <a:rPr lang="en-US" i="1" baseline="30000" dirty="0"/>
              <a:t> 29</a:t>
            </a:r>
            <a:r>
              <a:rPr lang="en-US" i="1" dirty="0"/>
              <a:t> Are not two sparrows sold for a copper coin? And not one of them falls to the ground apart from your Father's will.</a:t>
            </a:r>
            <a:r>
              <a:rPr lang="en-US" i="1" baseline="30000" dirty="0"/>
              <a:t> 30</a:t>
            </a:r>
            <a:r>
              <a:rPr lang="en-US" i="1" dirty="0"/>
              <a:t> But the very hairs of your head are all numbered.</a:t>
            </a:r>
            <a:r>
              <a:rPr lang="en-US" i="1" baseline="30000" dirty="0"/>
              <a:t> 31</a:t>
            </a:r>
            <a:r>
              <a:rPr lang="en-US" i="1" dirty="0"/>
              <a:t> Do not fear therefore; you are of more value than many sparrows.</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(Hebrews 13:5-6), </a:t>
            </a:r>
            <a:r>
              <a:rPr lang="en-US" sz="1200" b="0" i="1" dirty="0">
                <a:solidFill>
                  <a:srgbClr val="000000"/>
                </a:solidFill>
                <a:effectLst/>
                <a:latin typeface="+mn-lt"/>
              </a:rPr>
              <a:t>“</a:t>
            </a:r>
            <a:r>
              <a:rPr lang="en-US" i="1" dirty="0"/>
              <a:t>Let your conduct be without covetousness; be content with such things as you have. For He Himself has said, “I will never leave you nor forsake you.”</a:t>
            </a:r>
            <a:r>
              <a:rPr lang="en-US" i="1" baseline="30000" dirty="0"/>
              <a:t> 6</a:t>
            </a:r>
            <a:r>
              <a:rPr lang="en-US" i="1" dirty="0"/>
              <a:t> So we may boldly say: “The Lord is my helper; I will not fear. What can man do to me?”</a:t>
            </a:r>
            <a:endParaRPr lang="en-US" sz="1200" b="0" i="1" dirty="0">
              <a:solidFill>
                <a:srgbClr val="000000"/>
              </a:solidFill>
              <a:effectLst/>
              <a:latin typeface="+mn-lt"/>
            </a:endParaRPr>
          </a:p>
          <a:p>
            <a:pPr algn="l"/>
            <a:endParaRPr lang="en-US" sz="1200" b="0" i="0"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[CLICK], “Is there not a cause?”</a:t>
            </a:r>
          </a:p>
          <a:p>
            <a:pPr marL="628650" lvl="1" indent="-171450" algn="l">
              <a:buFont typeface="Arial" panose="020B0604020202020204" pitchFamily="34" charset="0"/>
              <a:buChar char="•"/>
            </a:pPr>
            <a:r>
              <a:rPr lang="en-US" sz="1200" b="0" i="0" dirty="0">
                <a:solidFill>
                  <a:srgbClr val="000000"/>
                </a:solidFill>
                <a:effectLst/>
                <a:latin typeface="+mn-lt"/>
              </a:rPr>
              <a:t>David’s older brother disparaged David and his motivations (28)</a:t>
            </a:r>
          </a:p>
          <a:p>
            <a:pPr marL="0" lvl="0" indent="0" algn="l">
              <a:buFont typeface="Arial" panose="020B0604020202020204" pitchFamily="34" charset="0"/>
              <a:buNone/>
            </a:pPr>
            <a:r>
              <a:rPr lang="en-US" sz="1200" b="1" i="0" dirty="0">
                <a:solidFill>
                  <a:srgbClr val="000000"/>
                </a:solidFill>
                <a:effectLst/>
                <a:latin typeface="+mn-lt"/>
              </a:rPr>
              <a:t>(1 Samuel 17:28), </a:t>
            </a:r>
            <a:r>
              <a:rPr lang="en-US" sz="1200" b="0" i="1" dirty="0">
                <a:solidFill>
                  <a:srgbClr val="000000"/>
                </a:solidFill>
                <a:effectLst/>
                <a:latin typeface="+mn-lt"/>
              </a:rPr>
              <a:t>“</a:t>
            </a:r>
            <a:r>
              <a:rPr lang="en-US" i="1" dirty="0"/>
              <a:t>Now Eliab his oldest brother heard when he spoke to the men; and Eliab's anger was aroused against David, and he said, ‘Why did you come down here? And with whom have you left those few sheep in the wilderness? I know your pride and the insolence of your heart, for you have come down to see the battle.’”</a:t>
            </a:r>
          </a:p>
          <a:p>
            <a:pPr marL="628650" lvl="1" indent="-171450" algn="l">
              <a:buFont typeface="Arial" panose="020B0604020202020204" pitchFamily="34" charset="0"/>
              <a:buChar char="•"/>
            </a:pPr>
            <a:r>
              <a:rPr lang="en-US" sz="1200" b="0" i="0" dirty="0">
                <a:solidFill>
                  <a:srgbClr val="000000"/>
                </a:solidFill>
                <a:effectLst/>
                <a:latin typeface="+mn-lt"/>
              </a:rPr>
              <a:t>However, David’s motivation, and desire to serve God were pure and commendable!</a:t>
            </a:r>
          </a:p>
          <a:p>
            <a:pPr marL="0" lvl="0" indent="0" algn="l">
              <a:buFont typeface="Arial" panose="020B0604020202020204" pitchFamily="34" charset="0"/>
              <a:buNone/>
            </a:pPr>
            <a:r>
              <a:rPr lang="en-US" sz="1200" b="1" i="0" dirty="0">
                <a:solidFill>
                  <a:srgbClr val="000000"/>
                </a:solidFill>
                <a:effectLst/>
                <a:latin typeface="+mn-lt"/>
              </a:rPr>
              <a:t>(</a:t>
            </a:r>
            <a:r>
              <a:rPr lang="en-US" b="1" i="0" dirty="0"/>
              <a:t>1 Samuel 17:29-32), </a:t>
            </a:r>
            <a:r>
              <a:rPr lang="en-US" dirty="0"/>
              <a:t>“</a:t>
            </a:r>
            <a:r>
              <a:rPr lang="en-US" i="1" dirty="0"/>
              <a:t>And David said, “What have I done now? Is there not a cause?”</a:t>
            </a:r>
            <a:r>
              <a:rPr lang="en-US" i="1" baseline="30000" dirty="0"/>
              <a:t> 30</a:t>
            </a:r>
            <a:r>
              <a:rPr lang="en-US" i="1" dirty="0"/>
              <a:t> Then he turned from him toward another and said the same thing; and these people answered him as the first ones did. </a:t>
            </a:r>
            <a:r>
              <a:rPr lang="en-US" i="1" baseline="30000" dirty="0"/>
              <a:t>31</a:t>
            </a:r>
            <a:r>
              <a:rPr lang="en-US" i="1" dirty="0"/>
              <a:t> Now when the words which David  were heard, they reported them to Saul; and he sent for him.</a:t>
            </a:r>
            <a:r>
              <a:rPr lang="en-US" i="1" baseline="30000" dirty="0"/>
              <a:t> 32</a:t>
            </a:r>
            <a:r>
              <a:rPr lang="en-US" i="1" dirty="0"/>
              <a:t> Then David said to Saul, “Let no man's heart fail because of him; your servant will go and fight with this Philistine.”</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A battle is raging for your soul and you must be strong in the Lord to stand and be delivered from the devil!</a:t>
            </a:r>
          </a:p>
          <a:p>
            <a:pPr marL="0" lvl="0" indent="0" algn="l">
              <a:buFont typeface="Arial" panose="020B0604020202020204" pitchFamily="34" charset="0"/>
              <a:buNone/>
            </a:pPr>
            <a:r>
              <a:rPr lang="en-US" sz="1200" b="1" i="0" dirty="0">
                <a:solidFill>
                  <a:srgbClr val="000000"/>
                </a:solidFill>
                <a:effectLst/>
                <a:latin typeface="+mn-lt"/>
              </a:rPr>
              <a:t>(Ephesians 6:10-13), </a:t>
            </a:r>
            <a:r>
              <a:rPr lang="en-US" sz="1200" b="0" i="1" dirty="0">
                <a:solidFill>
                  <a:srgbClr val="000000"/>
                </a:solidFill>
                <a:effectLst/>
                <a:latin typeface="+mn-lt"/>
              </a:rPr>
              <a:t>“</a:t>
            </a:r>
            <a:r>
              <a:rPr lang="en-US" i="1" dirty="0"/>
              <a:t>Finally, my brethren, be strong in the Lord and in the power of His might.</a:t>
            </a:r>
            <a:r>
              <a:rPr lang="en-US" i="1" baseline="30000" dirty="0"/>
              <a:t> 11</a:t>
            </a:r>
            <a:r>
              <a:rPr lang="en-US" i="1" dirty="0"/>
              <a:t> Put on the whole armor of God, that you may be able to stand against the wiles of the devil.</a:t>
            </a:r>
            <a:r>
              <a:rPr lang="en-US" i="1" baseline="30000" dirty="0"/>
              <a:t> 12</a:t>
            </a:r>
            <a:r>
              <a:rPr lang="en-US" i="1" dirty="0"/>
              <a:t> For we do not wrestle against flesh and blood, but against principalities, against powers, against the rulers of the darkness of this age, against spiritual hosts of wickedness in the heavenly places.</a:t>
            </a:r>
            <a:r>
              <a:rPr lang="en-US" i="1" baseline="30000" dirty="0"/>
              <a:t> 13</a:t>
            </a:r>
            <a:r>
              <a:rPr lang="en-US" i="1" dirty="0"/>
              <a:t> Therefore take up the whole armor of God, that you may be able to withstand in the evil day, and having done all, to stand.”</a:t>
            </a:r>
            <a:r>
              <a:rPr lang="en-US" sz="1200" b="0" i="1" dirty="0">
                <a:solidFill>
                  <a:srgbClr val="000000"/>
                </a:solidFill>
                <a:effectLst/>
                <a:latin typeface="+mn-lt"/>
              </a:rPr>
              <a:t> </a:t>
            </a:r>
          </a:p>
          <a:p>
            <a:pPr marL="628650" lvl="1" indent="-171450" algn="l">
              <a:buFont typeface="Arial" panose="020B0604020202020204" pitchFamily="34" charset="0"/>
              <a:buChar char="•"/>
            </a:pPr>
            <a:r>
              <a:rPr lang="en-US" sz="1200" b="0" i="0" dirty="0">
                <a:solidFill>
                  <a:srgbClr val="000000"/>
                </a:solidFill>
                <a:effectLst/>
                <a:latin typeface="+mn-lt"/>
              </a:rPr>
              <a:t>Enemies are troubling all of God’s people today, and they do in every age. (Immorality, doctrinal error, spiritual apathy.  There is always a cause for which the faithful must fight! (Regardless of criticism and opposition).</a:t>
            </a:r>
          </a:p>
          <a:p>
            <a:pPr marL="0" lvl="0" indent="0" algn="l">
              <a:buFont typeface="Arial" panose="020B0604020202020204" pitchFamily="34" charset="0"/>
              <a:buNone/>
            </a:pPr>
            <a:r>
              <a:rPr lang="en-US" sz="1200" b="1" i="0" dirty="0">
                <a:solidFill>
                  <a:srgbClr val="000000"/>
                </a:solidFill>
                <a:effectLst/>
                <a:latin typeface="+mn-lt"/>
              </a:rPr>
              <a:t>(1 Timothy 6:12), </a:t>
            </a:r>
            <a:r>
              <a:rPr lang="en-US" sz="1200" b="0" i="1" dirty="0">
                <a:solidFill>
                  <a:srgbClr val="000000"/>
                </a:solidFill>
                <a:effectLst/>
                <a:latin typeface="+mn-lt"/>
              </a:rPr>
              <a:t>“</a:t>
            </a:r>
            <a:r>
              <a:rPr lang="en-US" i="1" dirty="0"/>
              <a:t>Fight the good fight of faith, lay hold on eternal life, to which you were also called and have confessed the good confession in the presence of many witnesses.”</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(Jude 3-4), </a:t>
            </a:r>
            <a:r>
              <a:rPr lang="en-US" sz="1200" b="0" i="1" dirty="0">
                <a:solidFill>
                  <a:srgbClr val="000000"/>
                </a:solidFill>
                <a:effectLst/>
                <a:latin typeface="+mn-lt"/>
              </a:rPr>
              <a:t>“</a:t>
            </a:r>
            <a:r>
              <a:rPr lang="en-US" i="1" dirty="0"/>
              <a:t>Beloved, while I was very diligent to write to you concerning our common salvation, I found it necessary to write to you exhorting you to contend earnestly for the faith which was once for all delivered to the saints.</a:t>
            </a:r>
            <a:r>
              <a:rPr lang="en-US" i="1" baseline="30000" dirty="0"/>
              <a:t> 4</a:t>
            </a:r>
            <a:r>
              <a:rPr lang="en-US" i="1" dirty="0"/>
              <a:t> For certain men have crept in unnoticed, who long ago were marked out for this condemnation, ungodly men, who turn the grace of our God into lewdness and deny the only Lord God and our Lord Jesus Christ.”</a:t>
            </a:r>
            <a:endParaRPr lang="en-US" sz="1200" b="0" i="1" dirty="0">
              <a:solidFill>
                <a:srgbClr val="000000"/>
              </a:solidFill>
              <a:effectLst/>
              <a:latin typeface="+mn-lt"/>
            </a:endParaRPr>
          </a:p>
          <a:p>
            <a:pPr marL="171450" indent="-171450" algn="l">
              <a:buFont typeface="Arial" panose="020B0604020202020204" pitchFamily="34" charset="0"/>
              <a:buChar char="•"/>
            </a:pPr>
            <a:endParaRPr lang="en-US" sz="1200" b="1" i="0" dirty="0">
              <a:solidFill>
                <a:srgbClr val="000000"/>
              </a:solidFill>
              <a:effectLst/>
              <a:latin typeface="+mn-lt"/>
            </a:endParaRPr>
          </a:p>
          <a:p>
            <a:pPr marL="171450" indent="-171450" algn="l">
              <a:buFont typeface="Arial" panose="020B0604020202020204" pitchFamily="34" charset="0"/>
              <a:buChar char="•"/>
            </a:pPr>
            <a:r>
              <a:rPr lang="en-US" sz="1200" b="1" i="0">
                <a:solidFill>
                  <a:srgbClr val="000000"/>
                </a:solidFill>
                <a:effectLst/>
                <a:latin typeface="+mn-lt"/>
              </a:rPr>
              <a:t>[CLICK] Faith </a:t>
            </a:r>
            <a:r>
              <a:rPr lang="en-US" sz="1200" b="1" i="0" dirty="0">
                <a:solidFill>
                  <a:srgbClr val="000000"/>
                </a:solidFill>
                <a:effectLst/>
                <a:latin typeface="+mn-lt"/>
              </a:rPr>
              <a:t>is the victory. It is always the key in winning our spiritual battles. </a:t>
            </a:r>
          </a:p>
          <a:p>
            <a:pPr marL="628650" lvl="1" indent="-171450" algn="l">
              <a:buFont typeface="Arial" panose="020B0604020202020204" pitchFamily="34" charset="0"/>
              <a:buChar char="•"/>
            </a:pPr>
            <a:r>
              <a:rPr lang="en-US" sz="1200" b="0" i="0" dirty="0">
                <a:solidFill>
                  <a:srgbClr val="000000"/>
                </a:solidFill>
                <a:effectLst/>
                <a:latin typeface="+mn-lt"/>
              </a:rPr>
              <a:t>David trusted God. We hear it in his words to Saul:</a:t>
            </a:r>
          </a:p>
          <a:p>
            <a:pPr marL="0" lvl="0" indent="0" algn="l">
              <a:buFont typeface="Arial" panose="020B0604020202020204" pitchFamily="34" charset="0"/>
              <a:buNone/>
            </a:pPr>
            <a:r>
              <a:rPr lang="en-US" sz="1200" b="1" i="0" dirty="0">
                <a:solidFill>
                  <a:srgbClr val="000000"/>
                </a:solidFill>
                <a:effectLst/>
                <a:latin typeface="+mn-lt"/>
              </a:rPr>
              <a:t>(1 Samuel 17:37), </a:t>
            </a:r>
            <a:r>
              <a:rPr lang="en-US" sz="1200" b="0" i="1" dirty="0">
                <a:solidFill>
                  <a:srgbClr val="000000"/>
                </a:solidFill>
                <a:effectLst/>
                <a:latin typeface="+mn-lt"/>
              </a:rPr>
              <a:t>“…The Lord, who delivered me from the paw of the lion and from the paw of the bear; He will deliver me from the hand of this Philistine”</a:t>
            </a:r>
          </a:p>
          <a:p>
            <a:pPr marL="628650" lvl="1" indent="-171450" algn="l">
              <a:buFont typeface="Arial" panose="020B0604020202020204" pitchFamily="34" charset="0"/>
              <a:buChar char="•"/>
            </a:pPr>
            <a:r>
              <a:rPr lang="en-US" sz="1200" b="0" i="0" dirty="0">
                <a:solidFill>
                  <a:srgbClr val="000000"/>
                </a:solidFill>
                <a:effectLst/>
                <a:latin typeface="+mn-lt"/>
              </a:rPr>
              <a:t>In the same way, the strength of our faith in God gives us the ability to win our own battles!</a:t>
            </a:r>
          </a:p>
          <a:p>
            <a:pPr marL="628650" lvl="1" indent="-171450" algn="l">
              <a:buFont typeface="Arial" panose="020B0604020202020204" pitchFamily="34" charset="0"/>
              <a:buChar char="•"/>
            </a:pPr>
            <a:r>
              <a:rPr lang="en-US" sz="1200" b="1" i="0" dirty="0">
                <a:solidFill>
                  <a:srgbClr val="000000"/>
                </a:solidFill>
                <a:effectLst/>
                <a:latin typeface="+mn-lt"/>
              </a:rPr>
              <a:t>Anything</a:t>
            </a:r>
            <a:r>
              <a:rPr lang="en-US" sz="1200" b="0" i="0" dirty="0">
                <a:solidFill>
                  <a:srgbClr val="000000"/>
                </a:solidFill>
                <a:effectLst/>
                <a:latin typeface="+mn-lt"/>
              </a:rPr>
              <a:t> you can do to strengthen your faith (prayer, study, meditation, assembly, activity) it should be your purpose in life!</a:t>
            </a:r>
          </a:p>
          <a:p>
            <a:pPr marL="0" lvl="0" indent="0" algn="l">
              <a:buFont typeface="Arial" panose="020B0604020202020204" pitchFamily="34" charset="0"/>
              <a:buNone/>
            </a:pPr>
            <a:r>
              <a:rPr lang="en-US" sz="1200" b="1" i="0" dirty="0">
                <a:solidFill>
                  <a:srgbClr val="000000"/>
                </a:solidFill>
                <a:effectLst/>
                <a:latin typeface="+mn-lt"/>
              </a:rPr>
              <a:t>(1 John 5:4-5), </a:t>
            </a:r>
            <a:r>
              <a:rPr lang="en-US" sz="1200" b="0" i="1" dirty="0">
                <a:solidFill>
                  <a:srgbClr val="000000"/>
                </a:solidFill>
                <a:effectLst/>
                <a:latin typeface="+mn-lt"/>
              </a:rPr>
              <a:t>“</a:t>
            </a:r>
            <a:r>
              <a:rPr lang="en-US" i="1" dirty="0"/>
              <a:t>For whatever is born of God overcomes the world. And this is the victory that has overcome the world—our faith.</a:t>
            </a:r>
            <a:r>
              <a:rPr lang="en-US" i="1" baseline="30000" dirty="0"/>
              <a:t> 5</a:t>
            </a:r>
            <a:r>
              <a:rPr lang="en-US" i="1" dirty="0"/>
              <a:t> Who is he who overcomes the world, but he who believes that Jesus is the Son of God?</a:t>
            </a:r>
            <a:r>
              <a:rPr lang="en-US" sz="1200" b="0" i="1" dirty="0">
                <a:solidFill>
                  <a:srgbClr val="000000"/>
                </a:solidFill>
                <a:effectLst/>
                <a:latin typeface="+mn-lt"/>
              </a:rPr>
              <a:t>”</a:t>
            </a:r>
            <a:endParaRPr lang="en-US" dirty="0"/>
          </a:p>
        </p:txBody>
      </p:sp>
      <p:sp>
        <p:nvSpPr>
          <p:cNvPr id="4" name="Slide Number Placeholder 3"/>
          <p:cNvSpPr>
            <a:spLocks noGrp="1"/>
          </p:cNvSpPr>
          <p:nvPr>
            <p:ph type="sldNum" sz="quarter" idx="5"/>
          </p:nvPr>
        </p:nvSpPr>
        <p:spPr/>
        <p:txBody>
          <a:bodyPr/>
          <a:lstStyle/>
          <a:p>
            <a:fld id="{3D37EFBC-641B-4DB8-87CF-950C885CD175}" type="slidenum">
              <a:rPr lang="en-US" smtClean="0"/>
              <a:t>4</a:t>
            </a:fld>
            <a:endParaRPr lang="en-US"/>
          </a:p>
        </p:txBody>
      </p:sp>
    </p:spTree>
    <p:extLst>
      <p:ext uri="{BB962C8B-B14F-4D97-AF65-F5344CB8AC3E}">
        <p14:creationId xmlns:p14="http://schemas.microsoft.com/office/powerpoint/2010/main" val="273399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mn-lt"/>
              </a:rPr>
              <a:t>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000000"/>
                </a:solidFill>
                <a:effectLst/>
                <a:latin typeface="+mn-lt"/>
              </a:rPr>
              <a:t>David did not defeat Goliath because he was physically stronger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He was victorious because he trusted God, who is stronger than 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The battle is the Lord’s, not mine and not yours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latin typeface="+mn-lt"/>
              </a:rPr>
              <a:t>(1 Samuel 17:47), </a:t>
            </a:r>
            <a:r>
              <a:rPr lang="en-US" sz="1200" b="0" i="1" dirty="0">
                <a:solidFill>
                  <a:srgbClr val="000000"/>
                </a:solidFill>
                <a:effectLst/>
                <a:latin typeface="+mn-lt"/>
              </a:rPr>
              <a:t>“</a:t>
            </a:r>
            <a:r>
              <a:rPr lang="en-US" i="1" dirty="0"/>
              <a:t>Then all this assembly shall know that the Lord does not save with sword and spear; for the battle is the Lord's, and He will give you into our hands.”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000000"/>
                </a:solidFill>
                <a:effectLst/>
                <a:latin typeface="+mn-lt"/>
              </a:rPr>
              <a:t>Trust and obey Jesus; He will save you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Christians are </a:t>
            </a:r>
            <a:r>
              <a:rPr lang="en-US" sz="1200" b="0" i="1" dirty="0">
                <a:solidFill>
                  <a:srgbClr val="000000"/>
                </a:solidFill>
                <a:effectLst/>
                <a:latin typeface="+mn-lt"/>
              </a:rPr>
              <a:t>“more than conquerors through Him who loved us” </a:t>
            </a:r>
            <a:r>
              <a:rPr lang="en-US" sz="1200" b="0" i="0" dirty="0">
                <a:solidFill>
                  <a:srgbClr val="000000"/>
                </a:solidFill>
                <a:effectLst/>
                <a:latin typeface="+mn-lt"/>
              </a:rPr>
              <a:t>(Romans 8:37).</a:t>
            </a:r>
          </a:p>
          <a:p>
            <a:pPr algn="l"/>
            <a:endParaRPr lang="en-US" sz="1200"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3D37EFBC-641B-4DB8-87CF-950C885CD175}" type="slidenum">
              <a:rPr lang="en-US" smtClean="0"/>
              <a:t>5</a:t>
            </a:fld>
            <a:endParaRPr lang="en-US"/>
          </a:p>
        </p:txBody>
      </p:sp>
    </p:spTree>
    <p:extLst>
      <p:ext uri="{BB962C8B-B14F-4D97-AF65-F5344CB8AC3E}">
        <p14:creationId xmlns:p14="http://schemas.microsoft.com/office/powerpoint/2010/main" val="131623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943B-A495-35E6-E559-72BF43E58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43995-282E-9291-CBBF-F73685EBE1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9C45AF-54F3-B419-B08B-A2A132BBB189}"/>
              </a:ext>
            </a:extLst>
          </p:cNvPr>
          <p:cNvSpPr>
            <a:spLocks noGrp="1"/>
          </p:cNvSpPr>
          <p:nvPr>
            <p:ph type="dt" sz="half" idx="10"/>
          </p:nvPr>
        </p:nvSpPr>
        <p:spPr/>
        <p:txBody>
          <a:bodyPr/>
          <a:lstStyle/>
          <a:p>
            <a:fld id="{5E0D01C3-311B-4DF6-85B4-528161FBD4DB}" type="datetimeFigureOut">
              <a:rPr lang="en-US" smtClean="0"/>
              <a:t>12/10/2022</a:t>
            </a:fld>
            <a:endParaRPr lang="en-US"/>
          </a:p>
        </p:txBody>
      </p:sp>
      <p:sp>
        <p:nvSpPr>
          <p:cNvPr id="5" name="Footer Placeholder 4">
            <a:extLst>
              <a:ext uri="{FF2B5EF4-FFF2-40B4-BE49-F238E27FC236}">
                <a16:creationId xmlns:a16="http://schemas.microsoft.com/office/drawing/2014/main" id="{166CC8C9-9DFE-D16F-3F79-640BFB584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E5BD3-6E19-B3D3-DACF-066962478D0E}"/>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245056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08AD-164D-4E5C-020D-E312034408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6D42D1-A5D2-194B-2B9C-AFB7FAC1D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74F35-DA1C-9AB6-4EB9-5C4C830693CB}"/>
              </a:ext>
            </a:extLst>
          </p:cNvPr>
          <p:cNvSpPr>
            <a:spLocks noGrp="1"/>
          </p:cNvSpPr>
          <p:nvPr>
            <p:ph type="dt" sz="half" idx="10"/>
          </p:nvPr>
        </p:nvSpPr>
        <p:spPr/>
        <p:txBody>
          <a:bodyPr/>
          <a:lstStyle/>
          <a:p>
            <a:fld id="{5E0D01C3-311B-4DF6-85B4-528161FBD4DB}" type="datetimeFigureOut">
              <a:rPr lang="en-US" smtClean="0"/>
              <a:t>12/10/2022</a:t>
            </a:fld>
            <a:endParaRPr lang="en-US"/>
          </a:p>
        </p:txBody>
      </p:sp>
      <p:sp>
        <p:nvSpPr>
          <p:cNvPr id="5" name="Footer Placeholder 4">
            <a:extLst>
              <a:ext uri="{FF2B5EF4-FFF2-40B4-BE49-F238E27FC236}">
                <a16:creationId xmlns:a16="http://schemas.microsoft.com/office/drawing/2014/main" id="{D4C2519E-8162-9D54-BD1C-A5859EF90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BFF42-1CEF-561B-A329-8892269F2318}"/>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187141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EC7805-9757-F207-9530-A963B0BE71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219216-B5C9-84E6-E5FA-04DF0D45BB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09345-B663-5A64-DD72-702F42358C78}"/>
              </a:ext>
            </a:extLst>
          </p:cNvPr>
          <p:cNvSpPr>
            <a:spLocks noGrp="1"/>
          </p:cNvSpPr>
          <p:nvPr>
            <p:ph type="dt" sz="half" idx="10"/>
          </p:nvPr>
        </p:nvSpPr>
        <p:spPr/>
        <p:txBody>
          <a:bodyPr/>
          <a:lstStyle/>
          <a:p>
            <a:fld id="{5E0D01C3-311B-4DF6-85B4-528161FBD4DB}" type="datetimeFigureOut">
              <a:rPr lang="en-US" smtClean="0"/>
              <a:t>12/10/2022</a:t>
            </a:fld>
            <a:endParaRPr lang="en-US"/>
          </a:p>
        </p:txBody>
      </p:sp>
      <p:sp>
        <p:nvSpPr>
          <p:cNvPr id="5" name="Footer Placeholder 4">
            <a:extLst>
              <a:ext uri="{FF2B5EF4-FFF2-40B4-BE49-F238E27FC236}">
                <a16:creationId xmlns:a16="http://schemas.microsoft.com/office/drawing/2014/main" id="{916FEA2F-54CF-C612-786D-DE7CAD19D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D114D-7274-C4E4-C16C-6BF7024CEB07}"/>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33849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A965-0AD3-96C3-AE1D-31DDFBCE7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AF929-0F1A-C318-89C1-C1C853FDED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148F4-40B4-B694-6732-7DAA48F58877}"/>
              </a:ext>
            </a:extLst>
          </p:cNvPr>
          <p:cNvSpPr>
            <a:spLocks noGrp="1"/>
          </p:cNvSpPr>
          <p:nvPr>
            <p:ph type="dt" sz="half" idx="10"/>
          </p:nvPr>
        </p:nvSpPr>
        <p:spPr/>
        <p:txBody>
          <a:bodyPr/>
          <a:lstStyle/>
          <a:p>
            <a:fld id="{5E0D01C3-311B-4DF6-85B4-528161FBD4DB}" type="datetimeFigureOut">
              <a:rPr lang="en-US" smtClean="0"/>
              <a:t>12/10/2022</a:t>
            </a:fld>
            <a:endParaRPr lang="en-US"/>
          </a:p>
        </p:txBody>
      </p:sp>
      <p:sp>
        <p:nvSpPr>
          <p:cNvPr id="5" name="Footer Placeholder 4">
            <a:extLst>
              <a:ext uri="{FF2B5EF4-FFF2-40B4-BE49-F238E27FC236}">
                <a16:creationId xmlns:a16="http://schemas.microsoft.com/office/drawing/2014/main" id="{6F7DB7F9-C92F-7F1C-B588-5501C675C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7B001-BA94-1A17-D086-A720E050593F}"/>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16294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5C9D-7778-9D9C-145F-D92B680C8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C9596E-1323-C2E5-6D5A-4B7CB4068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D49DB0-5342-AA69-63AE-A6069981DBDF}"/>
              </a:ext>
            </a:extLst>
          </p:cNvPr>
          <p:cNvSpPr>
            <a:spLocks noGrp="1"/>
          </p:cNvSpPr>
          <p:nvPr>
            <p:ph type="dt" sz="half" idx="10"/>
          </p:nvPr>
        </p:nvSpPr>
        <p:spPr/>
        <p:txBody>
          <a:bodyPr/>
          <a:lstStyle/>
          <a:p>
            <a:fld id="{5E0D01C3-311B-4DF6-85B4-528161FBD4DB}" type="datetimeFigureOut">
              <a:rPr lang="en-US" smtClean="0"/>
              <a:t>12/10/2022</a:t>
            </a:fld>
            <a:endParaRPr lang="en-US"/>
          </a:p>
        </p:txBody>
      </p:sp>
      <p:sp>
        <p:nvSpPr>
          <p:cNvPr id="5" name="Footer Placeholder 4">
            <a:extLst>
              <a:ext uri="{FF2B5EF4-FFF2-40B4-BE49-F238E27FC236}">
                <a16:creationId xmlns:a16="http://schemas.microsoft.com/office/drawing/2014/main" id="{7B8886A0-CBD2-9829-AE57-7D3A483A4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11C97-8529-7B15-B49D-50D34D7A2EDF}"/>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387906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A7F5-07A9-52ED-059E-5156AFF40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C3502D-1E14-3629-E99A-C9A0AEB99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84A121-BD36-D7CB-AE20-F55C907BBF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E36B4E-EEDE-AFB2-5CA5-35CDBAF7F303}"/>
              </a:ext>
            </a:extLst>
          </p:cNvPr>
          <p:cNvSpPr>
            <a:spLocks noGrp="1"/>
          </p:cNvSpPr>
          <p:nvPr>
            <p:ph type="dt" sz="half" idx="10"/>
          </p:nvPr>
        </p:nvSpPr>
        <p:spPr/>
        <p:txBody>
          <a:bodyPr/>
          <a:lstStyle/>
          <a:p>
            <a:fld id="{5E0D01C3-311B-4DF6-85B4-528161FBD4DB}" type="datetimeFigureOut">
              <a:rPr lang="en-US" smtClean="0"/>
              <a:t>12/10/2022</a:t>
            </a:fld>
            <a:endParaRPr lang="en-US"/>
          </a:p>
        </p:txBody>
      </p:sp>
      <p:sp>
        <p:nvSpPr>
          <p:cNvPr id="6" name="Footer Placeholder 5">
            <a:extLst>
              <a:ext uri="{FF2B5EF4-FFF2-40B4-BE49-F238E27FC236}">
                <a16:creationId xmlns:a16="http://schemas.microsoft.com/office/drawing/2014/main" id="{623C96AC-AF4A-ECF4-7525-F80C43057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53F4E-EE76-0E7B-E345-DC8BDA84817D}"/>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7578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D10E-F212-D8D0-3781-756A047E78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E975A2-A215-3775-0870-4901B77B1A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8051D4-E535-597F-7F9B-DA4261366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413F20-1B1B-06B7-57BD-CC140519E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B77CD2-E734-156C-60DF-C5B5B7D04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0CB1CC-52EC-5ED9-CFAD-63AD98442473}"/>
              </a:ext>
            </a:extLst>
          </p:cNvPr>
          <p:cNvSpPr>
            <a:spLocks noGrp="1"/>
          </p:cNvSpPr>
          <p:nvPr>
            <p:ph type="dt" sz="half" idx="10"/>
          </p:nvPr>
        </p:nvSpPr>
        <p:spPr/>
        <p:txBody>
          <a:bodyPr/>
          <a:lstStyle/>
          <a:p>
            <a:fld id="{5E0D01C3-311B-4DF6-85B4-528161FBD4DB}" type="datetimeFigureOut">
              <a:rPr lang="en-US" smtClean="0"/>
              <a:t>12/10/2022</a:t>
            </a:fld>
            <a:endParaRPr lang="en-US"/>
          </a:p>
        </p:txBody>
      </p:sp>
      <p:sp>
        <p:nvSpPr>
          <p:cNvPr id="8" name="Footer Placeholder 7">
            <a:extLst>
              <a:ext uri="{FF2B5EF4-FFF2-40B4-BE49-F238E27FC236}">
                <a16:creationId xmlns:a16="http://schemas.microsoft.com/office/drawing/2014/main" id="{570E5CB8-9105-DA45-3E54-7524F8B446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B5AE7D-308E-AA5F-04B1-28A62883097B}"/>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49051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F5D8-4659-3698-75CE-E8FACA385A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FB839-D81E-31F9-1551-D6C956935E24}"/>
              </a:ext>
            </a:extLst>
          </p:cNvPr>
          <p:cNvSpPr>
            <a:spLocks noGrp="1"/>
          </p:cNvSpPr>
          <p:nvPr>
            <p:ph type="dt" sz="half" idx="10"/>
          </p:nvPr>
        </p:nvSpPr>
        <p:spPr/>
        <p:txBody>
          <a:bodyPr/>
          <a:lstStyle/>
          <a:p>
            <a:fld id="{5E0D01C3-311B-4DF6-85B4-528161FBD4DB}" type="datetimeFigureOut">
              <a:rPr lang="en-US" smtClean="0"/>
              <a:t>12/10/2022</a:t>
            </a:fld>
            <a:endParaRPr lang="en-US"/>
          </a:p>
        </p:txBody>
      </p:sp>
      <p:sp>
        <p:nvSpPr>
          <p:cNvPr id="4" name="Footer Placeholder 3">
            <a:extLst>
              <a:ext uri="{FF2B5EF4-FFF2-40B4-BE49-F238E27FC236}">
                <a16:creationId xmlns:a16="http://schemas.microsoft.com/office/drawing/2014/main" id="{FCDB0E85-3F36-E2B2-25B0-094424B803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F0653D-06C3-DD0A-13F7-45020169E2C2}"/>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266309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86101C-7708-1593-B9E5-77511A27052B}"/>
              </a:ext>
            </a:extLst>
          </p:cNvPr>
          <p:cNvSpPr>
            <a:spLocks noGrp="1"/>
          </p:cNvSpPr>
          <p:nvPr>
            <p:ph type="dt" sz="half" idx="10"/>
          </p:nvPr>
        </p:nvSpPr>
        <p:spPr/>
        <p:txBody>
          <a:bodyPr/>
          <a:lstStyle/>
          <a:p>
            <a:fld id="{5E0D01C3-311B-4DF6-85B4-528161FBD4DB}" type="datetimeFigureOut">
              <a:rPr lang="en-US" smtClean="0"/>
              <a:t>12/10/2022</a:t>
            </a:fld>
            <a:endParaRPr lang="en-US"/>
          </a:p>
        </p:txBody>
      </p:sp>
      <p:sp>
        <p:nvSpPr>
          <p:cNvPr id="3" name="Footer Placeholder 2">
            <a:extLst>
              <a:ext uri="{FF2B5EF4-FFF2-40B4-BE49-F238E27FC236}">
                <a16:creationId xmlns:a16="http://schemas.microsoft.com/office/drawing/2014/main" id="{6BB1B210-1442-D803-0C11-84689D19F2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58983-F862-09B2-98D1-72DAFCDC27D2}"/>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9547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33DD-7A48-4A6D-DE0C-C3040E274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BE838A-607A-BEF6-4C92-0042A1AB2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7CF9C0-097A-E2CE-B77C-F3D35031B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45C2F-65E0-9FC2-FC0D-F559917A7570}"/>
              </a:ext>
            </a:extLst>
          </p:cNvPr>
          <p:cNvSpPr>
            <a:spLocks noGrp="1"/>
          </p:cNvSpPr>
          <p:nvPr>
            <p:ph type="dt" sz="half" idx="10"/>
          </p:nvPr>
        </p:nvSpPr>
        <p:spPr/>
        <p:txBody>
          <a:bodyPr/>
          <a:lstStyle/>
          <a:p>
            <a:fld id="{5E0D01C3-311B-4DF6-85B4-528161FBD4DB}" type="datetimeFigureOut">
              <a:rPr lang="en-US" smtClean="0"/>
              <a:t>12/10/2022</a:t>
            </a:fld>
            <a:endParaRPr lang="en-US"/>
          </a:p>
        </p:txBody>
      </p:sp>
      <p:sp>
        <p:nvSpPr>
          <p:cNvPr id="6" name="Footer Placeholder 5">
            <a:extLst>
              <a:ext uri="{FF2B5EF4-FFF2-40B4-BE49-F238E27FC236}">
                <a16:creationId xmlns:a16="http://schemas.microsoft.com/office/drawing/2014/main" id="{20E9F022-88E9-C3B1-B5E8-E72432B265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1BBFE4-CD68-142B-62C6-15BDDA440113}"/>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285091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28B1-1677-4396-ECE0-CC1F6DA7C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8158AE-C3D7-09EF-ABA4-618DC2954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6FAD4F-C77D-0C6F-6F71-A71005DB5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6CA85-776A-5BD0-EB31-391E545435D0}"/>
              </a:ext>
            </a:extLst>
          </p:cNvPr>
          <p:cNvSpPr>
            <a:spLocks noGrp="1"/>
          </p:cNvSpPr>
          <p:nvPr>
            <p:ph type="dt" sz="half" idx="10"/>
          </p:nvPr>
        </p:nvSpPr>
        <p:spPr/>
        <p:txBody>
          <a:bodyPr/>
          <a:lstStyle/>
          <a:p>
            <a:fld id="{5E0D01C3-311B-4DF6-85B4-528161FBD4DB}" type="datetimeFigureOut">
              <a:rPr lang="en-US" smtClean="0"/>
              <a:t>12/10/2022</a:t>
            </a:fld>
            <a:endParaRPr lang="en-US"/>
          </a:p>
        </p:txBody>
      </p:sp>
      <p:sp>
        <p:nvSpPr>
          <p:cNvPr id="6" name="Footer Placeholder 5">
            <a:extLst>
              <a:ext uri="{FF2B5EF4-FFF2-40B4-BE49-F238E27FC236}">
                <a16:creationId xmlns:a16="http://schemas.microsoft.com/office/drawing/2014/main" id="{1E835A6F-6644-2DC9-31F9-3EA2E94FC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8E94F-5C5D-E5AB-C106-593A36226345}"/>
              </a:ext>
            </a:extLst>
          </p:cNvPr>
          <p:cNvSpPr>
            <a:spLocks noGrp="1"/>
          </p:cNvSpPr>
          <p:nvPr>
            <p:ph type="sldNum" sz="quarter" idx="12"/>
          </p:nvPr>
        </p:nvSpPr>
        <p:spPr/>
        <p:txBody>
          <a:bodyPr/>
          <a:lstStyle/>
          <a:p>
            <a:fld id="{36C9C02A-FB37-4859-B6B5-B5AD37FB29FB}" type="slidenum">
              <a:rPr lang="en-US" smtClean="0"/>
              <a:t>‹#›</a:t>
            </a:fld>
            <a:endParaRPr lang="en-US"/>
          </a:p>
        </p:txBody>
      </p:sp>
    </p:spTree>
    <p:extLst>
      <p:ext uri="{BB962C8B-B14F-4D97-AF65-F5344CB8AC3E}">
        <p14:creationId xmlns:p14="http://schemas.microsoft.com/office/powerpoint/2010/main" val="13682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F1B80-B31B-D8C6-554D-2118C0166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B589C-2984-6CD7-E499-A9053C785E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33985-52D7-76F2-6905-985040677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D01C3-311B-4DF6-85B4-528161FBD4DB}" type="datetimeFigureOut">
              <a:rPr lang="en-US" smtClean="0"/>
              <a:t>12/10/2022</a:t>
            </a:fld>
            <a:endParaRPr lang="en-US"/>
          </a:p>
        </p:txBody>
      </p:sp>
      <p:sp>
        <p:nvSpPr>
          <p:cNvPr id="5" name="Footer Placeholder 4">
            <a:extLst>
              <a:ext uri="{FF2B5EF4-FFF2-40B4-BE49-F238E27FC236}">
                <a16:creationId xmlns:a16="http://schemas.microsoft.com/office/drawing/2014/main" id="{F807AD86-DCEB-E175-2976-6ED410C9E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7ED092-CDAF-F6AF-F61B-6035C19EB6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9C02A-FB37-4859-B6B5-B5AD37FB29FB}" type="slidenum">
              <a:rPr lang="en-US" smtClean="0"/>
              <a:t>‹#›</a:t>
            </a:fld>
            <a:endParaRPr lang="en-US"/>
          </a:p>
        </p:txBody>
      </p:sp>
    </p:spTree>
    <p:extLst>
      <p:ext uri="{BB962C8B-B14F-4D97-AF65-F5344CB8AC3E}">
        <p14:creationId xmlns:p14="http://schemas.microsoft.com/office/powerpoint/2010/main" val="4012760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320AA-017A-49B5-F531-82C8832FA3C1}"/>
              </a:ext>
            </a:extLst>
          </p:cNvPr>
          <p:cNvSpPr>
            <a:spLocks noGrp="1"/>
          </p:cNvSpPr>
          <p:nvPr>
            <p:ph type="ctrTitle"/>
          </p:nvPr>
        </p:nvSpPr>
        <p:spPr>
          <a:xfrm>
            <a:off x="1524000" y="690101"/>
            <a:ext cx="9144000" cy="2387600"/>
          </a:xfrm>
        </p:spPr>
        <p:txBody>
          <a:bodyPr>
            <a:normAutofit/>
          </a:bodyPr>
          <a:lstStyle/>
          <a:p>
            <a:r>
              <a:rPr lang="en-US" sz="8800" dirty="0">
                <a:solidFill>
                  <a:schemeClr val="accent4">
                    <a:lumMod val="40000"/>
                    <a:lumOff val="60000"/>
                  </a:schemeClr>
                </a:solidFill>
                <a:effectLst>
                  <a:outerShdw blurRad="88900" dist="63500" dir="2700000" algn="tl" rotWithShape="0">
                    <a:prstClr val="black">
                      <a:alpha val="79000"/>
                    </a:prstClr>
                  </a:outerShdw>
                </a:effectLst>
                <a:latin typeface="Bebas Neue" panose="020B0606020202050201" pitchFamily="34" charset="0"/>
              </a:rPr>
              <a:t>Is There Not A Cause?</a:t>
            </a:r>
          </a:p>
        </p:txBody>
      </p:sp>
      <p:sp>
        <p:nvSpPr>
          <p:cNvPr id="3" name="Subtitle 2">
            <a:extLst>
              <a:ext uri="{FF2B5EF4-FFF2-40B4-BE49-F238E27FC236}">
                <a16:creationId xmlns:a16="http://schemas.microsoft.com/office/drawing/2014/main" id="{ED5FBBBE-83CE-74EA-DF92-C62165FEBFD9}"/>
              </a:ext>
            </a:extLst>
          </p:cNvPr>
          <p:cNvSpPr>
            <a:spLocks noGrp="1"/>
          </p:cNvSpPr>
          <p:nvPr>
            <p:ph type="subTitle" idx="1"/>
          </p:nvPr>
        </p:nvSpPr>
        <p:spPr>
          <a:xfrm>
            <a:off x="1524000" y="4189614"/>
            <a:ext cx="9144000" cy="1068185"/>
          </a:xfrm>
        </p:spPr>
        <p:txBody>
          <a:bodyPr>
            <a:normAutofit/>
          </a:bodyPr>
          <a:lstStyle/>
          <a:p>
            <a:r>
              <a:rPr lang="en-US" sz="4800" dirty="0">
                <a:solidFill>
                  <a:schemeClr val="bg1"/>
                </a:solidFill>
                <a:effectLst>
                  <a:outerShdw blurRad="63500" dist="63500" dir="2700000" algn="tl" rotWithShape="0">
                    <a:prstClr val="black">
                      <a:alpha val="53000"/>
                    </a:prstClr>
                  </a:outerShdw>
                </a:effectLst>
              </a:rPr>
              <a:t>1 Samuel 17</a:t>
            </a:r>
          </a:p>
        </p:txBody>
      </p:sp>
    </p:spTree>
    <p:extLst>
      <p:ext uri="{BB962C8B-B14F-4D97-AF65-F5344CB8AC3E}">
        <p14:creationId xmlns:p14="http://schemas.microsoft.com/office/powerpoint/2010/main" val="379732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56D06-FB54-5D8F-84CC-F65255D21AF6}"/>
              </a:ext>
            </a:extLst>
          </p:cNvPr>
          <p:cNvSpPr>
            <a:spLocks noGrp="1"/>
          </p:cNvSpPr>
          <p:nvPr>
            <p:ph idx="1"/>
          </p:nvPr>
        </p:nvSpPr>
        <p:spPr>
          <a:xfrm>
            <a:off x="9144000" y="-1"/>
            <a:ext cx="3048000" cy="6858001"/>
          </a:xfrm>
          <a:solidFill>
            <a:schemeClr val="bg1"/>
          </a:solidFill>
        </p:spPr>
        <p:txBody>
          <a:bodyPr lIns="182880" tIns="182880" rIns="182880" bIns="91440">
            <a:normAutofit/>
          </a:bodyPr>
          <a:lstStyle/>
          <a:p>
            <a:pPr marL="0" indent="0" algn="ctr">
              <a:buNone/>
            </a:pPr>
            <a:r>
              <a:rPr lang="en-US" sz="2400" i="1" dirty="0"/>
              <a:t>   “Now the Philistines gathered their armies together to battle, and were gathered at </a:t>
            </a:r>
            <a:r>
              <a:rPr lang="en-US" sz="2400" i="1" dirty="0" err="1"/>
              <a:t>Sochoh</a:t>
            </a:r>
            <a:r>
              <a:rPr lang="en-US" sz="2400" i="1" dirty="0"/>
              <a:t>, which belongs to Judah; they encamped between </a:t>
            </a:r>
            <a:r>
              <a:rPr lang="en-US" sz="2400" i="1" dirty="0" err="1"/>
              <a:t>Sochoh</a:t>
            </a:r>
            <a:r>
              <a:rPr lang="en-US" sz="2400" i="1" dirty="0"/>
              <a:t> and </a:t>
            </a:r>
            <a:r>
              <a:rPr lang="en-US" sz="2400" i="1" dirty="0" err="1"/>
              <a:t>Azekah</a:t>
            </a:r>
            <a:r>
              <a:rPr lang="en-US" sz="2400" i="1" dirty="0"/>
              <a:t>, in </a:t>
            </a:r>
            <a:r>
              <a:rPr lang="en-US" sz="2400" i="1" dirty="0" err="1"/>
              <a:t>Ephes</a:t>
            </a:r>
            <a:r>
              <a:rPr lang="en-US" sz="2400" i="1" dirty="0"/>
              <a:t> </a:t>
            </a:r>
            <a:r>
              <a:rPr lang="en-US" sz="2400" i="1" dirty="0" err="1"/>
              <a:t>Dammim</a:t>
            </a:r>
            <a:r>
              <a:rPr lang="en-US" sz="2400" i="1" dirty="0"/>
              <a:t>.</a:t>
            </a:r>
            <a:r>
              <a:rPr lang="en-US" sz="2400" i="1" baseline="30000" dirty="0"/>
              <a:t> 2</a:t>
            </a:r>
            <a:r>
              <a:rPr lang="en-US" sz="2400" i="1" dirty="0"/>
              <a:t> And Saul and the men of Israel were gathered together, and they encamped in the Valley of </a:t>
            </a:r>
            <a:r>
              <a:rPr lang="en-US" sz="2400" i="1" dirty="0" err="1"/>
              <a:t>Elah</a:t>
            </a:r>
            <a:r>
              <a:rPr lang="en-US" sz="2400" i="1" dirty="0"/>
              <a:t>, and drew up in battle array against the Philistines.”</a:t>
            </a:r>
            <a:br>
              <a:rPr lang="en-US" sz="2400" i="1" dirty="0"/>
            </a:br>
            <a:r>
              <a:rPr lang="en-US" sz="2400" dirty="0"/>
              <a:t>(1 Samuel 17:1-2 ).</a:t>
            </a:r>
          </a:p>
        </p:txBody>
      </p:sp>
      <p:pic>
        <p:nvPicPr>
          <p:cNvPr id="1026" name="Picture 2" descr="David and Goliath">
            <a:extLst>
              <a:ext uri="{FF2B5EF4-FFF2-40B4-BE49-F238E27FC236}">
                <a16:creationId xmlns:a16="http://schemas.microsoft.com/office/drawing/2014/main" id="{5B50A676-3D42-B4F0-8F5D-48FA3FF4E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548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60"/>
                    </a14:imgEffect>
                    <a14:imgEffect>
                      <a14:brightnessContrast bright="-20000" contras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6E28-EE2F-1825-6015-2A99AD75499D}"/>
              </a:ext>
            </a:extLst>
          </p:cNvPr>
          <p:cNvSpPr>
            <a:spLocks noGrp="1"/>
          </p:cNvSpPr>
          <p:nvPr>
            <p:ph type="title"/>
          </p:nvPr>
        </p:nvSpPr>
        <p:spPr>
          <a:xfrm>
            <a:off x="405938" y="249381"/>
            <a:ext cx="10515600" cy="1130531"/>
          </a:xfrm>
        </p:spPr>
        <p:txBody>
          <a:bodyPr anchor="t">
            <a:normAutofit/>
          </a:bodyPr>
          <a:lstStyle/>
          <a:p>
            <a:r>
              <a:rPr kumimoji="0" lang="en-US" sz="6600" b="0" i="0" u="none" strike="noStrike" kern="1200" cap="none" spc="0" normalizeH="0" baseline="0" noProof="0" dirty="0">
                <a:ln>
                  <a:noFill/>
                </a:ln>
                <a:solidFill>
                  <a:schemeClr val="accent4">
                    <a:lumMod val="40000"/>
                    <a:lumOff val="60000"/>
                  </a:schemeClr>
                </a:solidFill>
                <a:effectLst>
                  <a:outerShdw blurRad="88900" dist="63500" dir="2700000" algn="tl" rotWithShape="0">
                    <a:prstClr val="black">
                      <a:alpha val="79000"/>
                    </a:prstClr>
                  </a:outerShdw>
                </a:effectLst>
                <a:uLnTx/>
                <a:uFillTx/>
                <a:latin typeface="Bebas Neue" panose="020B0606020202050201" pitchFamily="34" charset="0"/>
                <a:ea typeface="+mj-ea"/>
                <a:cs typeface="+mj-cs"/>
              </a:rPr>
              <a:t>Summary of 1 Samuel 17</a:t>
            </a:r>
            <a:endParaRPr lang="en-US" sz="4400" dirty="0">
              <a:solidFill>
                <a:schemeClr val="accent4">
                  <a:lumMod val="40000"/>
                  <a:lumOff val="60000"/>
                </a:schemeClr>
              </a:solidFill>
            </a:endParaRPr>
          </a:p>
        </p:txBody>
      </p:sp>
      <p:sp>
        <p:nvSpPr>
          <p:cNvPr id="3" name="Subtitle 2">
            <a:extLst>
              <a:ext uri="{FF2B5EF4-FFF2-40B4-BE49-F238E27FC236}">
                <a16:creationId xmlns:a16="http://schemas.microsoft.com/office/drawing/2014/main" id="{1B218E0E-8F9A-6618-2114-1D62883D3A85}"/>
              </a:ext>
            </a:extLst>
          </p:cNvPr>
          <p:cNvSpPr>
            <a:spLocks noGrp="1"/>
          </p:cNvSpPr>
          <p:nvPr>
            <p:ph sz="half" idx="1"/>
          </p:nvPr>
        </p:nvSpPr>
        <p:spPr>
          <a:xfrm>
            <a:off x="405938" y="1379912"/>
            <a:ext cx="5613862" cy="5020888"/>
          </a:xfrm>
        </p:spPr>
        <p:txBody>
          <a:bodyPr>
            <a:normAutofit/>
          </a:bodyPr>
          <a:lstStyle/>
          <a:p>
            <a:pPr marL="398463" marR="0" lvl="0" indent="-398463" defTabSz="914400" rtl="0" eaLnBrk="1" fontAlgn="auto" latinLnBrk="0" hangingPunct="1">
              <a:lnSpc>
                <a:spcPct val="90000"/>
              </a:lnSpc>
              <a:spcBef>
                <a:spcPts val="1000"/>
              </a:spcBef>
              <a:spcAft>
                <a:spcPts val="0"/>
              </a:spcAft>
              <a:buClrTx/>
              <a:buSzTx/>
              <a:tabLst/>
              <a:defRPr/>
            </a:pPr>
            <a:r>
              <a:rPr kumimoji="0" lang="en-US" sz="4000" b="1" i="0" u="none" strike="noStrike" kern="1200" cap="none" spc="0" normalizeH="0" baseline="0" noProof="0" dirty="0">
                <a:ln>
                  <a:noFill/>
                </a:ln>
                <a:solidFill>
                  <a:schemeClr val="bg1"/>
                </a:solidFill>
                <a:effectLst>
                  <a:outerShdw blurRad="63500" dist="63500" dir="2700000" algn="tl" rotWithShape="0">
                    <a:prstClr val="black">
                      <a:alpha val="53000"/>
                    </a:prstClr>
                  </a:outerShdw>
                </a:effectLst>
                <a:uLnTx/>
                <a:uFillTx/>
                <a:latin typeface="Calibri" panose="020F0502020204030204"/>
                <a:ea typeface="+mn-ea"/>
                <a:cs typeface="+mn-cs"/>
              </a:rPr>
              <a:t>The Philistine champion</a:t>
            </a:r>
            <a:r>
              <a:rPr kumimoji="0" lang="en-US" sz="4000" b="1" i="0" u="none" strike="noStrike" kern="1200" cap="none" spc="0" normalizeH="0" noProof="0" dirty="0">
                <a:ln>
                  <a:noFill/>
                </a:ln>
                <a:solidFill>
                  <a:schemeClr val="bg1"/>
                </a:solidFill>
                <a:effectLst>
                  <a:outerShdw blurRad="63500" dist="63500" dir="2700000" algn="tl" rotWithShape="0">
                    <a:prstClr val="black">
                      <a:alpha val="53000"/>
                    </a:prstClr>
                  </a:outerShdw>
                </a:effectLst>
                <a:uLnTx/>
                <a:uFillTx/>
                <a:latin typeface="Calibri" panose="020F0502020204030204"/>
                <a:ea typeface="+mn-ea"/>
                <a:cs typeface="+mn-cs"/>
              </a:rPr>
              <a:t> (4-7)</a:t>
            </a:r>
          </a:p>
          <a:p>
            <a:pPr marL="398463" marR="0" lvl="0" indent="-398463" defTabSz="914400" rtl="0" eaLnBrk="1" fontAlgn="auto" latinLnBrk="0" hangingPunct="1">
              <a:lnSpc>
                <a:spcPct val="90000"/>
              </a:lnSpc>
              <a:spcBef>
                <a:spcPts val="1000"/>
              </a:spcBef>
              <a:spcAft>
                <a:spcPts val="0"/>
              </a:spcAft>
              <a:buClrTx/>
              <a:buSzTx/>
              <a:tabLst/>
              <a:defRPr/>
            </a:pPr>
            <a:r>
              <a:rPr lang="en-US" sz="4000" b="1" baseline="0" dirty="0">
                <a:solidFill>
                  <a:schemeClr val="bg1"/>
                </a:solidFill>
                <a:effectLst>
                  <a:outerShdw blurRad="63500" dist="63500" dir="2700000" algn="tl" rotWithShape="0">
                    <a:prstClr val="black">
                      <a:alpha val="53000"/>
                    </a:prstClr>
                  </a:outerShdw>
                </a:effectLst>
                <a:latin typeface="Calibri" panose="020F0502020204030204"/>
              </a:rPr>
              <a:t>David, a</a:t>
            </a:r>
            <a:r>
              <a:rPr lang="en-US" sz="4000" b="1" dirty="0">
                <a:solidFill>
                  <a:schemeClr val="bg1"/>
                </a:solidFill>
                <a:effectLst>
                  <a:outerShdw blurRad="63500" dist="63500" dir="2700000" algn="tl" rotWithShape="0">
                    <a:prstClr val="black">
                      <a:alpha val="53000"/>
                    </a:prstClr>
                  </a:outerShdw>
                </a:effectLst>
                <a:latin typeface="Calibri" panose="020F0502020204030204"/>
              </a:rPr>
              <a:t> young shepherd came to the camp, and offered to fight the giant (31-32)</a:t>
            </a:r>
          </a:p>
          <a:p>
            <a:pPr marL="398463" marR="0" lvl="0" indent="-398463" defTabSz="914400" rtl="0" eaLnBrk="1" fontAlgn="auto" latinLnBrk="0" hangingPunct="1">
              <a:lnSpc>
                <a:spcPct val="90000"/>
              </a:lnSpc>
              <a:spcBef>
                <a:spcPts val="1000"/>
              </a:spcBef>
              <a:spcAft>
                <a:spcPts val="0"/>
              </a:spcAft>
              <a:buClrTx/>
              <a:buSzTx/>
              <a:tabLst/>
              <a:defRPr/>
            </a:pPr>
            <a:r>
              <a:rPr kumimoji="0" lang="en-US" sz="4000" b="1" i="0" u="none" strike="noStrike" kern="1200" cap="none" spc="0" normalizeH="0" baseline="0" noProof="0" dirty="0">
                <a:ln>
                  <a:noFill/>
                </a:ln>
                <a:solidFill>
                  <a:schemeClr val="bg1"/>
                </a:solidFill>
                <a:effectLst>
                  <a:outerShdw blurRad="63500" dist="63500" dir="2700000" algn="tl" rotWithShape="0">
                    <a:prstClr val="black">
                      <a:alpha val="53000"/>
                    </a:prstClr>
                  </a:outerShdw>
                </a:effectLst>
                <a:uLnTx/>
                <a:uFillTx/>
                <a:latin typeface="Calibri" panose="020F0502020204030204"/>
                <a:ea typeface="+mn-ea"/>
                <a:cs typeface="+mn-cs"/>
              </a:rPr>
              <a:t>David expressed faith in God (36-37)</a:t>
            </a:r>
            <a:endParaRPr kumimoji="0" lang="en-US" sz="4000" b="0" i="0" u="none" strike="noStrike" kern="1200" cap="none" spc="0" normalizeH="0" baseline="0" noProof="0" dirty="0">
              <a:ln>
                <a:noFill/>
              </a:ln>
              <a:solidFill>
                <a:prstClr val="white"/>
              </a:solidFill>
              <a:effectLst>
                <a:outerShdw blurRad="63500" dist="63500" dir="2700000" algn="tl" rotWithShape="0">
                  <a:prstClr val="black">
                    <a:alpha val="53000"/>
                  </a:prstClr>
                </a:outerShdw>
              </a:effectLst>
              <a:uLnTx/>
              <a:uFillTx/>
              <a:latin typeface="Calibri" panose="020F0502020204030204"/>
              <a:ea typeface="+mn-ea"/>
              <a:cs typeface="+mn-cs"/>
            </a:endParaRPr>
          </a:p>
          <a:p>
            <a:endParaRPr lang="en-US" dirty="0"/>
          </a:p>
        </p:txBody>
      </p:sp>
      <p:sp>
        <p:nvSpPr>
          <p:cNvPr id="4" name="Content Placeholder 3">
            <a:extLst>
              <a:ext uri="{FF2B5EF4-FFF2-40B4-BE49-F238E27FC236}">
                <a16:creationId xmlns:a16="http://schemas.microsoft.com/office/drawing/2014/main" id="{F00FA671-61F8-0999-4FC1-CB601DDE2BE5}"/>
              </a:ext>
            </a:extLst>
          </p:cNvPr>
          <p:cNvSpPr>
            <a:spLocks noGrp="1"/>
          </p:cNvSpPr>
          <p:nvPr>
            <p:ph sz="half" idx="2"/>
          </p:nvPr>
        </p:nvSpPr>
        <p:spPr>
          <a:xfrm>
            <a:off x="6172200" y="1379911"/>
            <a:ext cx="5613862" cy="5020889"/>
          </a:xfrm>
        </p:spPr>
        <p:txBody>
          <a:bodyPr>
            <a:normAutofit/>
          </a:bodyPr>
          <a:lstStyle/>
          <a:p>
            <a:pPr marL="349250" indent="-349250"/>
            <a:r>
              <a:rPr lang="en-US" sz="4000" b="1" dirty="0">
                <a:solidFill>
                  <a:schemeClr val="bg1"/>
                </a:solidFill>
                <a:effectLst>
                  <a:outerShdw blurRad="38100" dist="38100" dir="2700000" algn="tl">
                    <a:srgbClr val="000000">
                      <a:alpha val="43137"/>
                    </a:srgbClr>
                  </a:outerShdw>
                </a:effectLst>
              </a:rPr>
              <a:t>With only a sling, David killed the giant (48-51)</a:t>
            </a:r>
          </a:p>
          <a:p>
            <a:pPr marL="349250" indent="-349250"/>
            <a:r>
              <a:rPr lang="en-US" sz="4000" b="1" dirty="0">
                <a:solidFill>
                  <a:schemeClr val="bg1"/>
                </a:solidFill>
                <a:effectLst>
                  <a:outerShdw blurRad="38100" dist="38100" dir="2700000" algn="tl">
                    <a:srgbClr val="000000">
                      <a:alpha val="43137"/>
                    </a:srgbClr>
                  </a:outerShdw>
                </a:effectLst>
              </a:rPr>
              <a:t>The result of the contest led to the rout of the Philistine army, and the reputation of David as a champion. (51-53, 18:5-9)</a:t>
            </a:r>
          </a:p>
        </p:txBody>
      </p:sp>
    </p:spTree>
    <p:extLst>
      <p:ext uri="{BB962C8B-B14F-4D97-AF65-F5344CB8AC3E}">
        <p14:creationId xmlns:p14="http://schemas.microsoft.com/office/powerpoint/2010/main" val="804342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60"/>
                    </a14:imgEffect>
                    <a14:imgEffect>
                      <a14:brightnessContrast bright="-20000" contras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6E28-EE2F-1825-6015-2A99AD75499D}"/>
              </a:ext>
            </a:extLst>
          </p:cNvPr>
          <p:cNvSpPr>
            <a:spLocks noGrp="1"/>
          </p:cNvSpPr>
          <p:nvPr>
            <p:ph type="ctrTitle"/>
          </p:nvPr>
        </p:nvSpPr>
        <p:spPr>
          <a:xfrm>
            <a:off x="651163" y="345123"/>
            <a:ext cx="10889673" cy="1400550"/>
          </a:xfrm>
        </p:spPr>
        <p:txBody>
          <a:bodyPr anchor="t">
            <a:normAutofit/>
          </a:bodyPr>
          <a:lstStyle/>
          <a:p>
            <a:r>
              <a:rPr kumimoji="0" lang="en-US" sz="6600" b="0" i="0" u="none" strike="noStrike" kern="1200" cap="none" spc="0" normalizeH="0" baseline="0" noProof="0" dirty="0">
                <a:ln>
                  <a:noFill/>
                </a:ln>
                <a:solidFill>
                  <a:schemeClr val="accent4">
                    <a:lumMod val="40000"/>
                    <a:lumOff val="60000"/>
                  </a:schemeClr>
                </a:solidFill>
                <a:effectLst>
                  <a:outerShdw blurRad="88900" dist="63500" dir="2700000" algn="tl" rotWithShape="0">
                    <a:prstClr val="black">
                      <a:alpha val="79000"/>
                    </a:prstClr>
                  </a:outerShdw>
                </a:effectLst>
                <a:uLnTx/>
                <a:uFillTx/>
                <a:latin typeface="Bebas Neue" panose="020B0606020202050201" pitchFamily="34" charset="0"/>
                <a:ea typeface="+mj-ea"/>
                <a:cs typeface="+mj-cs"/>
              </a:rPr>
              <a:t>Lessons to Learn from </a:t>
            </a:r>
            <a:r>
              <a:rPr lang="en-US" sz="6600" dirty="0">
                <a:solidFill>
                  <a:schemeClr val="accent4">
                    <a:lumMod val="40000"/>
                    <a:lumOff val="60000"/>
                  </a:schemeClr>
                </a:solidFill>
                <a:effectLst>
                  <a:outerShdw blurRad="88900" dist="63500" dir="2700000" algn="tl" rotWithShape="0">
                    <a:prstClr val="black">
                      <a:alpha val="79000"/>
                    </a:prstClr>
                  </a:outerShdw>
                </a:effectLst>
                <a:latin typeface="Bebas Neue" panose="020B0606020202050201" pitchFamily="34" charset="0"/>
              </a:rPr>
              <a:t>The Battle</a:t>
            </a:r>
            <a:endParaRPr lang="en-US" sz="4400" dirty="0">
              <a:solidFill>
                <a:schemeClr val="accent4">
                  <a:lumMod val="40000"/>
                  <a:lumOff val="60000"/>
                </a:schemeClr>
              </a:solidFill>
            </a:endParaRPr>
          </a:p>
        </p:txBody>
      </p:sp>
      <p:sp>
        <p:nvSpPr>
          <p:cNvPr id="3" name="Subtitle 2">
            <a:extLst>
              <a:ext uri="{FF2B5EF4-FFF2-40B4-BE49-F238E27FC236}">
                <a16:creationId xmlns:a16="http://schemas.microsoft.com/office/drawing/2014/main" id="{1B218E0E-8F9A-6618-2114-1D62883D3A85}"/>
              </a:ext>
            </a:extLst>
          </p:cNvPr>
          <p:cNvSpPr>
            <a:spLocks noGrp="1"/>
          </p:cNvSpPr>
          <p:nvPr>
            <p:ph type="subTitle" idx="1"/>
          </p:nvPr>
        </p:nvSpPr>
        <p:spPr>
          <a:xfrm>
            <a:off x="651163" y="1463040"/>
            <a:ext cx="10889673" cy="4983335"/>
          </a:xfrm>
        </p:spPr>
        <p:txBody>
          <a:bodyPr>
            <a:normAutofit/>
          </a:bodyPr>
          <a:lstStyle/>
          <a:p>
            <a:pPr marR="0" lvl="0" defTabSz="914400" rtl="0" eaLnBrk="1" fontAlgn="auto" latinLnBrk="0" hangingPunct="1">
              <a:lnSpc>
                <a:spcPct val="90000"/>
              </a:lnSpc>
              <a:spcBef>
                <a:spcPts val="1000"/>
              </a:spcBef>
              <a:spcAft>
                <a:spcPts val="0"/>
              </a:spcAft>
              <a:buClrTx/>
              <a:buSzTx/>
              <a:tabLst/>
              <a:defRPr/>
            </a:pPr>
            <a:r>
              <a:rPr kumimoji="0" lang="en-US" sz="5400" b="1" i="0" u="none" strike="noStrike" kern="1200" cap="none" spc="0" normalizeH="0" baseline="0" noProof="0" dirty="0">
                <a:ln>
                  <a:noFill/>
                </a:ln>
                <a:solidFill>
                  <a:schemeClr val="accent4">
                    <a:lumMod val="40000"/>
                    <a:lumOff val="60000"/>
                  </a:schemeClr>
                </a:solidFill>
                <a:effectLst>
                  <a:outerShdw blurRad="63500" dist="63500" dir="2700000" algn="tl" rotWithShape="0">
                    <a:prstClr val="black">
                      <a:alpha val="53000"/>
                    </a:prstClr>
                  </a:outerShdw>
                </a:effectLst>
                <a:uLnTx/>
                <a:uFillTx/>
                <a:latin typeface="Calibri" panose="020F0502020204030204"/>
                <a:ea typeface="+mn-ea"/>
                <a:cs typeface="+mn-cs"/>
              </a:rPr>
              <a:t>Fear Debilitates</a:t>
            </a:r>
          </a:p>
          <a:p>
            <a:pPr marR="0" lvl="0" defTabSz="914400" rtl="0" eaLnBrk="1" fontAlgn="auto" latinLnBrk="0" hangingPunct="1">
              <a:lnSpc>
                <a:spcPct val="90000"/>
              </a:lnSpc>
              <a:spcBef>
                <a:spcPts val="1000"/>
              </a:spcBef>
              <a:spcAft>
                <a:spcPts val="0"/>
              </a:spcAft>
              <a:buClrTx/>
              <a:buSzTx/>
              <a:tabLst/>
              <a:defRPr/>
            </a:pPr>
            <a:r>
              <a:rPr lang="en-US" sz="4400" b="1" dirty="0">
                <a:solidFill>
                  <a:prstClr val="white"/>
                </a:solidFill>
                <a:effectLst>
                  <a:outerShdw blurRad="63500" dist="63500" dir="2700000" algn="tl" rotWithShape="0">
                    <a:prstClr val="black">
                      <a:alpha val="53000"/>
                    </a:prstClr>
                  </a:outerShdw>
                </a:effectLst>
                <a:latin typeface="Calibri" panose="020F0502020204030204"/>
              </a:rPr>
              <a:t>(11,24) </a:t>
            </a:r>
            <a:r>
              <a:rPr lang="en-US" sz="4400" dirty="0">
                <a:solidFill>
                  <a:prstClr val="white"/>
                </a:solidFill>
                <a:effectLst>
                  <a:outerShdw blurRad="63500" dist="63500" dir="2700000" algn="tl" rotWithShape="0">
                    <a:prstClr val="black">
                      <a:alpha val="53000"/>
                    </a:prstClr>
                  </a:outerShdw>
                </a:effectLst>
                <a:latin typeface="Calibri" panose="020F0502020204030204"/>
              </a:rPr>
              <a:t>1 Jn. 4:4-6; Matt. 10:2-31; Heb. 13:5-6</a:t>
            </a:r>
            <a:endParaRPr kumimoji="0" lang="en-US" sz="4400" b="0" i="0" u="none" strike="noStrike" kern="1200" cap="none" spc="0" normalizeH="0" baseline="0" noProof="0" dirty="0">
              <a:ln>
                <a:noFill/>
              </a:ln>
              <a:solidFill>
                <a:prstClr val="white"/>
              </a:solidFill>
              <a:effectLst>
                <a:outerShdw blurRad="63500" dist="63500" dir="2700000" algn="tl" rotWithShape="0">
                  <a:prstClr val="black">
                    <a:alpha val="53000"/>
                  </a:prstClr>
                </a:outerShdw>
              </a:effectLst>
              <a:uLnTx/>
              <a:uFillTx/>
              <a:latin typeface="Calibri" panose="020F0502020204030204"/>
              <a:ea typeface="+mn-ea"/>
              <a:cs typeface="+mn-cs"/>
            </a:endParaRPr>
          </a:p>
          <a:p>
            <a:pPr marR="0" lvl="0" defTabSz="914400" rtl="0" eaLnBrk="1" fontAlgn="auto" latinLnBrk="0" hangingPunct="1">
              <a:lnSpc>
                <a:spcPct val="90000"/>
              </a:lnSpc>
              <a:spcBef>
                <a:spcPts val="1000"/>
              </a:spcBef>
              <a:spcAft>
                <a:spcPts val="0"/>
              </a:spcAft>
              <a:buClrTx/>
              <a:buSzTx/>
              <a:tabLst/>
              <a:defRPr/>
            </a:pPr>
            <a:r>
              <a:rPr lang="en-US" sz="5400" b="1" i="1" dirty="0">
                <a:solidFill>
                  <a:schemeClr val="accent4">
                    <a:lumMod val="40000"/>
                    <a:lumOff val="60000"/>
                  </a:schemeClr>
                </a:solidFill>
                <a:effectLst>
                  <a:outerShdw blurRad="63500" dist="63500" dir="2700000" algn="tl" rotWithShape="0">
                    <a:prstClr val="black">
                      <a:alpha val="53000"/>
                    </a:prstClr>
                  </a:outerShdw>
                </a:effectLst>
                <a:latin typeface="Calibri" panose="020F0502020204030204"/>
              </a:rPr>
              <a:t>“Is there not a cause?”</a:t>
            </a:r>
          </a:p>
          <a:p>
            <a:pPr marR="0" lvl="0" defTabSz="914400" rtl="0" eaLnBrk="1" fontAlgn="auto" latinLnBrk="0" hangingPunct="1">
              <a:lnSpc>
                <a:spcPct val="90000"/>
              </a:lnSpc>
              <a:spcBef>
                <a:spcPts val="1000"/>
              </a:spcBef>
              <a:spcAft>
                <a:spcPts val="0"/>
              </a:spcAft>
              <a:buClrTx/>
              <a:buSzTx/>
              <a:tabLst/>
              <a:defRPr/>
            </a:pPr>
            <a:r>
              <a:rPr lang="en-US" sz="4400" b="1" dirty="0">
                <a:solidFill>
                  <a:prstClr val="white"/>
                </a:solidFill>
                <a:effectLst>
                  <a:outerShdw blurRad="63500" dist="63500" dir="2700000" algn="tl" rotWithShape="0">
                    <a:prstClr val="black">
                      <a:alpha val="53000"/>
                    </a:prstClr>
                  </a:outerShdw>
                </a:effectLst>
                <a:latin typeface="Calibri" panose="020F0502020204030204"/>
              </a:rPr>
              <a:t>(28-32) </a:t>
            </a:r>
            <a:r>
              <a:rPr lang="en-US" sz="4400" dirty="0">
                <a:solidFill>
                  <a:prstClr val="white"/>
                </a:solidFill>
                <a:effectLst>
                  <a:outerShdw blurRad="63500" dist="63500" dir="2700000" algn="tl" rotWithShape="0">
                    <a:prstClr val="black">
                      <a:alpha val="53000"/>
                    </a:prstClr>
                  </a:outerShdw>
                </a:effectLst>
                <a:latin typeface="Calibri" panose="020F0502020204030204"/>
              </a:rPr>
              <a:t>Eph. 6:10-13; 1 Tim. 6:12; Jude 3-4</a:t>
            </a:r>
          </a:p>
          <a:p>
            <a:pPr marR="0" lvl="0" defTabSz="914400" rtl="0" eaLnBrk="1" fontAlgn="auto" latinLnBrk="0" hangingPunct="1">
              <a:lnSpc>
                <a:spcPct val="90000"/>
              </a:lnSpc>
              <a:spcBef>
                <a:spcPts val="1000"/>
              </a:spcBef>
              <a:spcAft>
                <a:spcPts val="0"/>
              </a:spcAft>
              <a:buClrTx/>
              <a:buSzTx/>
              <a:tabLst/>
              <a:defRPr/>
            </a:pPr>
            <a:r>
              <a:rPr kumimoji="0" lang="en-US" sz="5400" b="1" i="0" u="none" strike="noStrike" kern="1200" cap="none" spc="0" normalizeH="0" baseline="0" noProof="0" dirty="0">
                <a:ln>
                  <a:noFill/>
                </a:ln>
                <a:solidFill>
                  <a:schemeClr val="accent4">
                    <a:lumMod val="40000"/>
                    <a:lumOff val="60000"/>
                  </a:schemeClr>
                </a:solidFill>
                <a:effectLst>
                  <a:outerShdw blurRad="63500" dist="63500" dir="2700000" algn="tl" rotWithShape="0">
                    <a:prstClr val="black">
                      <a:alpha val="53000"/>
                    </a:prstClr>
                  </a:outerShdw>
                </a:effectLst>
                <a:uLnTx/>
                <a:uFillTx/>
                <a:latin typeface="Calibri" panose="020F0502020204030204"/>
                <a:ea typeface="+mn-ea"/>
                <a:cs typeface="+mn-cs"/>
              </a:rPr>
              <a:t>Faith is the Victory</a:t>
            </a:r>
          </a:p>
          <a:p>
            <a:pPr marR="0" lvl="0" defTabSz="914400" rtl="0" eaLnBrk="1" fontAlgn="auto" latinLnBrk="0" hangingPunct="1">
              <a:lnSpc>
                <a:spcPct val="90000"/>
              </a:lnSpc>
              <a:spcBef>
                <a:spcPts val="1000"/>
              </a:spcBef>
              <a:spcAft>
                <a:spcPts val="0"/>
              </a:spcAft>
              <a:buClrTx/>
              <a:buSzTx/>
              <a:tabLst/>
              <a:defRPr/>
            </a:pPr>
            <a:r>
              <a:rPr lang="en-US" sz="4400" b="1" dirty="0">
                <a:solidFill>
                  <a:prstClr val="white"/>
                </a:solidFill>
                <a:effectLst>
                  <a:outerShdw blurRad="63500" dist="63500" dir="2700000" algn="tl" rotWithShape="0">
                    <a:prstClr val="black">
                      <a:alpha val="53000"/>
                    </a:prstClr>
                  </a:outerShdw>
                </a:effectLst>
                <a:latin typeface="Calibri" panose="020F0502020204030204"/>
              </a:rPr>
              <a:t>(37) </a:t>
            </a:r>
            <a:r>
              <a:rPr lang="en-US" sz="4400" dirty="0">
                <a:solidFill>
                  <a:prstClr val="white"/>
                </a:solidFill>
                <a:effectLst>
                  <a:outerShdw blurRad="63500" dist="63500" dir="2700000" algn="tl" rotWithShape="0">
                    <a:prstClr val="black">
                      <a:alpha val="53000"/>
                    </a:prstClr>
                  </a:outerShdw>
                </a:effectLst>
                <a:latin typeface="Calibri" panose="020F0502020204030204"/>
              </a:rPr>
              <a:t>1 John 5:4-5</a:t>
            </a:r>
            <a:endParaRPr kumimoji="0" lang="en-US" sz="4400" b="0" i="0" u="none" strike="noStrike" kern="1200" cap="none" spc="0" normalizeH="0" baseline="0" noProof="0" dirty="0">
              <a:ln>
                <a:noFill/>
              </a:ln>
              <a:solidFill>
                <a:prstClr val="white"/>
              </a:solidFill>
              <a:effectLst>
                <a:outerShdw blurRad="63500" dist="63500" dir="2700000" algn="tl" rotWithShape="0">
                  <a:prstClr val="black">
                    <a:alpha val="53000"/>
                  </a:prstClr>
                </a:outerShdw>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62375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320AA-017A-49B5-F531-82C8832FA3C1}"/>
              </a:ext>
            </a:extLst>
          </p:cNvPr>
          <p:cNvSpPr>
            <a:spLocks noGrp="1"/>
          </p:cNvSpPr>
          <p:nvPr>
            <p:ph type="ctrTitle"/>
          </p:nvPr>
        </p:nvSpPr>
        <p:spPr>
          <a:xfrm>
            <a:off x="205154" y="1230923"/>
            <a:ext cx="5228493" cy="1477500"/>
          </a:xfrm>
        </p:spPr>
        <p:txBody>
          <a:bodyPr>
            <a:normAutofit/>
          </a:bodyPr>
          <a:lstStyle/>
          <a:p>
            <a:r>
              <a:rPr lang="en-US" sz="7200" dirty="0">
                <a:solidFill>
                  <a:schemeClr val="accent4">
                    <a:lumMod val="40000"/>
                    <a:lumOff val="60000"/>
                  </a:schemeClr>
                </a:solidFill>
                <a:effectLst>
                  <a:outerShdw blurRad="88900" dist="63500" dir="2700000" algn="tl" rotWithShape="0">
                    <a:prstClr val="black">
                      <a:alpha val="79000"/>
                    </a:prstClr>
                  </a:outerShdw>
                </a:effectLst>
                <a:latin typeface="Bebas Neue" panose="020B0606020202050201" pitchFamily="34" charset="0"/>
              </a:rPr>
              <a:t>Conclusion</a:t>
            </a:r>
          </a:p>
        </p:txBody>
      </p:sp>
      <p:sp>
        <p:nvSpPr>
          <p:cNvPr id="3" name="Subtitle 2">
            <a:extLst>
              <a:ext uri="{FF2B5EF4-FFF2-40B4-BE49-F238E27FC236}">
                <a16:creationId xmlns:a16="http://schemas.microsoft.com/office/drawing/2014/main" id="{ED5FBBBE-83CE-74EA-DF92-C62165FEBFD9}"/>
              </a:ext>
            </a:extLst>
          </p:cNvPr>
          <p:cNvSpPr>
            <a:spLocks noGrp="1"/>
          </p:cNvSpPr>
          <p:nvPr>
            <p:ph type="subTitle" idx="1"/>
          </p:nvPr>
        </p:nvSpPr>
        <p:spPr>
          <a:xfrm>
            <a:off x="5591908" y="931984"/>
            <a:ext cx="6189785" cy="4589585"/>
          </a:xfrm>
          <a:solidFill>
            <a:schemeClr val="tx1">
              <a:alpha val="44000"/>
            </a:schemeClr>
          </a:solidFill>
          <a:effectLst>
            <a:softEdge rad="127000"/>
          </a:effectLst>
        </p:spPr>
        <p:txBody>
          <a:bodyPr lIns="457200" tIns="365760" rIns="457200" bIns="731520">
            <a:noAutofit/>
          </a:bodyPr>
          <a:lstStyle/>
          <a:p>
            <a:pPr algn="just"/>
            <a:r>
              <a:rPr lang="en-US" sz="4400" dirty="0">
                <a:solidFill>
                  <a:schemeClr val="bg1"/>
                </a:solidFill>
                <a:effectLst>
                  <a:outerShdw blurRad="63500" dist="63500" dir="2700000" algn="tl" rotWithShape="0">
                    <a:prstClr val="black">
                      <a:alpha val="53000"/>
                    </a:prstClr>
                  </a:outerShdw>
                </a:effectLst>
              </a:rPr>
              <a:t>   </a:t>
            </a:r>
            <a:r>
              <a:rPr lang="en-US" sz="4000" dirty="0">
                <a:solidFill>
                  <a:schemeClr val="bg1"/>
                </a:solidFill>
                <a:effectLst>
                  <a:outerShdw blurRad="63500" dist="63500" dir="2700000" algn="tl" rotWithShape="0">
                    <a:prstClr val="black">
                      <a:alpha val="53000"/>
                    </a:prstClr>
                  </a:outerShdw>
                </a:effectLst>
              </a:rPr>
              <a:t>“Then all this assembly shall know that the Lord does not save with sword and spear; </a:t>
            </a:r>
            <a:r>
              <a:rPr lang="en-US" sz="4000" dirty="0">
                <a:solidFill>
                  <a:schemeClr val="accent4">
                    <a:lumMod val="40000"/>
                    <a:lumOff val="60000"/>
                  </a:schemeClr>
                </a:solidFill>
                <a:effectLst>
                  <a:outerShdw blurRad="63500" dist="63500" dir="2700000" algn="tl" rotWithShape="0">
                    <a:prstClr val="black">
                      <a:alpha val="53000"/>
                    </a:prstClr>
                  </a:outerShdw>
                </a:effectLst>
              </a:rPr>
              <a:t>for the battle is the Lord's</a:t>
            </a:r>
            <a:r>
              <a:rPr lang="en-US" sz="4000" dirty="0">
                <a:solidFill>
                  <a:schemeClr val="bg1"/>
                </a:solidFill>
                <a:effectLst>
                  <a:outerShdw blurRad="63500" dist="63500" dir="2700000" algn="tl" rotWithShape="0">
                    <a:prstClr val="black">
                      <a:alpha val="53000"/>
                    </a:prstClr>
                  </a:outerShdw>
                </a:effectLst>
              </a:rPr>
              <a:t>, and </a:t>
            </a:r>
            <a:r>
              <a:rPr lang="en-US" sz="4000" dirty="0">
                <a:solidFill>
                  <a:schemeClr val="accent4">
                    <a:lumMod val="40000"/>
                    <a:lumOff val="60000"/>
                  </a:schemeClr>
                </a:solidFill>
                <a:effectLst>
                  <a:outerShdw blurRad="63500" dist="63500" dir="2700000" algn="tl" rotWithShape="0">
                    <a:prstClr val="black">
                      <a:alpha val="53000"/>
                    </a:prstClr>
                  </a:outerShdw>
                </a:effectLst>
              </a:rPr>
              <a:t>He</a:t>
            </a:r>
            <a:r>
              <a:rPr lang="en-US" sz="4000" dirty="0">
                <a:solidFill>
                  <a:schemeClr val="bg1"/>
                </a:solidFill>
                <a:effectLst>
                  <a:outerShdw blurRad="63500" dist="63500" dir="2700000" algn="tl" rotWithShape="0">
                    <a:prstClr val="black">
                      <a:alpha val="53000"/>
                    </a:prstClr>
                  </a:outerShdw>
                </a:effectLst>
              </a:rPr>
              <a:t> will give you into our hands.”</a:t>
            </a:r>
          </a:p>
          <a:p>
            <a:pPr algn="r"/>
            <a:r>
              <a:rPr lang="en-US" sz="3200" dirty="0">
                <a:solidFill>
                  <a:schemeClr val="bg1"/>
                </a:solidFill>
                <a:effectLst>
                  <a:outerShdw blurRad="63500" dist="63500" dir="2700000" algn="tl" rotWithShape="0">
                    <a:prstClr val="black">
                      <a:alpha val="53000"/>
                    </a:prstClr>
                  </a:outerShdw>
                </a:effectLst>
              </a:rPr>
              <a:t>1 Samuel 17:47</a:t>
            </a:r>
          </a:p>
        </p:txBody>
      </p:sp>
    </p:spTree>
    <p:extLst>
      <p:ext uri="{BB962C8B-B14F-4D97-AF65-F5344CB8AC3E}">
        <p14:creationId xmlns:p14="http://schemas.microsoft.com/office/powerpoint/2010/main" val="766632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2637</TotalTime>
  <Words>2938</Words>
  <Application>Microsoft Office PowerPoint</Application>
  <PresentationFormat>Widescreen</PresentationFormat>
  <Paragraphs>106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Bebas Neue</vt:lpstr>
      <vt:lpstr>Calibri</vt:lpstr>
      <vt:lpstr>Calibri Light</vt:lpstr>
      <vt:lpstr>Office Theme</vt:lpstr>
      <vt:lpstr>Is There Not A Cause?</vt:lpstr>
      <vt:lpstr>PowerPoint Presentation</vt:lpstr>
      <vt:lpstr>Summary of 1 Samuel 17</vt:lpstr>
      <vt:lpstr>Lessons to Learn from The Battle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Not A Cause?</dc:title>
  <dc:creator>Stan Cox</dc:creator>
  <cp:lastModifiedBy>Stan Cox</cp:lastModifiedBy>
  <cp:revision>1</cp:revision>
  <dcterms:created xsi:type="dcterms:W3CDTF">2022-12-09T02:36:59Z</dcterms:created>
  <dcterms:modified xsi:type="dcterms:W3CDTF">2022-12-10T23:10:42Z</dcterms:modified>
</cp:coreProperties>
</file>