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5A174-95E5-43E5-BA92-1C9616D7D925}" v="22" dt="2023-01-28T04:24:01.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4995" autoAdjust="0"/>
    <p:restoredTop sz="60079" autoAdjust="0"/>
  </p:normalViewPr>
  <p:slideViewPr>
    <p:cSldViewPr snapToGrid="0">
      <p:cViewPr varScale="1">
        <p:scale>
          <a:sx n="46" d="100"/>
          <a:sy n="46" d="100"/>
        </p:scale>
        <p:origin x="2021" y="38"/>
      </p:cViewPr>
      <p:guideLst/>
    </p:cSldViewPr>
  </p:slideViewPr>
  <p:notesTextViewPr>
    <p:cViewPr>
      <p:scale>
        <a:sx n="1" d="1"/>
        <a:sy n="1" d="1"/>
      </p:scale>
      <p:origin x="0" y="0"/>
    </p:cViewPr>
  </p:notesTextViewPr>
  <p:notesViewPr>
    <p:cSldViewPr snapToGrid="0">
      <p:cViewPr>
        <p:scale>
          <a:sx n="200" d="100"/>
          <a:sy n="200" d="100"/>
        </p:scale>
        <p:origin x="192" y="-814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7B75A174-95E5-43E5-BA92-1C9616D7D925}"/>
    <pc:docChg chg="undo custSel addSld delSld modSld modHandout">
      <pc:chgData name="Stan Cox" userId="9376f276357bfffd" providerId="LiveId" clId="{7B75A174-95E5-43E5-BA92-1C9616D7D925}" dt="2023-01-29T01:55:03.683" v="7771" actId="20577"/>
      <pc:docMkLst>
        <pc:docMk/>
      </pc:docMkLst>
      <pc:sldChg chg="modNotesTx">
        <pc:chgData name="Stan Cox" userId="9376f276357bfffd" providerId="LiveId" clId="{7B75A174-95E5-43E5-BA92-1C9616D7D925}" dt="2023-01-28T03:12:35.468" v="2133" actId="121"/>
        <pc:sldMkLst>
          <pc:docMk/>
          <pc:sldMk cId="72584667" sldId="256"/>
        </pc:sldMkLst>
      </pc:sldChg>
      <pc:sldChg chg="modSp mod modNotesTx">
        <pc:chgData name="Stan Cox" userId="9376f276357bfffd" providerId="LiveId" clId="{7B75A174-95E5-43E5-BA92-1C9616D7D925}" dt="2023-01-28T04:26:32.117" v="7643" actId="207"/>
        <pc:sldMkLst>
          <pc:docMk/>
          <pc:sldMk cId="3946850525" sldId="257"/>
        </pc:sldMkLst>
        <pc:spChg chg="mod">
          <ac:chgData name="Stan Cox" userId="9376f276357bfffd" providerId="LiveId" clId="{7B75A174-95E5-43E5-BA92-1C9616D7D925}" dt="2023-01-28T04:26:32.117" v="7643" actId="207"/>
          <ac:spMkLst>
            <pc:docMk/>
            <pc:sldMk cId="3946850525" sldId="257"/>
            <ac:spMk id="3" creationId="{F183A511-8340-11FB-5707-A92685BA60EF}"/>
          </ac:spMkLst>
        </pc:spChg>
      </pc:sldChg>
      <pc:sldChg chg="modSp mod modTransition modNotesTx">
        <pc:chgData name="Stan Cox" userId="9376f276357bfffd" providerId="LiveId" clId="{7B75A174-95E5-43E5-BA92-1C9616D7D925}" dt="2023-01-28T04:26:26.441" v="7642" actId="207"/>
        <pc:sldMkLst>
          <pc:docMk/>
          <pc:sldMk cId="1828480319" sldId="258"/>
        </pc:sldMkLst>
        <pc:spChg chg="mod">
          <ac:chgData name="Stan Cox" userId="9376f276357bfffd" providerId="LiveId" clId="{7B75A174-95E5-43E5-BA92-1C9616D7D925}" dt="2023-01-28T04:26:26.441" v="7642" actId="207"/>
          <ac:spMkLst>
            <pc:docMk/>
            <pc:sldMk cId="1828480319" sldId="258"/>
            <ac:spMk id="3" creationId="{F183A511-8340-11FB-5707-A92685BA60EF}"/>
          </ac:spMkLst>
        </pc:spChg>
      </pc:sldChg>
      <pc:sldChg chg="modSp mod modTransition modNotesTx">
        <pc:chgData name="Stan Cox" userId="9376f276357bfffd" providerId="LiveId" clId="{7B75A174-95E5-43E5-BA92-1C9616D7D925}" dt="2023-01-28T04:26:39.699" v="7644" actId="207"/>
        <pc:sldMkLst>
          <pc:docMk/>
          <pc:sldMk cId="3229022879" sldId="259"/>
        </pc:sldMkLst>
        <pc:spChg chg="mod">
          <ac:chgData name="Stan Cox" userId="9376f276357bfffd" providerId="LiveId" clId="{7B75A174-95E5-43E5-BA92-1C9616D7D925}" dt="2023-01-28T04:26:39.699" v="7644" actId="207"/>
          <ac:spMkLst>
            <pc:docMk/>
            <pc:sldMk cId="3229022879" sldId="259"/>
            <ac:spMk id="3" creationId="{F183A511-8340-11FB-5707-A92685BA60EF}"/>
          </ac:spMkLst>
        </pc:spChg>
      </pc:sldChg>
      <pc:sldChg chg="modSp mod modTransition modNotesTx">
        <pc:chgData name="Stan Cox" userId="9376f276357bfffd" providerId="LiveId" clId="{7B75A174-95E5-43E5-BA92-1C9616D7D925}" dt="2023-01-28T04:26:45.452" v="7645" actId="207"/>
        <pc:sldMkLst>
          <pc:docMk/>
          <pc:sldMk cId="2375095206" sldId="260"/>
        </pc:sldMkLst>
        <pc:spChg chg="mod">
          <ac:chgData name="Stan Cox" userId="9376f276357bfffd" providerId="LiveId" clId="{7B75A174-95E5-43E5-BA92-1C9616D7D925}" dt="2023-01-28T04:26:45.452" v="7645" actId="207"/>
          <ac:spMkLst>
            <pc:docMk/>
            <pc:sldMk cId="2375095206" sldId="260"/>
            <ac:spMk id="3" creationId="{F183A511-8340-11FB-5707-A92685BA60EF}"/>
          </ac:spMkLst>
        </pc:spChg>
      </pc:sldChg>
      <pc:sldChg chg="modSp mod modTransition modNotesTx">
        <pc:chgData name="Stan Cox" userId="9376f276357bfffd" providerId="LiveId" clId="{7B75A174-95E5-43E5-BA92-1C9616D7D925}" dt="2023-01-28T04:26:51.590" v="7646" actId="207"/>
        <pc:sldMkLst>
          <pc:docMk/>
          <pc:sldMk cId="1084539839" sldId="261"/>
        </pc:sldMkLst>
        <pc:spChg chg="mod">
          <ac:chgData name="Stan Cox" userId="9376f276357bfffd" providerId="LiveId" clId="{7B75A174-95E5-43E5-BA92-1C9616D7D925}" dt="2023-01-28T04:26:51.590" v="7646" actId="207"/>
          <ac:spMkLst>
            <pc:docMk/>
            <pc:sldMk cId="1084539839" sldId="261"/>
            <ac:spMk id="3" creationId="{F183A511-8340-11FB-5707-A92685BA60EF}"/>
          </ac:spMkLst>
        </pc:spChg>
      </pc:sldChg>
      <pc:sldChg chg="add del">
        <pc:chgData name="Stan Cox" userId="9376f276357bfffd" providerId="LiveId" clId="{7B75A174-95E5-43E5-BA92-1C9616D7D925}" dt="2023-01-28T04:13:08.496" v="6906" actId="47"/>
        <pc:sldMkLst>
          <pc:docMk/>
          <pc:sldMk cId="1828454003" sldId="262"/>
        </pc:sldMkLst>
      </pc:sldChg>
      <pc:sldChg chg="addSp delSp modSp add mod modTransition setBg modNotesTx">
        <pc:chgData name="Stan Cox" userId="9376f276357bfffd" providerId="LiveId" clId="{7B75A174-95E5-43E5-BA92-1C9616D7D925}" dt="2023-01-28T04:24:01.656" v="7626"/>
        <pc:sldMkLst>
          <pc:docMk/>
          <pc:sldMk cId="4225366437" sldId="262"/>
        </pc:sldMkLst>
        <pc:spChg chg="del mod">
          <ac:chgData name="Stan Cox" userId="9376f276357bfffd" providerId="LiveId" clId="{7B75A174-95E5-43E5-BA92-1C9616D7D925}" dt="2023-01-28T04:16:29.053" v="7096" actId="478"/>
          <ac:spMkLst>
            <pc:docMk/>
            <pc:sldMk cId="4225366437" sldId="262"/>
            <ac:spMk id="2" creationId="{882F73E2-38F6-3DFE-2789-8EA5612F73E4}"/>
          </ac:spMkLst>
        </pc:spChg>
        <pc:spChg chg="mod">
          <ac:chgData name="Stan Cox" userId="9376f276357bfffd" providerId="LiveId" clId="{7B75A174-95E5-43E5-BA92-1C9616D7D925}" dt="2023-01-28T04:18:54.659" v="7142" actId="948"/>
          <ac:spMkLst>
            <pc:docMk/>
            <pc:sldMk cId="4225366437" sldId="262"/>
            <ac:spMk id="3" creationId="{F183A511-8340-11FB-5707-A92685BA60EF}"/>
          </ac:spMkLst>
        </pc:spChg>
        <pc:spChg chg="add del mod">
          <ac:chgData name="Stan Cox" userId="9376f276357bfffd" providerId="LiveId" clId="{7B75A174-95E5-43E5-BA92-1C9616D7D925}" dt="2023-01-28T04:16:33.024" v="7097" actId="478"/>
          <ac:spMkLst>
            <pc:docMk/>
            <pc:sldMk cId="4225366437" sldId="262"/>
            <ac:spMk id="5" creationId="{1CEAFB62-1F9B-A3E1-0B44-B59F00EFEC0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CA3345-85DB-77C2-2EF7-2572BBD2ADCC}"/>
              </a:ext>
            </a:extLst>
          </p:cNvPr>
          <p:cNvSpPr>
            <a:spLocks noGrp="1"/>
          </p:cNvSpPr>
          <p:nvPr>
            <p:ph type="hdr" sz="quarter"/>
          </p:nvPr>
        </p:nvSpPr>
        <p:spPr>
          <a:xfrm>
            <a:off x="0" y="0"/>
            <a:ext cx="3644900" cy="838200"/>
          </a:xfrm>
          <a:prstGeom prst="rect">
            <a:avLst/>
          </a:prstGeom>
        </p:spPr>
        <p:txBody>
          <a:bodyPr vert="horz" lIns="91440" tIns="45720" rIns="91440" bIns="45720" rtlCol="0"/>
          <a:lstStyle>
            <a:lvl1pPr algn="l">
              <a:defRPr sz="1200"/>
            </a:lvl1pPr>
          </a:lstStyle>
          <a:p>
            <a:r>
              <a:rPr lang="en-US" sz="2000" dirty="0">
                <a:latin typeface="Cookie" panose="02000000000000000000" pitchFamily="2" charset="0"/>
              </a:rPr>
              <a:t>5 Explanations of </a:t>
            </a:r>
            <a:r>
              <a:rPr lang="en-US" sz="2000" dirty="0">
                <a:latin typeface="Bebas Neue" panose="020B0606020202050201" pitchFamily="34" charset="0"/>
              </a:rPr>
              <a:t>Mark 16:16</a:t>
            </a:r>
            <a:endParaRPr lang="en-US" dirty="0">
              <a:latin typeface="Bebas Neue" panose="020B0606020202050201" pitchFamily="34" charset="0"/>
            </a:endParaRPr>
          </a:p>
        </p:txBody>
      </p:sp>
      <p:sp>
        <p:nvSpPr>
          <p:cNvPr id="3" name="Date Placeholder 2">
            <a:extLst>
              <a:ext uri="{FF2B5EF4-FFF2-40B4-BE49-F238E27FC236}">
                <a16:creationId xmlns:a16="http://schemas.microsoft.com/office/drawing/2014/main" id="{FA513E24-CF39-2340-FEAE-12A25977BB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January 29, 2023 @ 11am</a:t>
            </a:r>
          </a:p>
        </p:txBody>
      </p:sp>
      <p:sp>
        <p:nvSpPr>
          <p:cNvPr id="4" name="Footer Placeholder 3">
            <a:extLst>
              <a:ext uri="{FF2B5EF4-FFF2-40B4-BE49-F238E27FC236}">
                <a16:creationId xmlns:a16="http://schemas.microsoft.com/office/drawing/2014/main" id="{71687C1B-4F1D-3062-E5E5-0C0C8FF007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West Side church of Christ, Stan Cox</a:t>
            </a:r>
          </a:p>
        </p:txBody>
      </p:sp>
      <p:sp>
        <p:nvSpPr>
          <p:cNvPr id="5" name="Slide Number Placeholder 4">
            <a:extLst>
              <a:ext uri="{FF2B5EF4-FFF2-40B4-BE49-F238E27FC236}">
                <a16:creationId xmlns:a16="http://schemas.microsoft.com/office/drawing/2014/main" id="{5C0A3907-B58E-66E3-75D1-5672603A6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dirty="0"/>
              <a:t>  soundteaching.</a:t>
            </a:r>
            <a:r>
              <a:rPr lang="en-US"/>
              <a:t>org    </a:t>
            </a:r>
            <a:fld id="{AC6E5FA1-67D5-40B5-848D-10838726E479}" type="slidenum">
              <a:rPr lang="en-US" smtClean="0"/>
              <a:t>‹#›</a:t>
            </a:fld>
            <a:endParaRPr lang="en-US" dirty="0"/>
          </a:p>
        </p:txBody>
      </p:sp>
    </p:spTree>
    <p:extLst>
      <p:ext uri="{BB962C8B-B14F-4D97-AF65-F5344CB8AC3E}">
        <p14:creationId xmlns:p14="http://schemas.microsoft.com/office/powerpoint/2010/main" val="2397084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66719-2809-40CA-87C4-7F1D825965B7}"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9FD3C-77C8-4AF5-B209-B03A25F42EC8}" type="slidenum">
              <a:rPr lang="en-US" smtClean="0"/>
              <a:t>‹#›</a:t>
            </a:fld>
            <a:endParaRPr lang="en-US"/>
          </a:p>
        </p:txBody>
      </p:sp>
    </p:spTree>
    <p:extLst>
      <p:ext uri="{BB962C8B-B14F-4D97-AF65-F5344CB8AC3E}">
        <p14:creationId xmlns:p14="http://schemas.microsoft.com/office/powerpoint/2010/main" val="323029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INTRODUCTION:</a:t>
            </a:r>
          </a:p>
          <a:p>
            <a:pPr marL="171450" indent="-171450" algn="l">
              <a:buFont typeface="Arial" panose="020B0604020202020204" pitchFamily="34" charset="0"/>
              <a:buChar char="•"/>
            </a:pP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Before Jesus left the earth, he told His disciples something that is very plain (and yet is very controversial in our day)</a:t>
            </a:r>
          </a:p>
          <a:p>
            <a:pPr marL="628650" lvl="1"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Interestingly, it is a statement that we refer to often, and bring up in Bible studies.</a:t>
            </a:r>
          </a:p>
          <a:p>
            <a:pPr marL="628650" lvl="1"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Most denominational preachers do not bring it up. You don’t hear it in their churches, on the radio or TV.</a:t>
            </a:r>
          </a:p>
          <a:p>
            <a:pPr marL="628650" lvl="1"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it is referred to, great efforts are made to argue for an explanation that goes against the clear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(Mark 16:16), </a:t>
            </a:r>
            <a:r>
              <a:rPr lang="en-US" sz="1200" b="0" i="1"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who believes and is baptized will be saved. But He who does not believe will be condemned.”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Truth is something that is </a:t>
            </a:r>
            <a:r>
              <a:rPr lang="en-US" sz="1200" b="1" i="0" u="non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straitforward</a:t>
            </a: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as such is most often easily understood and grasped.  This is especially true with regard to salvation matters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Example: the </a:t>
            </a:r>
            <a:r>
              <a:rPr lang="en-US" sz="1200" b="0" i="0" u="non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ChatGPT</a:t>
            </a: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(Artificial intelligence program)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Josh sent me an article it wrote, with his prompts about Saul’s conversion. He gave the text in Acts 9, Acts 2:38, Said that Saul believed and obeyed God’s commands, and that Baptism is necessary for salvation.  It wrote a very good and straightforward article that taught the truth</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took the same prompts, but said that he was saved on the road to Damascus, and that baptism is not necessary for salvation.  The article it wrote had contradictory statements, and sought to explain away Saul’s baptism using a completely untruthful argument.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statement was: As a result of his faith, he was saved. It is important to note that at this point in the book of Acts, the early Christian community had not yet fully developed their understanding of the role of baptism in salvation.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Later, it stated falsely that Acts 2:38 "indicates that baptism is NOT necessary for salvation.“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efforts of the AI Chatbot are very similar to the way men try to explain away the plain teaching of scripture.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illustrate, let’s look at 4 man made explanations of the text of Mark 16:16, and compare them to what Jesus actually said.</a:t>
            </a:r>
          </a:p>
          <a:p>
            <a:pPr algn="l"/>
            <a:endPar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Sermon Idea and thoughts borrowed from Mark Copeland</a:t>
            </a:r>
          </a:p>
          <a:p>
            <a:pPr algn="l"/>
            <a:b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4B9FD3C-77C8-4AF5-B209-B03A25F42EC8}" type="slidenum">
              <a:rPr lang="en-US" smtClean="0"/>
              <a:t>1</a:t>
            </a:fld>
            <a:endParaRPr lang="en-US"/>
          </a:p>
        </p:txBody>
      </p:sp>
    </p:spTree>
    <p:extLst>
      <p:ext uri="{BB962C8B-B14F-4D97-AF65-F5344CB8AC3E}">
        <p14:creationId xmlns:p14="http://schemas.microsoft.com/office/powerpoint/2010/main" val="384124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first view is held by those who do not have any belief in Jesus at all.  They obviously would deny the text, and we should expect nothing less.</a:t>
            </a:r>
          </a:p>
          <a:p>
            <a:pPr marL="171450" indent="-171450" algn="l">
              <a:buFont typeface="Arial" panose="020B0604020202020204" pitchFamily="34" charset="0"/>
              <a:buChar char="•"/>
            </a:pP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who believes and is baptized </a:t>
            </a:r>
            <a:r>
              <a:rPr lang="en-US" sz="1200" b="1" i="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will not</a:t>
            </a: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saved</a:t>
            </a:r>
          </a:p>
          <a:p>
            <a:pPr marL="628650" lvl="1"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atheist does not believe in God, heaven or hell, or salvation at all.</a:t>
            </a:r>
          </a:p>
          <a:p>
            <a:pPr marL="628650" lvl="1"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Jews by and large have rejected Christ as their Savior, as have the Muslims</a:t>
            </a:r>
          </a:p>
          <a:p>
            <a:pPr marL="628650" lvl="1"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Eastern religions and others are characterized by paganism or other egregious error, and do not consider the Bible to have any authority at all.</a:t>
            </a:r>
          </a:p>
          <a:p>
            <a:pPr marL="171450" lvl="0"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of course, accept that Jesus is our Savior and Lord</a:t>
            </a:r>
          </a:p>
          <a:p>
            <a:pPr marL="628650" lvl="1" indent="-171450" algn="l">
              <a:buFont typeface="Arial" panose="020B0604020202020204" pitchFamily="34" charset="0"/>
              <a:buChar char="•"/>
            </a:pPr>
            <a:r>
              <a:rPr lang="en-US" sz="1200" b="0"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atheist is wrong. There IS a God who has offered salvation</a:t>
            </a:r>
          </a:p>
          <a:p>
            <a:pPr marL="0" lvl="0" indent="0" algn="l">
              <a:buFont typeface="Arial" panose="020B0604020202020204" pitchFamily="34" charset="0"/>
              <a:buNone/>
            </a:pPr>
            <a:r>
              <a:rPr lang="en-US" sz="1200" b="1" i="0"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Timothy 2:3-4), </a:t>
            </a:r>
            <a:r>
              <a:rPr lang="en-US" sz="1200" b="0" i="1" u="none" dirty="0">
                <a:solidFill>
                  <a:srgbClr val="000000"/>
                </a:solidFill>
                <a:effectLst/>
                <a:latin typeface="+mn-lt"/>
                <a:ea typeface="Calibri" panose="020F0502020204030204" pitchFamily="34" charset="0"/>
                <a:cs typeface="Calibri" panose="020F0502020204030204" pitchFamily="34" charset="0"/>
              </a:rPr>
              <a:t>“</a:t>
            </a:r>
            <a:r>
              <a:rPr lang="en-US" i="1" dirty="0">
                <a:latin typeface="+mn-lt"/>
              </a:rPr>
              <a:t>For this </a:t>
            </a:r>
            <a:r>
              <a:rPr lang="en-US" dirty="0">
                <a:latin typeface="+mn-lt"/>
              </a:rPr>
              <a:t>[PRAYER]  </a:t>
            </a:r>
            <a:r>
              <a:rPr lang="en-US" i="1" dirty="0">
                <a:latin typeface="+mn-lt"/>
              </a:rPr>
              <a:t>is good and acceptable in the sight of God our Savior,</a:t>
            </a:r>
            <a:r>
              <a:rPr lang="en-US" i="1" baseline="30000" dirty="0">
                <a:latin typeface="+mn-lt"/>
              </a:rPr>
              <a:t> 4</a:t>
            </a:r>
            <a:r>
              <a:rPr lang="en-US" i="1" dirty="0">
                <a:latin typeface="+mn-lt"/>
              </a:rPr>
              <a:t> who desires all men to be saved and to come to the knowledge of the truth.</a:t>
            </a:r>
          </a:p>
          <a:p>
            <a:pPr marL="628650" lvl="1" indent="-171450" algn="l">
              <a:buFont typeface="Arial" panose="020B0604020202020204" pitchFamily="34" charset="0"/>
              <a:buChar char="•"/>
            </a:pPr>
            <a:r>
              <a:rPr lang="en-US" sz="1200" b="0" i="0" u="none" dirty="0">
                <a:solidFill>
                  <a:srgbClr val="000000"/>
                </a:solidFill>
                <a:effectLst/>
                <a:latin typeface="+mn-lt"/>
                <a:ea typeface="Calibri" panose="020F0502020204030204" pitchFamily="34" charset="0"/>
                <a:cs typeface="Calibri" panose="020F0502020204030204" pitchFamily="34" charset="0"/>
              </a:rPr>
              <a:t>Other religions fail to recognize that salvation comes through Christ alone!</a:t>
            </a:r>
          </a:p>
          <a:p>
            <a:pPr marL="0" lvl="0" indent="0" algn="l">
              <a:buFont typeface="Arial" panose="020B0604020202020204" pitchFamily="34" charset="0"/>
              <a:buNone/>
            </a:pPr>
            <a:r>
              <a:rPr lang="en-US" sz="1200" b="1" i="0" u="none" dirty="0">
                <a:solidFill>
                  <a:srgbClr val="000000"/>
                </a:solidFill>
                <a:effectLst/>
                <a:latin typeface="+mn-lt"/>
                <a:ea typeface="Calibri" panose="020F0502020204030204" pitchFamily="34" charset="0"/>
                <a:cs typeface="Calibri" panose="020F0502020204030204" pitchFamily="34" charset="0"/>
              </a:rPr>
              <a:t>(John 14:6), </a:t>
            </a:r>
            <a:r>
              <a:rPr lang="en-US" sz="1200" b="0" i="0" u="none" dirty="0">
                <a:solidFill>
                  <a:srgbClr val="000000"/>
                </a:solidFill>
                <a:effectLst/>
                <a:latin typeface="+mn-lt"/>
                <a:ea typeface="Calibri" panose="020F0502020204030204" pitchFamily="34" charset="0"/>
                <a:cs typeface="Calibri" panose="020F0502020204030204" pitchFamily="34" charset="0"/>
              </a:rPr>
              <a:t>“</a:t>
            </a:r>
            <a:r>
              <a:rPr lang="en-US" i="0" dirty="0"/>
              <a:t>Jesus said to him </a:t>
            </a:r>
            <a:r>
              <a:rPr lang="en-US" dirty="0"/>
              <a:t>[Thomas], </a:t>
            </a:r>
            <a:r>
              <a:rPr lang="en-US" i="1" dirty="0"/>
              <a:t>‘I am the way, the truth, and the life. No one comes to the Father except through Me.’”</a:t>
            </a:r>
            <a:endParaRPr lang="en-US" sz="1200" b="0" i="1" u="none" dirty="0">
              <a:solidFill>
                <a:srgbClr val="000000"/>
              </a:solidFill>
              <a:effectLst/>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4B9FD3C-77C8-4AF5-B209-B03A25F42EC8}" type="slidenum">
              <a:rPr lang="en-US" smtClean="0"/>
              <a:t>2</a:t>
            </a:fld>
            <a:endParaRPr lang="en-US"/>
          </a:p>
        </p:txBody>
      </p:sp>
    </p:spTree>
    <p:extLst>
      <p:ext uri="{BB962C8B-B14F-4D97-AF65-F5344CB8AC3E}">
        <p14:creationId xmlns:p14="http://schemas.microsoft.com/office/powerpoint/2010/main" val="4220583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000000"/>
                </a:solidFill>
                <a:effectLst/>
                <a:latin typeface="+mn-lt"/>
              </a:rPr>
              <a:t>Those who think that God will condemn no one must reword the text as well.</a:t>
            </a:r>
          </a:p>
          <a:p>
            <a:pPr marL="171450" indent="-171450" algn="l">
              <a:buFont typeface="Arial" panose="020B0604020202020204" pitchFamily="34" charset="0"/>
              <a:buChar char="•"/>
            </a:pPr>
            <a:r>
              <a:rPr lang="en-US" sz="1200" b="1" i="0" dirty="0">
                <a:solidFill>
                  <a:srgbClr val="000000"/>
                </a:solidFill>
                <a:effectLst/>
                <a:latin typeface="+mn-lt"/>
              </a:rPr>
              <a:t>He who </a:t>
            </a:r>
            <a:r>
              <a:rPr lang="en-US" sz="1200" b="1" i="0" u="sng" dirty="0">
                <a:solidFill>
                  <a:srgbClr val="000000"/>
                </a:solidFill>
                <a:effectLst/>
                <a:latin typeface="+mn-lt"/>
              </a:rPr>
              <a:t>does not believe</a:t>
            </a:r>
            <a:r>
              <a:rPr lang="en-US" sz="1200" b="1" i="0" dirty="0">
                <a:solidFill>
                  <a:srgbClr val="000000"/>
                </a:solidFill>
                <a:effectLst/>
                <a:latin typeface="+mn-lt"/>
              </a:rPr>
              <a:t> and </a:t>
            </a:r>
            <a:r>
              <a:rPr lang="en-US" sz="1200" b="1" i="0" u="sng" dirty="0">
                <a:solidFill>
                  <a:srgbClr val="000000"/>
                </a:solidFill>
                <a:effectLst/>
                <a:latin typeface="+mn-lt"/>
              </a:rPr>
              <a:t>is not baptized</a:t>
            </a:r>
            <a:r>
              <a:rPr lang="en-US" sz="1200" b="1" i="0" dirty="0">
                <a:solidFill>
                  <a:srgbClr val="000000"/>
                </a:solidFill>
                <a:effectLst/>
                <a:latin typeface="+mn-lt"/>
              </a:rPr>
              <a:t> will be saved.</a:t>
            </a:r>
          </a:p>
          <a:p>
            <a:pPr marL="628650" lvl="1" indent="-171450" algn="l">
              <a:buFont typeface="Arial" panose="020B0604020202020204" pitchFamily="34" charset="0"/>
              <a:buChar char="•"/>
            </a:pPr>
            <a:r>
              <a:rPr lang="en-US" sz="1200" b="0" i="0" dirty="0">
                <a:solidFill>
                  <a:srgbClr val="000000"/>
                </a:solidFill>
                <a:effectLst/>
                <a:latin typeface="+mn-lt"/>
              </a:rPr>
              <a:t>These are sometimes referred to as universalists. As they think that salvation will be given to all men</a:t>
            </a:r>
          </a:p>
          <a:p>
            <a:pPr marL="628650" lvl="1" indent="-171450" algn="l">
              <a:buFont typeface="Arial" panose="020B0604020202020204" pitchFamily="34" charset="0"/>
              <a:buChar char="•"/>
            </a:pPr>
            <a:r>
              <a:rPr lang="en-US" sz="1200" b="0" i="0" dirty="0">
                <a:solidFill>
                  <a:srgbClr val="000000"/>
                </a:solidFill>
                <a:effectLst/>
                <a:latin typeface="+mn-lt"/>
              </a:rPr>
              <a:t>They isolate and misuse a few verses like 1 Timothy 2:6</a:t>
            </a:r>
          </a:p>
          <a:p>
            <a:pPr marL="628650" lvl="1" indent="-171450" algn="l">
              <a:buFont typeface="Arial" panose="020B0604020202020204" pitchFamily="34" charset="0"/>
              <a:buChar char="•"/>
            </a:pPr>
            <a:r>
              <a:rPr lang="en-US" sz="1200" b="1" i="0" dirty="0">
                <a:solidFill>
                  <a:srgbClr val="000000"/>
                </a:solidFill>
                <a:effectLst/>
                <a:latin typeface="+mn-lt"/>
              </a:rPr>
              <a:t>(1 Timothy 2:6), “</a:t>
            </a:r>
            <a:r>
              <a:rPr lang="en-US" dirty="0"/>
              <a:t>For there is one God and one Mediator between God and men, the Man Christ Jesus,</a:t>
            </a:r>
            <a:r>
              <a:rPr lang="en-US" baseline="30000" dirty="0"/>
              <a:t> 6</a:t>
            </a:r>
            <a:r>
              <a:rPr lang="en-US" dirty="0"/>
              <a:t> who gave Himself a ransom for all, to be testified in due time.”</a:t>
            </a:r>
          </a:p>
          <a:p>
            <a:pPr marL="171450" lvl="0" indent="-171450" algn="l">
              <a:buFont typeface="Arial" panose="020B0604020202020204" pitchFamily="34" charset="0"/>
              <a:buChar char="•"/>
            </a:pPr>
            <a:r>
              <a:rPr lang="en-US" sz="1200" b="1" i="0" dirty="0">
                <a:solidFill>
                  <a:srgbClr val="000000"/>
                </a:solidFill>
                <a:effectLst/>
                <a:latin typeface="+mn-lt"/>
              </a:rPr>
              <a:t>In fact, the Bible is full  of scripture that clearly denies this explanation of the text</a:t>
            </a:r>
          </a:p>
          <a:p>
            <a:pPr marL="171450" lvl="0" indent="-171450" algn="l">
              <a:buFont typeface="Arial" panose="020B0604020202020204" pitchFamily="34" charset="0"/>
              <a:buChar char="•"/>
            </a:pPr>
            <a:r>
              <a:rPr lang="en-US" sz="1200" b="1" i="0" dirty="0">
                <a:solidFill>
                  <a:srgbClr val="000000"/>
                </a:solidFill>
                <a:effectLst/>
                <a:latin typeface="+mn-lt"/>
              </a:rPr>
              <a:t>(Matthew 7:13-14), </a:t>
            </a:r>
            <a:r>
              <a:rPr lang="en-US" sz="1200" b="0" i="1" dirty="0">
                <a:solidFill>
                  <a:srgbClr val="000000"/>
                </a:solidFill>
                <a:effectLst/>
                <a:latin typeface="+mn-lt"/>
              </a:rPr>
              <a:t>“</a:t>
            </a:r>
            <a:r>
              <a:rPr lang="en-US" b="0" i="1" dirty="0"/>
              <a:t>Enter by the narrow gate; for wide is the gate and broad is the way that leads to destruction, and there are many who go in by it.</a:t>
            </a:r>
            <a:r>
              <a:rPr lang="en-US" b="0" i="1" baseline="30000" dirty="0"/>
              <a:t> 14</a:t>
            </a:r>
            <a:r>
              <a:rPr lang="en-US" b="0" i="1" dirty="0"/>
              <a:t> Because narrow is the gate and difficult is the way which leads to life, and there are few who find it.”</a:t>
            </a:r>
            <a:endParaRPr lang="en-US" sz="1200" b="0" i="1" dirty="0">
              <a:solidFill>
                <a:srgbClr val="000000"/>
              </a:solidFill>
              <a:effectLst/>
              <a:latin typeface="+mn-lt"/>
            </a:endParaRPr>
          </a:p>
          <a:p>
            <a:pPr marL="171450" lvl="0" indent="-171450" algn="l">
              <a:buFont typeface="Arial" panose="020B0604020202020204" pitchFamily="34" charset="0"/>
              <a:buChar char="•"/>
            </a:pPr>
            <a:r>
              <a:rPr lang="en-US" sz="1200" b="1" i="0" dirty="0">
                <a:solidFill>
                  <a:srgbClr val="000000"/>
                </a:solidFill>
                <a:effectLst/>
                <a:latin typeface="+mn-lt"/>
              </a:rPr>
              <a:t>(Ephesians 5:5-6), </a:t>
            </a:r>
            <a:r>
              <a:rPr lang="en-US" sz="1200" b="0" i="1" dirty="0">
                <a:solidFill>
                  <a:srgbClr val="000000"/>
                </a:solidFill>
                <a:effectLst/>
                <a:latin typeface="+mn-lt"/>
              </a:rPr>
              <a:t>“</a:t>
            </a:r>
            <a:r>
              <a:rPr lang="en-US" b="0" i="1" dirty="0"/>
              <a:t>For this you know, that no fornicator, unclean person, nor covetous man, who is an idolater, has any inheritance in the kingdom of Christ and God.</a:t>
            </a:r>
            <a:r>
              <a:rPr lang="en-US" b="0" i="1" baseline="30000" dirty="0"/>
              <a:t> 6</a:t>
            </a:r>
            <a:r>
              <a:rPr lang="en-US" b="0" i="1" dirty="0"/>
              <a:t> Let no one deceive you with empty words, for because of these things the wrath of God comes upon the sons of disobedience.”</a:t>
            </a:r>
            <a:endParaRPr lang="en-US" sz="1200" b="0" i="1"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54B9FD3C-77C8-4AF5-B209-B03A25F42EC8}" type="slidenum">
              <a:rPr lang="en-US" smtClean="0"/>
              <a:t>3</a:t>
            </a:fld>
            <a:endParaRPr lang="en-US"/>
          </a:p>
        </p:txBody>
      </p:sp>
    </p:spTree>
    <p:extLst>
      <p:ext uri="{BB962C8B-B14F-4D97-AF65-F5344CB8AC3E}">
        <p14:creationId xmlns:p14="http://schemas.microsoft.com/office/powerpoint/2010/main" val="11222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000000"/>
                </a:solidFill>
                <a:effectLst/>
                <a:latin typeface="+mn-lt"/>
              </a:rPr>
              <a:t>The next couple of views are quite a bit more prevalent in the religious world today. For example, those who believe the doctrine of Total Depravity, and determine to baptize infants to save them.</a:t>
            </a:r>
          </a:p>
          <a:p>
            <a:pPr marL="171450" indent="-171450" algn="l">
              <a:buFont typeface="Arial" panose="020B0604020202020204" pitchFamily="34" charset="0"/>
              <a:buChar char="•"/>
            </a:pPr>
            <a:r>
              <a:rPr lang="en-US" sz="1200" b="1" i="0" dirty="0">
                <a:solidFill>
                  <a:srgbClr val="000000"/>
                </a:solidFill>
                <a:effectLst/>
                <a:latin typeface="+mn-lt"/>
              </a:rPr>
              <a:t>He who does not believe and is “baptized” will be saved.</a:t>
            </a:r>
          </a:p>
          <a:p>
            <a:pPr marL="628650" lvl="1" indent="-171450" algn="l">
              <a:buFont typeface="Arial" panose="020B0604020202020204" pitchFamily="34" charset="0"/>
              <a:buChar char="•"/>
            </a:pPr>
            <a:r>
              <a:rPr lang="en-US" sz="1200" b="0" i="0" dirty="0">
                <a:solidFill>
                  <a:srgbClr val="000000"/>
                </a:solidFill>
                <a:effectLst/>
                <a:latin typeface="+mn-lt"/>
              </a:rPr>
              <a:t>First, notice that the term baptism is in quotes, because baptism is the act of immersion, and when infants are baptized, typically what is done is water is sprinkled or poured on their head.</a:t>
            </a:r>
          </a:p>
          <a:p>
            <a:pPr marL="628650" lvl="1" indent="-171450" algn="l">
              <a:buFont typeface="Arial" panose="020B0604020202020204" pitchFamily="34" charset="0"/>
              <a:buChar char="•"/>
            </a:pPr>
            <a:r>
              <a:rPr lang="en-US" sz="1200" b="0" i="0" dirty="0">
                <a:solidFill>
                  <a:srgbClr val="000000"/>
                </a:solidFill>
                <a:effectLst/>
                <a:latin typeface="+mn-lt"/>
              </a:rPr>
              <a:t>Consider that infants are not yet capable of faith</a:t>
            </a:r>
          </a:p>
          <a:p>
            <a:pPr marL="628650" lvl="1" indent="-171450" algn="l">
              <a:buFont typeface="Arial" panose="020B0604020202020204" pitchFamily="34" charset="0"/>
              <a:buChar char="•"/>
            </a:pPr>
            <a:r>
              <a:rPr lang="en-US" sz="1200" b="0" i="0" dirty="0">
                <a:solidFill>
                  <a:srgbClr val="000000"/>
                </a:solidFill>
                <a:effectLst/>
                <a:latin typeface="+mn-lt"/>
              </a:rPr>
              <a:t>(Interestingly, the Baptist church was established early in the 17</a:t>
            </a:r>
            <a:r>
              <a:rPr lang="en-US" sz="1200" b="0" i="0" baseline="30000" dirty="0">
                <a:solidFill>
                  <a:srgbClr val="000000"/>
                </a:solidFill>
                <a:effectLst/>
                <a:latin typeface="+mn-lt"/>
              </a:rPr>
              <a:t>th</a:t>
            </a:r>
            <a:r>
              <a:rPr lang="en-US" sz="1200" b="0" i="0" dirty="0">
                <a:solidFill>
                  <a:srgbClr val="000000"/>
                </a:solidFill>
                <a:effectLst/>
                <a:latin typeface="+mn-lt"/>
              </a:rPr>
              <a:t> century to oppose this practice, insisting on what is called a “believers baptism.”</a:t>
            </a:r>
          </a:p>
          <a:p>
            <a:pPr marL="628650" lvl="1" indent="-171450" algn="l">
              <a:buFont typeface="Arial" panose="020B0604020202020204" pitchFamily="34" charset="0"/>
              <a:buChar char="•"/>
            </a:pPr>
            <a:r>
              <a:rPr lang="en-US" sz="1200" b="0" i="0" dirty="0">
                <a:solidFill>
                  <a:srgbClr val="000000"/>
                </a:solidFill>
                <a:effectLst/>
                <a:latin typeface="+mn-lt"/>
              </a:rPr>
              <a:t>Catholics believe that baptism as a sacrament can save the infant without faith</a:t>
            </a:r>
          </a:p>
          <a:p>
            <a:pPr marL="628650" lvl="1" indent="-171450" algn="l">
              <a:buFont typeface="Arial" panose="020B0604020202020204" pitchFamily="34" charset="0"/>
              <a:buChar char="•"/>
            </a:pPr>
            <a:r>
              <a:rPr lang="en-US" sz="1200" b="0" i="0" dirty="0">
                <a:solidFill>
                  <a:srgbClr val="000000"/>
                </a:solidFill>
                <a:effectLst/>
                <a:latin typeface="+mn-lt"/>
              </a:rPr>
              <a:t>Some claim that there is a miraculous imparting of faith by God to the child. (It is not an act of will).</a:t>
            </a:r>
          </a:p>
          <a:p>
            <a:pPr marL="171450" lvl="0" indent="-171450" algn="l">
              <a:buFont typeface="Arial" panose="020B0604020202020204" pitchFamily="34" charset="0"/>
              <a:buChar char="•"/>
            </a:pPr>
            <a:r>
              <a:rPr lang="en-US" sz="1200" b="1" i="0" dirty="0">
                <a:solidFill>
                  <a:srgbClr val="000000"/>
                </a:solidFill>
                <a:effectLst/>
                <a:latin typeface="+mn-lt"/>
              </a:rPr>
              <a:t>We do so with love, but we must point out how this contradicts what scripture teaches.</a:t>
            </a:r>
          </a:p>
          <a:p>
            <a:pPr marL="628650" lvl="1" indent="-171450" algn="l">
              <a:buFont typeface="Arial" panose="020B0604020202020204" pitchFamily="34" charset="0"/>
              <a:buChar char="•"/>
            </a:pPr>
            <a:r>
              <a:rPr lang="en-US" sz="1200" b="0" i="0" dirty="0">
                <a:solidFill>
                  <a:srgbClr val="000000"/>
                </a:solidFill>
                <a:effectLst/>
                <a:latin typeface="+mn-lt"/>
              </a:rPr>
              <a:t>First, faith is a prerequisite for baptism</a:t>
            </a:r>
          </a:p>
          <a:p>
            <a:pPr marL="0" lvl="0" indent="0" algn="l">
              <a:buFont typeface="Arial" panose="020B0604020202020204" pitchFamily="34" charset="0"/>
              <a:buNone/>
            </a:pPr>
            <a:r>
              <a:rPr lang="en-US" sz="1200" b="1" i="0" dirty="0">
                <a:solidFill>
                  <a:srgbClr val="000000"/>
                </a:solidFill>
                <a:effectLst/>
                <a:latin typeface="+mn-lt"/>
              </a:rPr>
              <a:t>(Acts 8:35-37), </a:t>
            </a:r>
            <a:r>
              <a:rPr lang="en-US" sz="1200" b="0" i="0" dirty="0">
                <a:solidFill>
                  <a:srgbClr val="000000"/>
                </a:solidFill>
                <a:effectLst/>
                <a:latin typeface="+mn-lt"/>
              </a:rPr>
              <a:t>“</a:t>
            </a:r>
            <a:r>
              <a:rPr lang="en-US" i="1" dirty="0"/>
              <a:t>Then Philip opened his mouth, and beginning at this Scripture, preached Jesus to him.</a:t>
            </a:r>
            <a:r>
              <a:rPr lang="en-US" i="1" baseline="30000" dirty="0"/>
              <a:t> 36</a:t>
            </a:r>
            <a:r>
              <a:rPr lang="en-US" i="1" dirty="0"/>
              <a:t> Now as they went down the road, they came to some water. And the eunuch said, “See, here is water. What hinders me from being baptized?” </a:t>
            </a:r>
            <a:r>
              <a:rPr lang="en-US" i="1" baseline="30000" dirty="0"/>
              <a:t>37</a:t>
            </a:r>
            <a:r>
              <a:rPr lang="en-US" i="1" dirty="0"/>
              <a:t> Then Philip said, “If you believe with all your heart, you may.” And he answered and said, “I believe that Jesus Christ is the Son of God.”</a:t>
            </a:r>
            <a:endParaRPr lang="en-US" sz="1200" b="0" i="1" dirty="0">
              <a:solidFill>
                <a:srgbClr val="000000"/>
              </a:solidFill>
              <a:effectLst/>
              <a:latin typeface="+mn-lt"/>
            </a:endParaRPr>
          </a:p>
          <a:p>
            <a:pPr marL="628650" lvl="1" indent="-171450" algn="l">
              <a:buFont typeface="Arial" panose="020B0604020202020204" pitchFamily="34" charset="0"/>
              <a:buChar char="•"/>
            </a:pPr>
            <a:r>
              <a:rPr lang="en-US" sz="1200" b="0" i="0" dirty="0">
                <a:solidFill>
                  <a:srgbClr val="000000"/>
                </a:solidFill>
                <a:effectLst/>
                <a:latin typeface="+mn-lt"/>
              </a:rPr>
              <a:t>Second, faith is a prerequisite for salvation</a:t>
            </a:r>
          </a:p>
          <a:p>
            <a:pPr marL="0" lvl="0" indent="0" algn="l">
              <a:buFont typeface="Arial" panose="020B0604020202020204" pitchFamily="34" charset="0"/>
              <a:buNone/>
            </a:pPr>
            <a:r>
              <a:rPr lang="en-US" sz="1200" b="1" i="0" dirty="0">
                <a:solidFill>
                  <a:srgbClr val="000000"/>
                </a:solidFill>
                <a:effectLst/>
                <a:latin typeface="+mn-lt"/>
              </a:rPr>
              <a:t>(Romans 10:9-10), </a:t>
            </a:r>
            <a:r>
              <a:rPr lang="en-US" sz="1200" b="0" i="1" dirty="0">
                <a:solidFill>
                  <a:srgbClr val="000000"/>
                </a:solidFill>
                <a:effectLst/>
                <a:latin typeface="+mn-lt"/>
              </a:rPr>
              <a:t>“</a:t>
            </a:r>
            <a:r>
              <a:rPr lang="en-US" i="1" dirty="0"/>
              <a:t>that if you confess with your mouth the Lord Jesus and believe in your heart that God has raised Him from the dead, you will be saved.</a:t>
            </a:r>
            <a:r>
              <a:rPr lang="en-US" i="1" baseline="30000" dirty="0"/>
              <a:t> 10</a:t>
            </a:r>
            <a:r>
              <a:rPr lang="en-US" i="1" dirty="0"/>
              <a:t> For with the heart one believes unto righteousness, and with the mouth confession is made unto salvation.”</a:t>
            </a:r>
            <a:endParaRPr lang="en-US" sz="1200" b="0" i="1" dirty="0">
              <a:solidFill>
                <a:srgbClr val="000000"/>
              </a:solidFill>
              <a:effectLst/>
              <a:latin typeface="+mn-lt"/>
            </a:endParaRPr>
          </a:p>
          <a:p>
            <a:pPr marL="171450" lvl="0" indent="-171450" algn="l">
              <a:buFont typeface="Arial" panose="020B0604020202020204" pitchFamily="34" charset="0"/>
              <a:buChar char="•"/>
            </a:pPr>
            <a:r>
              <a:rPr lang="en-US" sz="1200" b="1" i="0" dirty="0">
                <a:solidFill>
                  <a:srgbClr val="000000"/>
                </a:solidFill>
                <a:effectLst/>
                <a:latin typeface="+mn-lt"/>
              </a:rPr>
              <a:t>Infant baptism is not Bible baptism. It is not found in scripture either in command or by example</a:t>
            </a:r>
          </a:p>
        </p:txBody>
      </p:sp>
      <p:sp>
        <p:nvSpPr>
          <p:cNvPr id="4" name="Slide Number Placeholder 3"/>
          <p:cNvSpPr>
            <a:spLocks noGrp="1"/>
          </p:cNvSpPr>
          <p:nvPr>
            <p:ph type="sldNum" sz="quarter" idx="5"/>
          </p:nvPr>
        </p:nvSpPr>
        <p:spPr/>
        <p:txBody>
          <a:bodyPr/>
          <a:lstStyle/>
          <a:p>
            <a:fld id="{54B9FD3C-77C8-4AF5-B209-B03A25F42EC8}" type="slidenum">
              <a:rPr lang="en-US" smtClean="0"/>
              <a:t>4</a:t>
            </a:fld>
            <a:endParaRPr lang="en-US"/>
          </a:p>
        </p:txBody>
      </p:sp>
    </p:spTree>
    <p:extLst>
      <p:ext uri="{BB962C8B-B14F-4D97-AF65-F5344CB8AC3E}">
        <p14:creationId xmlns:p14="http://schemas.microsoft.com/office/powerpoint/2010/main" val="128560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000000"/>
                </a:solidFill>
                <a:effectLst/>
                <a:latin typeface="+mn-lt"/>
              </a:rPr>
              <a:t>Finally the most prevalent explanation of the text given in our time, made so by the success of the Protestant Reformation of the 16</a:t>
            </a:r>
            <a:r>
              <a:rPr lang="en-US" sz="1200" b="1" i="0" baseline="30000" dirty="0">
                <a:solidFill>
                  <a:srgbClr val="000000"/>
                </a:solidFill>
                <a:effectLst/>
                <a:latin typeface="+mn-lt"/>
              </a:rPr>
              <a:t>th</a:t>
            </a:r>
            <a:r>
              <a:rPr lang="en-US" sz="1200" b="1" i="0" dirty="0">
                <a:solidFill>
                  <a:srgbClr val="000000"/>
                </a:solidFill>
                <a:effectLst/>
                <a:latin typeface="+mn-lt"/>
              </a:rPr>
              <a:t> century.</a:t>
            </a:r>
          </a:p>
          <a:p>
            <a:pPr marL="171450" indent="-171450" algn="l">
              <a:buFont typeface="Arial" panose="020B0604020202020204" pitchFamily="34" charset="0"/>
              <a:buChar char="•"/>
            </a:pPr>
            <a:r>
              <a:rPr lang="en-US" sz="1200" b="1" i="0" dirty="0">
                <a:solidFill>
                  <a:srgbClr val="000000"/>
                </a:solidFill>
                <a:effectLst/>
                <a:latin typeface="+mn-lt"/>
              </a:rPr>
              <a:t>He who believes and is not baptized will be saved</a:t>
            </a:r>
          </a:p>
          <a:p>
            <a:pPr marL="628650" lvl="1" indent="-171450" algn="l">
              <a:buFont typeface="Arial" panose="020B0604020202020204" pitchFamily="34" charset="0"/>
              <a:buChar char="•"/>
            </a:pPr>
            <a:r>
              <a:rPr lang="en-US" sz="1200" b="0" i="0" dirty="0">
                <a:solidFill>
                  <a:srgbClr val="000000"/>
                </a:solidFill>
                <a:effectLst/>
                <a:latin typeface="+mn-lt"/>
              </a:rPr>
              <a:t>Those who believe that one is saved before they are baptized</a:t>
            </a:r>
          </a:p>
          <a:p>
            <a:pPr marL="628650" lvl="1" indent="-171450" algn="l">
              <a:buFont typeface="Arial" panose="020B0604020202020204" pitchFamily="34" charset="0"/>
              <a:buChar char="•"/>
            </a:pPr>
            <a:r>
              <a:rPr lang="en-US" sz="1200" b="0" i="0" dirty="0">
                <a:solidFill>
                  <a:srgbClr val="000000"/>
                </a:solidFill>
                <a:effectLst/>
                <a:latin typeface="+mn-lt"/>
              </a:rPr>
              <a:t>They claim that baptism is not essential to salvation</a:t>
            </a:r>
          </a:p>
          <a:p>
            <a:pPr marL="628650" lvl="1" indent="-171450" algn="l">
              <a:buFont typeface="Arial" panose="020B0604020202020204" pitchFamily="34" charset="0"/>
              <a:buChar char="•"/>
            </a:pPr>
            <a:r>
              <a:rPr lang="en-US" sz="1200" b="0" i="0" dirty="0">
                <a:solidFill>
                  <a:srgbClr val="000000"/>
                </a:solidFill>
                <a:effectLst/>
                <a:latin typeface="+mn-lt"/>
              </a:rPr>
              <a:t>This view is held by most members of the different denominations</a:t>
            </a:r>
          </a:p>
          <a:p>
            <a:pPr marL="171450" lvl="0" indent="-171450" algn="l">
              <a:buFont typeface="Arial" panose="020B0604020202020204" pitchFamily="34" charset="0"/>
              <a:buChar char="•"/>
            </a:pPr>
            <a:r>
              <a:rPr lang="en-US" sz="1200" b="1" i="0" dirty="0">
                <a:solidFill>
                  <a:srgbClr val="000000"/>
                </a:solidFill>
                <a:effectLst/>
                <a:latin typeface="+mn-lt"/>
              </a:rPr>
              <a:t>But, Jesus and His apostles clearly taught differently!</a:t>
            </a:r>
          </a:p>
          <a:p>
            <a:pPr marL="628650" lvl="1" indent="-171450" algn="l">
              <a:buFont typeface="Arial" panose="020B0604020202020204" pitchFamily="34" charset="0"/>
              <a:buChar char="•"/>
            </a:pPr>
            <a:r>
              <a:rPr lang="en-US" sz="1200" b="0" i="0" dirty="0">
                <a:solidFill>
                  <a:srgbClr val="000000"/>
                </a:solidFill>
                <a:effectLst/>
                <a:latin typeface="+mn-lt"/>
              </a:rPr>
              <a:t>Jesus taught the necessity of obedience as well!</a:t>
            </a:r>
          </a:p>
          <a:p>
            <a:pPr marL="0" lvl="0" indent="0" algn="l">
              <a:buFont typeface="Arial" panose="020B0604020202020204" pitchFamily="34" charset="0"/>
              <a:buNone/>
            </a:pPr>
            <a:r>
              <a:rPr lang="en-US" sz="1200" b="1" i="0" dirty="0">
                <a:solidFill>
                  <a:srgbClr val="000000"/>
                </a:solidFill>
                <a:effectLst/>
                <a:latin typeface="+mn-lt"/>
              </a:rPr>
              <a:t>(Matthew 7:21), </a:t>
            </a:r>
            <a:r>
              <a:rPr lang="en-US" sz="1200" b="0" i="1" dirty="0">
                <a:solidFill>
                  <a:srgbClr val="000000"/>
                </a:solidFill>
                <a:effectLst/>
                <a:latin typeface="+mn-lt"/>
              </a:rPr>
              <a:t>“</a:t>
            </a:r>
            <a:r>
              <a:rPr lang="en-US" i="1" dirty="0"/>
              <a:t>Not everyone who says to Me, ‘Lord, Lord,’ shall enter the kingdom of heaven, but he who does the will of My Father in heaven.”</a:t>
            </a:r>
          </a:p>
          <a:p>
            <a:pPr marL="628650" lvl="1" indent="-171450" algn="l">
              <a:buFont typeface="Arial" panose="020B0604020202020204" pitchFamily="34" charset="0"/>
              <a:buChar char="•"/>
            </a:pPr>
            <a:r>
              <a:rPr lang="en-US" sz="1200" b="0" i="0" dirty="0">
                <a:solidFill>
                  <a:srgbClr val="000000"/>
                </a:solidFill>
                <a:effectLst/>
                <a:latin typeface="+mn-lt"/>
              </a:rPr>
              <a:t>With this Paul agrees</a:t>
            </a:r>
          </a:p>
          <a:p>
            <a:pPr marL="0" lvl="0" indent="0" algn="l">
              <a:buFont typeface="Arial" panose="020B0604020202020204" pitchFamily="34" charset="0"/>
              <a:buNone/>
            </a:pPr>
            <a:r>
              <a:rPr lang="en-US" b="1" dirty="0"/>
              <a:t>(Romans 6:17-18), </a:t>
            </a:r>
            <a:r>
              <a:rPr lang="en-US" i="1" dirty="0"/>
              <a:t>“But God be thanked that though you were slaves of sin, yet you obeyed from the heart that form of doctrine to which you were delivered.</a:t>
            </a:r>
            <a:r>
              <a:rPr lang="en-US" i="1" baseline="30000" dirty="0"/>
              <a:t> 18</a:t>
            </a:r>
            <a:r>
              <a:rPr lang="en-US" i="1" dirty="0"/>
              <a:t> And having been set free from sin, you became slaves of righteousness.”</a:t>
            </a:r>
            <a:endParaRPr lang="en-US" sz="1200" b="0" i="1" dirty="0">
              <a:solidFill>
                <a:srgbClr val="000000"/>
              </a:solidFill>
              <a:effectLst/>
              <a:latin typeface="+mn-lt"/>
            </a:endParaRPr>
          </a:p>
          <a:p>
            <a:pPr marL="628650" lvl="1" indent="-171450" algn="l">
              <a:buFont typeface="Arial" panose="020B0604020202020204" pitchFamily="34" charset="0"/>
              <a:buChar char="•"/>
            </a:pPr>
            <a:r>
              <a:rPr lang="en-US" sz="1200" b="0" i="0" dirty="0">
                <a:solidFill>
                  <a:srgbClr val="000000"/>
                </a:solidFill>
                <a:effectLst/>
                <a:latin typeface="+mn-lt"/>
              </a:rPr>
              <a:t>Peter and John as well</a:t>
            </a:r>
          </a:p>
          <a:p>
            <a:pPr marL="0" lvl="0" indent="0" algn="l">
              <a:buFont typeface="Arial" panose="020B0604020202020204" pitchFamily="34" charset="0"/>
              <a:buNone/>
            </a:pPr>
            <a:r>
              <a:rPr lang="en-US" b="1" dirty="0"/>
              <a:t>(1 Peter 1:22), </a:t>
            </a:r>
            <a:r>
              <a:rPr lang="en-US" i="1" dirty="0"/>
              <a:t>“Since you have purified your souls in obeying the truth through the Spirit in sincere love of the brethren, love one another fervently with a pure heart.”</a:t>
            </a:r>
            <a:endParaRPr lang="en-US" sz="1200" b="0" i="1" dirty="0">
              <a:solidFill>
                <a:srgbClr val="000000"/>
              </a:solidFill>
              <a:effectLst/>
              <a:latin typeface="+mn-lt"/>
            </a:endParaRPr>
          </a:p>
          <a:p>
            <a:pPr marL="0" lvl="0" indent="0" algn="l">
              <a:buFont typeface="Arial" panose="020B0604020202020204" pitchFamily="34" charset="0"/>
              <a:buNone/>
            </a:pPr>
            <a:r>
              <a:rPr lang="en-US" b="1" dirty="0"/>
              <a:t>(1 John 2:3-5), </a:t>
            </a:r>
            <a:r>
              <a:rPr lang="en-US" i="1" dirty="0"/>
              <a:t>“Now by this we know that we know Him, if we keep His commandments.</a:t>
            </a:r>
            <a:r>
              <a:rPr lang="en-US" i="1" baseline="30000" dirty="0"/>
              <a:t> 4</a:t>
            </a:r>
            <a:r>
              <a:rPr lang="en-US" i="1" dirty="0"/>
              <a:t> He who says, “I know Him,” and does not keep His commandments, is a liar, and the truth is not in him.</a:t>
            </a:r>
            <a:r>
              <a:rPr lang="en-US" i="1" baseline="30000" dirty="0"/>
              <a:t> 5</a:t>
            </a:r>
            <a:r>
              <a:rPr lang="en-US" i="1" dirty="0"/>
              <a:t> But whoever keeps His word, truly the love of God is perfected in him. By this we know that we are in Him.”</a:t>
            </a:r>
            <a:endParaRPr lang="en-US" sz="1200" b="0" i="1" dirty="0">
              <a:solidFill>
                <a:srgbClr val="000000"/>
              </a:solidFill>
              <a:effectLst/>
              <a:latin typeface="+mn-lt"/>
            </a:endParaRPr>
          </a:p>
          <a:p>
            <a:pPr marL="628650" lvl="1" indent="-171450" algn="l">
              <a:buFont typeface="Arial" panose="020B0604020202020204" pitchFamily="34" charset="0"/>
              <a:buChar char="•"/>
            </a:pPr>
            <a:r>
              <a:rPr lang="en-US" sz="1200" b="0" i="0" dirty="0">
                <a:solidFill>
                  <a:srgbClr val="000000"/>
                </a:solidFill>
                <a:effectLst/>
                <a:latin typeface="+mn-lt"/>
              </a:rPr>
              <a:t>James taught that faith alone is incapable of saving a man</a:t>
            </a:r>
          </a:p>
          <a:p>
            <a:pPr marL="0" lvl="0" indent="0" algn="l">
              <a:buFont typeface="Arial" panose="020B0604020202020204" pitchFamily="34" charset="0"/>
              <a:buNone/>
            </a:pPr>
            <a:r>
              <a:rPr lang="en-US" b="1" dirty="0"/>
              <a:t>(James 2:24), </a:t>
            </a:r>
            <a:r>
              <a:rPr lang="en-US" i="1" dirty="0"/>
              <a:t>“You see then that a man is justified by works, and not by faith only.”</a:t>
            </a:r>
            <a:endParaRPr lang="en-US" sz="1200" b="0" i="1"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54B9FD3C-77C8-4AF5-B209-B03A25F42EC8}" type="slidenum">
              <a:rPr lang="en-US" smtClean="0"/>
              <a:t>5</a:t>
            </a:fld>
            <a:endParaRPr lang="en-US"/>
          </a:p>
        </p:txBody>
      </p:sp>
    </p:spTree>
    <p:extLst>
      <p:ext uri="{BB962C8B-B14F-4D97-AF65-F5344CB8AC3E}">
        <p14:creationId xmlns:p14="http://schemas.microsoft.com/office/powerpoint/2010/main" val="69034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000000"/>
                </a:solidFill>
                <a:effectLst/>
                <a:latin typeface="+mn-lt"/>
              </a:rPr>
              <a:t>The final explanation needs no intellectual massaging, and is the one I feel compelled to accept.</a:t>
            </a:r>
          </a:p>
          <a:p>
            <a:pPr marL="171450" indent="-171450" algn="l">
              <a:buFont typeface="Arial" panose="020B0604020202020204" pitchFamily="34" charset="0"/>
              <a:buChar char="•"/>
            </a:pPr>
            <a:r>
              <a:rPr lang="en-US" sz="1200" b="1" i="0" dirty="0">
                <a:solidFill>
                  <a:srgbClr val="000000"/>
                </a:solidFill>
                <a:effectLst/>
                <a:latin typeface="+mn-lt"/>
              </a:rPr>
              <a:t>He who believes and is baptized will be saved</a:t>
            </a:r>
          </a:p>
          <a:p>
            <a:pPr marL="628650" lvl="1" indent="-171450" algn="l">
              <a:buFont typeface="Arial" panose="020B0604020202020204" pitchFamily="34" charset="0"/>
              <a:buChar char="•"/>
            </a:pPr>
            <a:r>
              <a:rPr lang="en-US" sz="1200" b="0" i="0" dirty="0">
                <a:solidFill>
                  <a:srgbClr val="000000"/>
                </a:solidFill>
                <a:effectLst/>
                <a:latin typeface="+mn-lt"/>
              </a:rPr>
              <a:t>It is plainly what the text actually says.  Plain as it is contrasted with the other viewpoints</a:t>
            </a:r>
          </a:p>
          <a:p>
            <a:pPr marL="628650" lvl="1" indent="-171450" algn="l">
              <a:buFont typeface="Arial" panose="020B0604020202020204" pitchFamily="34" charset="0"/>
              <a:buChar char="•"/>
            </a:pPr>
            <a:r>
              <a:rPr lang="en-US" sz="1200" b="0" i="0" dirty="0">
                <a:solidFill>
                  <a:srgbClr val="000000"/>
                </a:solidFill>
                <a:effectLst/>
                <a:latin typeface="+mn-lt"/>
              </a:rPr>
              <a:t>It takes the words of Jesus at face value.</a:t>
            </a:r>
          </a:p>
          <a:p>
            <a:pPr marL="628650" lvl="1" indent="-171450" algn="l">
              <a:buFont typeface="Arial" panose="020B0604020202020204" pitchFamily="34" charset="0"/>
              <a:buChar char="•"/>
            </a:pPr>
            <a:r>
              <a:rPr lang="en-US" sz="1200" b="0" i="0" dirty="0">
                <a:solidFill>
                  <a:srgbClr val="000000"/>
                </a:solidFill>
                <a:effectLst/>
                <a:latin typeface="+mn-lt"/>
              </a:rPr>
              <a:t>We should accept that Jesus says what He means, and means what He says.</a:t>
            </a:r>
          </a:p>
          <a:p>
            <a:pPr marL="628650" lvl="1" indent="-171450" algn="l">
              <a:buFont typeface="Arial" panose="020B0604020202020204" pitchFamily="34" charset="0"/>
              <a:buChar char="•"/>
            </a:pPr>
            <a:r>
              <a:rPr lang="en-US" sz="1200" b="0" i="0" dirty="0">
                <a:solidFill>
                  <a:srgbClr val="000000"/>
                </a:solidFill>
                <a:effectLst/>
                <a:latin typeface="+mn-lt"/>
              </a:rPr>
              <a:t>We have already noted (from the Eunuch) that faith must precede baptism “If you believe, you may”</a:t>
            </a:r>
          </a:p>
          <a:p>
            <a:pPr marL="628650" lvl="1" indent="-171450" algn="l">
              <a:buFont typeface="Arial" panose="020B0604020202020204" pitchFamily="34" charset="0"/>
              <a:buChar char="•"/>
            </a:pPr>
            <a:r>
              <a:rPr lang="en-US" sz="1200" b="0" i="0" dirty="0">
                <a:solidFill>
                  <a:srgbClr val="000000"/>
                </a:solidFill>
                <a:effectLst/>
                <a:latin typeface="+mn-lt"/>
              </a:rPr>
              <a:t>Baptism is also necessary for the forgiveness of sins and the salvation of man</a:t>
            </a:r>
          </a:p>
          <a:p>
            <a:pPr marL="0" lvl="0" indent="0" algn="l">
              <a:buFont typeface="Arial" panose="020B0604020202020204" pitchFamily="34" charset="0"/>
              <a:buNone/>
            </a:pPr>
            <a:r>
              <a:rPr lang="en-US" sz="1200" b="1" i="0" dirty="0">
                <a:solidFill>
                  <a:srgbClr val="000000"/>
                </a:solidFill>
                <a:effectLst/>
                <a:latin typeface="+mn-lt"/>
              </a:rPr>
              <a:t>(Acts 2:38), </a:t>
            </a:r>
            <a:r>
              <a:rPr lang="en-US" sz="1200" b="0" i="1" dirty="0">
                <a:solidFill>
                  <a:srgbClr val="000000"/>
                </a:solidFill>
                <a:effectLst/>
                <a:latin typeface="+mn-lt"/>
              </a:rPr>
              <a:t>“</a:t>
            </a:r>
            <a:r>
              <a:rPr lang="en-US" i="1" dirty="0"/>
              <a:t>Then Peter said to them, “Repent, and let every one of you be baptized in the name of Jesus Christ for the remission of sins; and you shall receive the gift of the Holy Spirit.”</a:t>
            </a:r>
            <a:endParaRPr lang="en-US" sz="1200" b="0" i="1" dirty="0">
              <a:solidFill>
                <a:srgbClr val="000000"/>
              </a:solidFill>
              <a:effectLst/>
              <a:latin typeface="+mn-lt"/>
            </a:endParaRPr>
          </a:p>
          <a:p>
            <a:pPr marL="0" lvl="0" indent="0" algn="l">
              <a:buFont typeface="Arial" panose="020B0604020202020204" pitchFamily="34" charset="0"/>
              <a:buNone/>
            </a:pPr>
            <a:r>
              <a:rPr lang="en-US" sz="1200" b="1" i="0" dirty="0">
                <a:solidFill>
                  <a:srgbClr val="000000"/>
                </a:solidFill>
                <a:effectLst/>
                <a:latin typeface="+mn-lt"/>
              </a:rPr>
              <a:t>(Acts 22:16), </a:t>
            </a:r>
            <a:r>
              <a:rPr lang="en-US" sz="1200" b="0" i="1" dirty="0">
                <a:solidFill>
                  <a:srgbClr val="000000"/>
                </a:solidFill>
                <a:effectLst/>
                <a:latin typeface="+mn-lt"/>
              </a:rPr>
              <a:t>“</a:t>
            </a:r>
            <a:r>
              <a:rPr lang="en-US" i="1" dirty="0"/>
              <a:t>And now why are you waiting? Arise and be baptized, and wash away your sins, calling on the name of the Lord.’”</a:t>
            </a:r>
            <a:endParaRPr lang="en-US" sz="1200" b="0" i="1"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54B9FD3C-77C8-4AF5-B209-B03A25F42EC8}" type="slidenum">
              <a:rPr lang="en-US" smtClean="0"/>
              <a:t>6</a:t>
            </a:fld>
            <a:endParaRPr lang="en-US"/>
          </a:p>
        </p:txBody>
      </p:sp>
    </p:spTree>
    <p:extLst>
      <p:ext uri="{BB962C8B-B14F-4D97-AF65-F5344CB8AC3E}">
        <p14:creationId xmlns:p14="http://schemas.microsoft.com/office/powerpoint/2010/main" val="159577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dirty="0">
                <a:solidFill>
                  <a:srgbClr val="000000"/>
                </a:solidFill>
                <a:effectLst/>
                <a:latin typeface="+mn-lt"/>
              </a:rPr>
              <a:t>CONCLUSION</a:t>
            </a:r>
          </a:p>
          <a:p>
            <a:pPr marL="171450" indent="-171450" algn="l">
              <a:buFont typeface="Arial" panose="020B0604020202020204" pitchFamily="34" charset="0"/>
              <a:buChar char="•"/>
            </a:pPr>
            <a:r>
              <a:rPr lang="en-US" sz="1200" b="1" i="0" u="none" dirty="0">
                <a:solidFill>
                  <a:srgbClr val="000000"/>
                </a:solidFill>
                <a:effectLst/>
                <a:latin typeface="+mn-lt"/>
              </a:rPr>
              <a:t>Which of the five explanations of Mark 16:16 do you hold to?</a:t>
            </a:r>
          </a:p>
          <a:p>
            <a:pPr marL="628650" lvl="1" indent="-171450" algn="l">
              <a:buFont typeface="Arial" panose="020B0604020202020204" pitchFamily="34" charset="0"/>
              <a:buChar char="•"/>
            </a:pPr>
            <a:r>
              <a:rPr lang="en-US" sz="1200" b="0" i="0" u="none" dirty="0">
                <a:solidFill>
                  <a:srgbClr val="000000"/>
                </a:solidFill>
                <a:effectLst/>
                <a:latin typeface="+mn-lt"/>
              </a:rPr>
              <a:t>It is clear that there is only one view that is in harmony with scripture</a:t>
            </a:r>
          </a:p>
          <a:p>
            <a:pPr marL="171450" lvl="0" indent="-171450" algn="l">
              <a:buFont typeface="Arial" panose="020B0604020202020204" pitchFamily="34" charset="0"/>
              <a:buChar char="•"/>
            </a:pPr>
            <a:r>
              <a:rPr lang="en-US" sz="1200" b="1" i="0" u="none" dirty="0">
                <a:solidFill>
                  <a:srgbClr val="000000"/>
                </a:solidFill>
                <a:effectLst/>
                <a:latin typeface="+mn-lt"/>
              </a:rPr>
              <a:t>Only one who believes, and obeys the teachings of </a:t>
            </a:r>
            <a:r>
              <a:rPr lang="en-US" sz="1200" b="1" i="0" u="none" dirty="0" err="1">
                <a:solidFill>
                  <a:srgbClr val="000000"/>
                </a:solidFill>
                <a:effectLst/>
                <a:latin typeface="+mn-lt"/>
              </a:rPr>
              <a:t>Jessu</a:t>
            </a:r>
            <a:r>
              <a:rPr lang="en-US" sz="1200" b="1" i="0" u="none" dirty="0">
                <a:solidFill>
                  <a:srgbClr val="000000"/>
                </a:solidFill>
                <a:effectLst/>
                <a:latin typeface="+mn-lt"/>
              </a:rPr>
              <a:t> can be saved</a:t>
            </a:r>
          </a:p>
          <a:p>
            <a:pPr marL="0" lvl="0" indent="0" algn="l">
              <a:buFont typeface="Arial" panose="020B0604020202020204" pitchFamily="34" charset="0"/>
              <a:buNone/>
            </a:pPr>
            <a:r>
              <a:rPr lang="en-US" sz="1200" b="1" i="0" u="none" dirty="0">
                <a:solidFill>
                  <a:srgbClr val="000000"/>
                </a:solidFill>
                <a:effectLst/>
                <a:latin typeface="+mn-lt"/>
              </a:rPr>
              <a:t>(Mark 16:16), </a:t>
            </a:r>
            <a:r>
              <a:rPr lang="en-US" sz="1200" b="0" i="1" u="none" dirty="0">
                <a:solidFill>
                  <a:srgbClr val="000000"/>
                </a:solidFill>
                <a:effectLst/>
                <a:latin typeface="+mn-lt"/>
              </a:rPr>
              <a:t>“He who believes and is baptized will be saved; but he who does not believe will be condemned”</a:t>
            </a:r>
          </a:p>
        </p:txBody>
      </p:sp>
      <p:sp>
        <p:nvSpPr>
          <p:cNvPr id="4" name="Slide Number Placeholder 3"/>
          <p:cNvSpPr>
            <a:spLocks noGrp="1"/>
          </p:cNvSpPr>
          <p:nvPr>
            <p:ph type="sldNum" sz="quarter" idx="5"/>
          </p:nvPr>
        </p:nvSpPr>
        <p:spPr/>
        <p:txBody>
          <a:bodyPr/>
          <a:lstStyle/>
          <a:p>
            <a:fld id="{54B9FD3C-77C8-4AF5-B209-B03A25F42EC8}" type="slidenum">
              <a:rPr lang="en-US" smtClean="0"/>
              <a:t>7</a:t>
            </a:fld>
            <a:endParaRPr lang="en-US"/>
          </a:p>
        </p:txBody>
      </p:sp>
    </p:spTree>
    <p:extLst>
      <p:ext uri="{BB962C8B-B14F-4D97-AF65-F5344CB8AC3E}">
        <p14:creationId xmlns:p14="http://schemas.microsoft.com/office/powerpoint/2010/main" val="220885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DB16-139D-6CB4-D28D-B13AFEEF61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058572-C167-5138-750C-732BD1930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0BE44-48BF-F53D-1A6E-5AF12A03650D}"/>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5" name="Footer Placeholder 4">
            <a:extLst>
              <a:ext uri="{FF2B5EF4-FFF2-40B4-BE49-F238E27FC236}">
                <a16:creationId xmlns:a16="http://schemas.microsoft.com/office/drawing/2014/main" id="{F818A621-C235-ABAA-57AF-4436E2F0B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BB2A9-020C-C3FE-2746-67D4C5D94014}"/>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578650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121C-2A94-28EE-4860-BC41043517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B716F7-4478-B0F5-22EF-DF11822ED1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4985F-4357-06E8-6361-41FDF2CD076E}"/>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5" name="Footer Placeholder 4">
            <a:extLst>
              <a:ext uri="{FF2B5EF4-FFF2-40B4-BE49-F238E27FC236}">
                <a16:creationId xmlns:a16="http://schemas.microsoft.com/office/drawing/2014/main" id="{34A39E48-4DD7-5805-DD45-91AC5B3D9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281F9-5B05-C515-D101-0462DE5D873A}"/>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1141981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7879F-D17C-986D-1629-60154BF24A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AD5503-EFF9-2ED2-DCF1-5881F78F5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6610F-A265-049D-9AAA-CD45878888B4}"/>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5" name="Footer Placeholder 4">
            <a:extLst>
              <a:ext uri="{FF2B5EF4-FFF2-40B4-BE49-F238E27FC236}">
                <a16:creationId xmlns:a16="http://schemas.microsoft.com/office/drawing/2014/main" id="{A8161A6E-D60F-7EE6-5630-B68DFF1F5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837AA-5D1D-DE76-A618-59C579478703}"/>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332564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3237-2951-D757-C591-866CEF147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15E592-5401-E146-DC9F-DBDD7D5F80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68C55-A3C0-2236-1CAD-3D5383DD1F14}"/>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5" name="Footer Placeholder 4">
            <a:extLst>
              <a:ext uri="{FF2B5EF4-FFF2-40B4-BE49-F238E27FC236}">
                <a16:creationId xmlns:a16="http://schemas.microsoft.com/office/drawing/2014/main" id="{F2A84146-6C07-845F-D27D-75AC90DEF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0A608-39E8-BF7C-CBD2-F0B5CF5A1F7E}"/>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354344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1A60-F5EB-5650-CFD9-264809849D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3B06E7-895A-1D8D-7FFB-8579352319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B72187-74D1-C622-6CF9-9C02D586E237}"/>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5" name="Footer Placeholder 4">
            <a:extLst>
              <a:ext uri="{FF2B5EF4-FFF2-40B4-BE49-F238E27FC236}">
                <a16:creationId xmlns:a16="http://schemas.microsoft.com/office/drawing/2014/main" id="{FB0B080E-5817-5B0B-E6CE-0EC7BF442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3683EE-AA7E-3065-68DF-AAC05628EC1E}"/>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339413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888F-3BAF-CCCA-AF4A-CFD94A2C6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DA303D-0CF1-B0CC-401E-854461B77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688C42-7240-C89C-9AB7-1C0E67ED53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06B357-88ED-F1D3-005E-3BEA09F9280E}"/>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6" name="Footer Placeholder 5">
            <a:extLst>
              <a:ext uri="{FF2B5EF4-FFF2-40B4-BE49-F238E27FC236}">
                <a16:creationId xmlns:a16="http://schemas.microsoft.com/office/drawing/2014/main" id="{667AA656-19D9-9FC8-DE24-7A7CAEE437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908EC-FB84-DCF4-B5A4-DF8ED98E04B3}"/>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33354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A03A-3915-7CC2-35A8-90FCBEA64F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365DED-AEC4-0F2C-2B02-BDEF46584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1ED80-3B9E-0D3E-762D-530AAAF1A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977F4C-9267-BC86-28D5-DA5292610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09E0D4-9969-DEB6-3418-0EC44891DD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32BF5-756E-ACE2-6225-98225FEE1BA2}"/>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8" name="Footer Placeholder 7">
            <a:extLst>
              <a:ext uri="{FF2B5EF4-FFF2-40B4-BE49-F238E27FC236}">
                <a16:creationId xmlns:a16="http://schemas.microsoft.com/office/drawing/2014/main" id="{D500FEEF-D758-CD50-57E9-A5959A7E43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CA6E5-AB48-990B-E495-2F52F3655725}"/>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255636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00B6-F876-18BE-4218-2175DB0B1C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13A859-8F7B-72BB-550E-88E1946D7283}"/>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4" name="Footer Placeholder 3">
            <a:extLst>
              <a:ext uri="{FF2B5EF4-FFF2-40B4-BE49-F238E27FC236}">
                <a16:creationId xmlns:a16="http://schemas.microsoft.com/office/drawing/2014/main" id="{D830D250-9872-8B8A-802B-AEF0C55D1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8DEF41-7AB8-0139-50C1-650646139B13}"/>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114596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64375-194D-8ED3-ECC5-BF2B72711D6F}"/>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3" name="Footer Placeholder 2">
            <a:extLst>
              <a:ext uri="{FF2B5EF4-FFF2-40B4-BE49-F238E27FC236}">
                <a16:creationId xmlns:a16="http://schemas.microsoft.com/office/drawing/2014/main" id="{9CB48F33-E6CF-E0DE-9959-08A326DD7B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EAE953-A6C7-BBA0-D079-FA4DA253E18E}"/>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6877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E406-F85B-72BA-D422-644D7DA0E0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650743-D42F-6C6E-5DC9-DA75660CA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F3423C-AD10-3B07-BB64-8D3A07889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746F1-BE0D-74DF-B1CD-3A686ED8BBB3}"/>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6" name="Footer Placeholder 5">
            <a:extLst>
              <a:ext uri="{FF2B5EF4-FFF2-40B4-BE49-F238E27FC236}">
                <a16:creationId xmlns:a16="http://schemas.microsoft.com/office/drawing/2014/main" id="{3A9F308B-053D-19F6-D7E9-7DCFB0AC0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0CE7E-38A9-E84E-DBBC-2F47BE3ECB21}"/>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2040613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9555-4893-FE47-22EA-D6185ED0C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1FD43-9551-F901-3B36-F5691F7D0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8484BF-8E95-1E4E-DA13-F5103BE61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820E8-E234-F9DE-A778-DE9537785823}"/>
              </a:ext>
            </a:extLst>
          </p:cNvPr>
          <p:cNvSpPr>
            <a:spLocks noGrp="1"/>
          </p:cNvSpPr>
          <p:nvPr>
            <p:ph type="dt" sz="half" idx="10"/>
          </p:nvPr>
        </p:nvSpPr>
        <p:spPr/>
        <p:txBody>
          <a:bodyPr/>
          <a:lstStyle/>
          <a:p>
            <a:fld id="{40CD09F8-5EBE-4228-B35D-56DCF8565551}" type="datetimeFigureOut">
              <a:rPr lang="en-US" smtClean="0"/>
              <a:t>1/27/2023</a:t>
            </a:fld>
            <a:endParaRPr lang="en-US"/>
          </a:p>
        </p:txBody>
      </p:sp>
      <p:sp>
        <p:nvSpPr>
          <p:cNvPr id="6" name="Footer Placeholder 5">
            <a:extLst>
              <a:ext uri="{FF2B5EF4-FFF2-40B4-BE49-F238E27FC236}">
                <a16:creationId xmlns:a16="http://schemas.microsoft.com/office/drawing/2014/main" id="{21269E0E-D95C-D6CD-5369-80CDC2A81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FE237F-E64B-B77F-7109-BD562BBA38CC}"/>
              </a:ext>
            </a:extLst>
          </p:cNvPr>
          <p:cNvSpPr>
            <a:spLocks noGrp="1"/>
          </p:cNvSpPr>
          <p:nvPr>
            <p:ph type="sldNum" sz="quarter" idx="12"/>
          </p:nvPr>
        </p:nvSpPr>
        <p:spPr/>
        <p:txBody>
          <a:bodyPr/>
          <a:lstStyle/>
          <a:p>
            <a:fld id="{33B32AC7-606B-45AC-B473-B7799EF1721C}" type="slidenum">
              <a:rPr lang="en-US" smtClean="0"/>
              <a:t>‹#›</a:t>
            </a:fld>
            <a:endParaRPr lang="en-US"/>
          </a:p>
        </p:txBody>
      </p:sp>
    </p:spTree>
    <p:extLst>
      <p:ext uri="{BB962C8B-B14F-4D97-AF65-F5344CB8AC3E}">
        <p14:creationId xmlns:p14="http://schemas.microsoft.com/office/powerpoint/2010/main" val="79959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9F5DF8-D44B-AA1A-CD5F-401C9D32EC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158798-1D72-52EE-CC6A-67E23674C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8475F-EDC8-0104-49D1-6C62D8274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CD09F8-5EBE-4228-B35D-56DCF8565551}" type="datetimeFigureOut">
              <a:rPr lang="en-US" smtClean="0"/>
              <a:t>1/27/2023</a:t>
            </a:fld>
            <a:endParaRPr lang="en-US"/>
          </a:p>
        </p:txBody>
      </p:sp>
      <p:sp>
        <p:nvSpPr>
          <p:cNvPr id="5" name="Footer Placeholder 4">
            <a:extLst>
              <a:ext uri="{FF2B5EF4-FFF2-40B4-BE49-F238E27FC236}">
                <a16:creationId xmlns:a16="http://schemas.microsoft.com/office/drawing/2014/main" id="{5038C73E-CC52-7EA4-D76A-68D14D546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4B879-1B31-C7D8-1956-CF62F5A13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32AC7-606B-45AC-B473-B7799EF1721C}" type="slidenum">
              <a:rPr lang="en-US" smtClean="0"/>
              <a:t>‹#›</a:t>
            </a:fld>
            <a:endParaRPr lang="en-US"/>
          </a:p>
        </p:txBody>
      </p:sp>
    </p:spTree>
    <p:extLst>
      <p:ext uri="{BB962C8B-B14F-4D97-AF65-F5344CB8AC3E}">
        <p14:creationId xmlns:p14="http://schemas.microsoft.com/office/powerpoint/2010/main" val="2158170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outdoor, nature&#10;&#10;Description automatically generated">
            <a:extLst>
              <a:ext uri="{FF2B5EF4-FFF2-40B4-BE49-F238E27FC236}">
                <a16:creationId xmlns:a16="http://schemas.microsoft.com/office/drawing/2014/main" id="{11FF8444-F981-9088-897F-757A425EF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584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73E2-38F6-3DFE-2789-8EA5612F73E4}"/>
              </a:ext>
            </a:extLst>
          </p:cNvPr>
          <p:cNvSpPr>
            <a:spLocks noGrp="1"/>
          </p:cNvSpPr>
          <p:nvPr>
            <p:ph type="ctrTitle"/>
          </p:nvPr>
        </p:nvSpPr>
        <p:spPr>
          <a:xfrm>
            <a:off x="572124" y="447806"/>
            <a:ext cx="11047751" cy="2387600"/>
          </a:xfrm>
        </p:spPr>
        <p:txBody>
          <a:bodyPr>
            <a:normAutofit/>
          </a:bodyPr>
          <a:lstStyle/>
          <a:p>
            <a:r>
              <a:rPr lang="en-US" dirty="0">
                <a:solidFill>
                  <a:schemeClr val="bg1"/>
                </a:solidFill>
                <a:effectLst>
                  <a:outerShdw blurRad="38100" dist="38100" dir="2700000" algn="tl">
                    <a:srgbClr val="000000">
                      <a:alpha val="43137"/>
                    </a:srgbClr>
                  </a:outerShdw>
                </a:effectLst>
                <a:latin typeface="Bebas Neue" panose="020B0606020202050201" pitchFamily="34" charset="0"/>
              </a:rPr>
              <a:t>He who believes and is baptized</a:t>
            </a:r>
            <a:br>
              <a:rPr lang="en-US" dirty="0">
                <a:solidFill>
                  <a:schemeClr val="bg1"/>
                </a:solidFill>
                <a:effectLst>
                  <a:outerShdw blurRad="38100" dist="38100" dir="2700000" algn="tl">
                    <a:srgbClr val="000000">
                      <a:alpha val="43137"/>
                    </a:srgbClr>
                  </a:outerShdw>
                </a:effectLst>
                <a:latin typeface="Bebas Neue" panose="020B0606020202050201" pitchFamily="34" charset="0"/>
              </a:rPr>
            </a:br>
            <a:r>
              <a:rPr lang="en-US" dirty="0">
                <a:solidFill>
                  <a:srgbClr val="FFFF00"/>
                </a:solidFill>
                <a:effectLst>
                  <a:outerShdw blurRad="38100" dist="38100" dir="2700000" algn="tl">
                    <a:srgbClr val="000000">
                      <a:alpha val="43137"/>
                    </a:srgbClr>
                  </a:outerShdw>
                </a:effectLst>
                <a:latin typeface="Bebas Neue" panose="020B0606020202050201" pitchFamily="34" charset="0"/>
              </a:rPr>
              <a:t>will not </a:t>
            </a:r>
            <a:r>
              <a:rPr lang="en-US" dirty="0">
                <a:solidFill>
                  <a:schemeClr val="bg1"/>
                </a:solidFill>
                <a:effectLst>
                  <a:outerShdw blurRad="38100" dist="38100" dir="2700000" algn="tl">
                    <a:srgbClr val="000000">
                      <a:alpha val="43137"/>
                    </a:srgbClr>
                  </a:outerShdw>
                </a:effectLst>
                <a:latin typeface="Bebas Neue" panose="020B0606020202050201" pitchFamily="34" charset="0"/>
              </a:rPr>
              <a:t>be saved</a:t>
            </a:r>
          </a:p>
        </p:txBody>
      </p:sp>
      <p:sp>
        <p:nvSpPr>
          <p:cNvPr id="3" name="Subtitle 2">
            <a:extLst>
              <a:ext uri="{FF2B5EF4-FFF2-40B4-BE49-F238E27FC236}">
                <a16:creationId xmlns:a16="http://schemas.microsoft.com/office/drawing/2014/main" id="{F183A511-8340-11FB-5707-A92685BA60EF}"/>
              </a:ext>
            </a:extLst>
          </p:cNvPr>
          <p:cNvSpPr>
            <a:spLocks noGrp="1"/>
          </p:cNvSpPr>
          <p:nvPr>
            <p:ph type="subTitle" idx="1"/>
          </p:nvPr>
        </p:nvSpPr>
        <p:spPr>
          <a:xfrm>
            <a:off x="1524000" y="3132944"/>
            <a:ext cx="9144000" cy="3277250"/>
          </a:xfrm>
        </p:spPr>
        <p:txBody>
          <a:bodyPr>
            <a:normAutofit/>
          </a:bodyPr>
          <a:lstStyle/>
          <a:p>
            <a:r>
              <a:rPr lang="en-US" sz="6000" dirty="0">
                <a:solidFill>
                  <a:schemeClr val="accent4">
                    <a:lumMod val="20000"/>
                    <a:lumOff val="80000"/>
                  </a:schemeClr>
                </a:solidFill>
                <a:effectLst>
                  <a:outerShdw blurRad="38100" dist="38100" dir="2700000" algn="tl">
                    <a:srgbClr val="000000">
                      <a:alpha val="43137"/>
                    </a:srgbClr>
                  </a:outerShdw>
                </a:effectLst>
                <a:latin typeface="Cookie" panose="02000000000000000000" pitchFamily="2" charset="0"/>
              </a:rPr>
              <a:t>Atheists; Other Religions</a:t>
            </a:r>
          </a:p>
          <a:p>
            <a:r>
              <a:rPr lang="en-US" sz="4000" dirty="0">
                <a:solidFill>
                  <a:schemeClr val="bg1"/>
                </a:solidFill>
                <a:effectLst>
                  <a:outerShdw blurRad="38100" dist="38100" dir="2700000" algn="tl">
                    <a:srgbClr val="000000">
                      <a:alpha val="43137"/>
                    </a:srgbClr>
                  </a:outerShdw>
                </a:effectLst>
              </a:rPr>
              <a:t>1 Timothy 2:3-4</a:t>
            </a:r>
          </a:p>
          <a:p>
            <a:r>
              <a:rPr lang="en-US" sz="4000" dirty="0">
                <a:solidFill>
                  <a:schemeClr val="bg1"/>
                </a:solidFill>
                <a:effectLst>
                  <a:outerShdw blurRad="38100" dist="38100" dir="2700000" algn="tl">
                    <a:srgbClr val="000000">
                      <a:alpha val="43137"/>
                    </a:srgbClr>
                  </a:outerShdw>
                </a:effectLst>
              </a:rPr>
              <a:t>John 14:6</a:t>
            </a:r>
          </a:p>
        </p:txBody>
      </p:sp>
    </p:spTree>
    <p:extLst>
      <p:ext uri="{BB962C8B-B14F-4D97-AF65-F5344CB8AC3E}">
        <p14:creationId xmlns:p14="http://schemas.microsoft.com/office/powerpoint/2010/main" val="3946850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73E2-38F6-3DFE-2789-8EA5612F73E4}"/>
              </a:ext>
            </a:extLst>
          </p:cNvPr>
          <p:cNvSpPr>
            <a:spLocks noGrp="1"/>
          </p:cNvSpPr>
          <p:nvPr>
            <p:ph type="ctrTitle"/>
          </p:nvPr>
        </p:nvSpPr>
        <p:spPr>
          <a:xfrm>
            <a:off x="119922" y="447806"/>
            <a:ext cx="11947160" cy="2387600"/>
          </a:xfrm>
        </p:spPr>
        <p:txBody>
          <a:bodyPr>
            <a:normAutofit/>
          </a:bodyPr>
          <a:lstStyle/>
          <a:p>
            <a:r>
              <a:rPr lang="en-US" dirty="0">
                <a:solidFill>
                  <a:schemeClr val="bg1"/>
                </a:solidFill>
                <a:effectLst>
                  <a:outerShdw blurRad="38100" dist="38100" dir="2700000" algn="tl">
                    <a:srgbClr val="000000">
                      <a:alpha val="43137"/>
                    </a:srgbClr>
                  </a:outerShdw>
                </a:effectLst>
                <a:latin typeface="Bebas Neue" panose="020B0606020202050201" pitchFamily="34" charset="0"/>
              </a:rPr>
              <a:t>He who </a:t>
            </a:r>
            <a:r>
              <a:rPr lang="en-US" dirty="0">
                <a:solidFill>
                  <a:srgbClr val="FFFF00"/>
                </a:solidFill>
                <a:effectLst>
                  <a:outerShdw blurRad="38100" dist="38100" dir="2700000" algn="tl">
                    <a:srgbClr val="000000">
                      <a:alpha val="43137"/>
                    </a:srgbClr>
                  </a:outerShdw>
                </a:effectLst>
                <a:latin typeface="Bebas Neue" panose="020B0606020202050201" pitchFamily="34" charset="0"/>
              </a:rPr>
              <a:t>does not believe </a:t>
            </a:r>
            <a:r>
              <a:rPr lang="en-US" dirty="0">
                <a:solidFill>
                  <a:schemeClr val="bg1"/>
                </a:solidFill>
                <a:effectLst>
                  <a:outerShdw blurRad="38100" dist="38100" dir="2700000" algn="tl">
                    <a:srgbClr val="000000">
                      <a:alpha val="43137"/>
                    </a:srgbClr>
                  </a:outerShdw>
                </a:effectLst>
                <a:latin typeface="Bebas Neue" panose="020B0606020202050201" pitchFamily="34" charset="0"/>
              </a:rPr>
              <a:t>and </a:t>
            </a:r>
            <a:r>
              <a:rPr lang="en-US" dirty="0">
                <a:solidFill>
                  <a:srgbClr val="FFFF00"/>
                </a:solidFill>
                <a:effectLst>
                  <a:outerShdw blurRad="38100" dist="38100" dir="2700000" algn="tl">
                    <a:srgbClr val="000000">
                      <a:alpha val="43137"/>
                    </a:srgbClr>
                  </a:outerShdw>
                </a:effectLst>
                <a:latin typeface="Bebas Neue" panose="020B0606020202050201" pitchFamily="34" charset="0"/>
              </a:rPr>
              <a:t>is Not baptized</a:t>
            </a:r>
            <a:br>
              <a:rPr lang="en-US" dirty="0">
                <a:solidFill>
                  <a:schemeClr val="bg1"/>
                </a:solidFill>
                <a:effectLst>
                  <a:outerShdw blurRad="38100" dist="38100" dir="2700000" algn="tl">
                    <a:srgbClr val="000000">
                      <a:alpha val="43137"/>
                    </a:srgbClr>
                  </a:outerShdw>
                </a:effectLst>
                <a:latin typeface="Bebas Neue" panose="020B0606020202050201" pitchFamily="34" charset="0"/>
              </a:rPr>
            </a:br>
            <a:r>
              <a:rPr lang="en-US" dirty="0">
                <a:solidFill>
                  <a:schemeClr val="bg1"/>
                </a:solidFill>
                <a:effectLst>
                  <a:outerShdw blurRad="38100" dist="38100" dir="2700000" algn="tl">
                    <a:srgbClr val="000000">
                      <a:alpha val="43137"/>
                    </a:srgbClr>
                  </a:outerShdw>
                </a:effectLst>
                <a:latin typeface="Bebas Neue" panose="020B0606020202050201" pitchFamily="34" charset="0"/>
              </a:rPr>
              <a:t>will be saved</a:t>
            </a:r>
          </a:p>
        </p:txBody>
      </p:sp>
      <p:sp>
        <p:nvSpPr>
          <p:cNvPr id="3" name="Subtitle 2">
            <a:extLst>
              <a:ext uri="{FF2B5EF4-FFF2-40B4-BE49-F238E27FC236}">
                <a16:creationId xmlns:a16="http://schemas.microsoft.com/office/drawing/2014/main" id="{F183A511-8340-11FB-5707-A92685BA60EF}"/>
              </a:ext>
            </a:extLst>
          </p:cNvPr>
          <p:cNvSpPr>
            <a:spLocks noGrp="1"/>
          </p:cNvSpPr>
          <p:nvPr>
            <p:ph type="subTitle" idx="1"/>
          </p:nvPr>
        </p:nvSpPr>
        <p:spPr>
          <a:xfrm>
            <a:off x="1524000" y="3132944"/>
            <a:ext cx="9144000" cy="3277250"/>
          </a:xfrm>
        </p:spPr>
        <p:txBody>
          <a:bodyPr>
            <a:normAutofit/>
          </a:bodyPr>
          <a:lstStyle/>
          <a:p>
            <a:r>
              <a:rPr lang="en-US" sz="6000" dirty="0">
                <a:solidFill>
                  <a:schemeClr val="accent4">
                    <a:lumMod val="20000"/>
                    <a:lumOff val="80000"/>
                  </a:schemeClr>
                </a:solidFill>
                <a:effectLst>
                  <a:outerShdw blurRad="38100" dist="38100" dir="2700000" algn="tl">
                    <a:srgbClr val="000000">
                      <a:alpha val="43137"/>
                    </a:srgbClr>
                  </a:outerShdw>
                </a:effectLst>
                <a:latin typeface="Cookie" panose="02000000000000000000" pitchFamily="2" charset="0"/>
              </a:rPr>
              <a:t>Universalists</a:t>
            </a:r>
          </a:p>
          <a:p>
            <a:r>
              <a:rPr lang="en-US" sz="4000" dirty="0">
                <a:solidFill>
                  <a:srgbClr val="FFFF00"/>
                </a:solidFill>
                <a:effectLst>
                  <a:outerShdw blurRad="38100" dist="38100" dir="2700000" algn="tl">
                    <a:srgbClr val="000000">
                      <a:alpha val="43137"/>
                    </a:srgbClr>
                  </a:outerShdw>
                </a:effectLst>
              </a:rPr>
              <a:t>1 Timothy 2:5-6</a:t>
            </a:r>
          </a:p>
          <a:p>
            <a:r>
              <a:rPr lang="en-US" sz="4000" dirty="0">
                <a:solidFill>
                  <a:schemeClr val="bg1"/>
                </a:solidFill>
                <a:effectLst>
                  <a:outerShdw blurRad="38100" dist="38100" dir="2700000" algn="tl">
                    <a:srgbClr val="000000">
                      <a:alpha val="43137"/>
                    </a:srgbClr>
                  </a:outerShdw>
                </a:effectLst>
              </a:rPr>
              <a:t>Matthew 7:13-14</a:t>
            </a:r>
          </a:p>
          <a:p>
            <a:r>
              <a:rPr lang="en-US" sz="4000" dirty="0">
                <a:solidFill>
                  <a:schemeClr val="bg1"/>
                </a:solidFill>
                <a:effectLst>
                  <a:outerShdw blurRad="38100" dist="38100" dir="2700000" algn="tl">
                    <a:srgbClr val="000000">
                      <a:alpha val="43137"/>
                    </a:srgbClr>
                  </a:outerShdw>
                </a:effectLst>
              </a:rPr>
              <a:t>Ephesians 5:5-6</a:t>
            </a:r>
          </a:p>
        </p:txBody>
      </p:sp>
    </p:spTree>
    <p:extLst>
      <p:ext uri="{BB962C8B-B14F-4D97-AF65-F5344CB8AC3E}">
        <p14:creationId xmlns:p14="http://schemas.microsoft.com/office/powerpoint/2010/main" val="18284803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73E2-38F6-3DFE-2789-8EA5612F73E4}"/>
              </a:ext>
            </a:extLst>
          </p:cNvPr>
          <p:cNvSpPr>
            <a:spLocks noGrp="1"/>
          </p:cNvSpPr>
          <p:nvPr>
            <p:ph type="ctrTitle"/>
          </p:nvPr>
        </p:nvSpPr>
        <p:spPr>
          <a:xfrm>
            <a:off x="119922" y="447806"/>
            <a:ext cx="11947160" cy="2387600"/>
          </a:xfrm>
        </p:spPr>
        <p:txBody>
          <a:bodyPr>
            <a:normAutofit/>
          </a:bodyPr>
          <a:lstStyle/>
          <a:p>
            <a:r>
              <a:rPr lang="en-US" dirty="0">
                <a:solidFill>
                  <a:schemeClr val="bg1"/>
                </a:solidFill>
                <a:effectLst>
                  <a:outerShdw blurRad="38100" dist="38100" dir="2700000" algn="tl">
                    <a:srgbClr val="000000">
                      <a:alpha val="43137"/>
                    </a:srgbClr>
                  </a:outerShdw>
                </a:effectLst>
                <a:latin typeface="Bebas Neue" panose="020B0606020202050201" pitchFamily="34" charset="0"/>
              </a:rPr>
              <a:t>He who </a:t>
            </a:r>
            <a:r>
              <a:rPr lang="en-US" dirty="0">
                <a:solidFill>
                  <a:srgbClr val="FFFF00"/>
                </a:solidFill>
                <a:effectLst>
                  <a:outerShdw blurRad="38100" dist="38100" dir="2700000" algn="tl">
                    <a:srgbClr val="000000">
                      <a:alpha val="43137"/>
                    </a:srgbClr>
                  </a:outerShdw>
                </a:effectLst>
                <a:latin typeface="Bebas Neue" panose="020B0606020202050201" pitchFamily="34" charset="0"/>
              </a:rPr>
              <a:t>does not believe </a:t>
            </a:r>
            <a:r>
              <a:rPr lang="en-US" dirty="0">
                <a:solidFill>
                  <a:schemeClr val="bg1"/>
                </a:solidFill>
                <a:effectLst>
                  <a:outerShdw blurRad="38100" dist="38100" dir="2700000" algn="tl">
                    <a:srgbClr val="000000">
                      <a:alpha val="43137"/>
                    </a:srgbClr>
                  </a:outerShdw>
                </a:effectLst>
                <a:latin typeface="Bebas Neue" panose="020B0606020202050201" pitchFamily="34" charset="0"/>
              </a:rPr>
              <a:t>and is “baptized”</a:t>
            </a:r>
            <a:br>
              <a:rPr lang="en-US" dirty="0">
                <a:solidFill>
                  <a:schemeClr val="bg1"/>
                </a:solidFill>
                <a:effectLst>
                  <a:outerShdw blurRad="38100" dist="38100" dir="2700000" algn="tl">
                    <a:srgbClr val="000000">
                      <a:alpha val="43137"/>
                    </a:srgbClr>
                  </a:outerShdw>
                </a:effectLst>
                <a:latin typeface="Bebas Neue" panose="020B0606020202050201" pitchFamily="34" charset="0"/>
              </a:rPr>
            </a:br>
            <a:r>
              <a:rPr lang="en-US" dirty="0">
                <a:solidFill>
                  <a:schemeClr val="bg1"/>
                </a:solidFill>
                <a:effectLst>
                  <a:outerShdw blurRad="38100" dist="38100" dir="2700000" algn="tl">
                    <a:srgbClr val="000000">
                      <a:alpha val="43137"/>
                    </a:srgbClr>
                  </a:outerShdw>
                </a:effectLst>
                <a:latin typeface="Bebas Neue" panose="020B0606020202050201" pitchFamily="34" charset="0"/>
              </a:rPr>
              <a:t>will be saved</a:t>
            </a:r>
          </a:p>
        </p:txBody>
      </p:sp>
      <p:sp>
        <p:nvSpPr>
          <p:cNvPr id="3" name="Subtitle 2">
            <a:extLst>
              <a:ext uri="{FF2B5EF4-FFF2-40B4-BE49-F238E27FC236}">
                <a16:creationId xmlns:a16="http://schemas.microsoft.com/office/drawing/2014/main" id="{F183A511-8340-11FB-5707-A92685BA60EF}"/>
              </a:ext>
            </a:extLst>
          </p:cNvPr>
          <p:cNvSpPr>
            <a:spLocks noGrp="1"/>
          </p:cNvSpPr>
          <p:nvPr>
            <p:ph type="subTitle" idx="1"/>
          </p:nvPr>
        </p:nvSpPr>
        <p:spPr>
          <a:xfrm>
            <a:off x="990601" y="3132944"/>
            <a:ext cx="10165080" cy="3277250"/>
          </a:xfrm>
        </p:spPr>
        <p:txBody>
          <a:bodyPr>
            <a:normAutofit/>
          </a:bodyPr>
          <a:lstStyle/>
          <a:p>
            <a:r>
              <a:rPr lang="en-US" sz="6000" dirty="0">
                <a:solidFill>
                  <a:schemeClr val="accent4">
                    <a:lumMod val="20000"/>
                    <a:lumOff val="80000"/>
                  </a:schemeClr>
                </a:solidFill>
                <a:effectLst>
                  <a:outerShdw blurRad="38100" dist="38100" dir="2700000" algn="tl">
                    <a:srgbClr val="000000">
                      <a:alpha val="43137"/>
                    </a:srgbClr>
                  </a:outerShdw>
                </a:effectLst>
                <a:latin typeface="Cookie" panose="02000000000000000000" pitchFamily="2" charset="0"/>
              </a:rPr>
              <a:t>Those Who Advocate Infant “Baptism”</a:t>
            </a:r>
          </a:p>
          <a:p>
            <a:r>
              <a:rPr lang="en-US" sz="4000" dirty="0">
                <a:solidFill>
                  <a:schemeClr val="bg1"/>
                </a:solidFill>
                <a:effectLst>
                  <a:outerShdw blurRad="38100" dist="38100" dir="2700000" algn="tl">
                    <a:srgbClr val="000000">
                      <a:alpha val="43137"/>
                    </a:srgbClr>
                  </a:outerShdw>
                </a:effectLst>
              </a:rPr>
              <a:t>Acts 8:35-37</a:t>
            </a:r>
          </a:p>
          <a:p>
            <a:r>
              <a:rPr lang="en-US" sz="4000" dirty="0">
                <a:solidFill>
                  <a:schemeClr val="bg1"/>
                </a:solidFill>
                <a:effectLst>
                  <a:outerShdw blurRad="38100" dist="38100" dir="2700000" algn="tl">
                    <a:srgbClr val="000000">
                      <a:alpha val="43137"/>
                    </a:srgbClr>
                  </a:outerShdw>
                </a:effectLst>
              </a:rPr>
              <a:t>Romans 10:9-10</a:t>
            </a:r>
          </a:p>
        </p:txBody>
      </p:sp>
    </p:spTree>
    <p:extLst>
      <p:ext uri="{BB962C8B-B14F-4D97-AF65-F5344CB8AC3E}">
        <p14:creationId xmlns:p14="http://schemas.microsoft.com/office/powerpoint/2010/main" val="32290228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73E2-38F6-3DFE-2789-8EA5612F73E4}"/>
              </a:ext>
            </a:extLst>
          </p:cNvPr>
          <p:cNvSpPr>
            <a:spLocks noGrp="1"/>
          </p:cNvSpPr>
          <p:nvPr>
            <p:ph type="ctrTitle"/>
          </p:nvPr>
        </p:nvSpPr>
        <p:spPr>
          <a:xfrm>
            <a:off x="119922" y="447806"/>
            <a:ext cx="11947160" cy="2387600"/>
          </a:xfrm>
        </p:spPr>
        <p:txBody>
          <a:bodyPr>
            <a:normAutofit/>
          </a:bodyPr>
          <a:lstStyle/>
          <a:p>
            <a:r>
              <a:rPr lang="en-US" dirty="0">
                <a:solidFill>
                  <a:schemeClr val="bg1"/>
                </a:solidFill>
                <a:effectLst>
                  <a:outerShdw blurRad="38100" dist="38100" dir="2700000" algn="tl">
                    <a:srgbClr val="000000">
                      <a:alpha val="43137"/>
                    </a:srgbClr>
                  </a:outerShdw>
                </a:effectLst>
                <a:latin typeface="Bebas Neue" panose="020B0606020202050201" pitchFamily="34" charset="0"/>
              </a:rPr>
              <a:t>He who believes</a:t>
            </a:r>
            <a:r>
              <a:rPr lang="en-US" dirty="0">
                <a:solidFill>
                  <a:srgbClr val="FFFF00"/>
                </a:solidFill>
                <a:effectLst>
                  <a:outerShdw blurRad="38100" dist="38100" dir="2700000" algn="tl">
                    <a:srgbClr val="000000">
                      <a:alpha val="43137"/>
                    </a:srgbClr>
                  </a:outerShdw>
                </a:effectLst>
                <a:latin typeface="Bebas Neue" panose="020B0606020202050201" pitchFamily="34" charset="0"/>
              </a:rPr>
              <a:t> </a:t>
            </a:r>
            <a:r>
              <a:rPr lang="en-US" dirty="0">
                <a:solidFill>
                  <a:schemeClr val="bg1"/>
                </a:solidFill>
                <a:effectLst>
                  <a:outerShdw blurRad="38100" dist="38100" dir="2700000" algn="tl">
                    <a:srgbClr val="000000">
                      <a:alpha val="43137"/>
                    </a:srgbClr>
                  </a:outerShdw>
                </a:effectLst>
                <a:latin typeface="Bebas Neue" panose="020B0606020202050201" pitchFamily="34" charset="0"/>
              </a:rPr>
              <a:t>and is </a:t>
            </a:r>
            <a:r>
              <a:rPr lang="en-US" dirty="0">
                <a:solidFill>
                  <a:srgbClr val="FFFF00"/>
                </a:solidFill>
                <a:effectLst>
                  <a:outerShdw blurRad="38100" dist="38100" dir="2700000" algn="tl">
                    <a:srgbClr val="000000">
                      <a:alpha val="43137"/>
                    </a:srgbClr>
                  </a:outerShdw>
                </a:effectLst>
                <a:latin typeface="Bebas Neue" panose="020B0606020202050201" pitchFamily="34" charset="0"/>
              </a:rPr>
              <a:t>not baptized</a:t>
            </a:r>
            <a:br>
              <a:rPr lang="en-US" dirty="0">
                <a:solidFill>
                  <a:schemeClr val="bg1"/>
                </a:solidFill>
                <a:effectLst>
                  <a:outerShdw blurRad="38100" dist="38100" dir="2700000" algn="tl">
                    <a:srgbClr val="000000">
                      <a:alpha val="43137"/>
                    </a:srgbClr>
                  </a:outerShdw>
                </a:effectLst>
                <a:latin typeface="Bebas Neue" panose="020B0606020202050201" pitchFamily="34" charset="0"/>
              </a:rPr>
            </a:br>
            <a:r>
              <a:rPr lang="en-US" dirty="0">
                <a:solidFill>
                  <a:schemeClr val="bg1"/>
                </a:solidFill>
                <a:effectLst>
                  <a:outerShdw blurRad="38100" dist="38100" dir="2700000" algn="tl">
                    <a:srgbClr val="000000">
                      <a:alpha val="43137"/>
                    </a:srgbClr>
                  </a:outerShdw>
                </a:effectLst>
                <a:latin typeface="Bebas Neue" panose="020B0606020202050201" pitchFamily="34" charset="0"/>
              </a:rPr>
              <a:t>will be saved</a:t>
            </a:r>
          </a:p>
        </p:txBody>
      </p:sp>
      <p:sp>
        <p:nvSpPr>
          <p:cNvPr id="3" name="Subtitle 2">
            <a:extLst>
              <a:ext uri="{FF2B5EF4-FFF2-40B4-BE49-F238E27FC236}">
                <a16:creationId xmlns:a16="http://schemas.microsoft.com/office/drawing/2014/main" id="{F183A511-8340-11FB-5707-A92685BA60EF}"/>
              </a:ext>
            </a:extLst>
          </p:cNvPr>
          <p:cNvSpPr>
            <a:spLocks noGrp="1"/>
          </p:cNvSpPr>
          <p:nvPr>
            <p:ph type="subTitle" idx="1"/>
          </p:nvPr>
        </p:nvSpPr>
        <p:spPr>
          <a:xfrm>
            <a:off x="1524000" y="3132944"/>
            <a:ext cx="9144000" cy="3277250"/>
          </a:xfrm>
        </p:spPr>
        <p:txBody>
          <a:bodyPr>
            <a:normAutofit/>
          </a:bodyPr>
          <a:lstStyle/>
          <a:p>
            <a:r>
              <a:rPr lang="en-US" sz="6000" dirty="0">
                <a:solidFill>
                  <a:schemeClr val="accent4">
                    <a:lumMod val="20000"/>
                    <a:lumOff val="80000"/>
                  </a:schemeClr>
                </a:solidFill>
                <a:effectLst>
                  <a:outerShdw blurRad="38100" dist="38100" dir="2700000" algn="tl">
                    <a:srgbClr val="000000">
                      <a:alpha val="43137"/>
                    </a:srgbClr>
                  </a:outerShdw>
                </a:effectLst>
                <a:latin typeface="Cookie" panose="02000000000000000000" pitchFamily="2" charset="0"/>
              </a:rPr>
              <a:t>Doctrine of Salvation by Faith Only </a:t>
            </a:r>
            <a:r>
              <a:rPr lang="en-US" sz="4000" dirty="0">
                <a:solidFill>
                  <a:schemeClr val="bg1"/>
                </a:solidFill>
                <a:effectLst>
                  <a:outerShdw blurRad="38100" dist="38100" dir="2700000" algn="tl">
                    <a:srgbClr val="000000">
                      <a:alpha val="43137"/>
                    </a:srgbClr>
                  </a:outerShdw>
                </a:effectLst>
              </a:rPr>
              <a:t>Matthew 7:20-21</a:t>
            </a:r>
          </a:p>
          <a:p>
            <a:r>
              <a:rPr lang="en-US" sz="4000" dirty="0">
                <a:solidFill>
                  <a:schemeClr val="bg1"/>
                </a:solidFill>
                <a:effectLst>
                  <a:outerShdw blurRad="38100" dist="38100" dir="2700000" algn="tl">
                    <a:srgbClr val="000000">
                      <a:alpha val="43137"/>
                    </a:srgbClr>
                  </a:outerShdw>
                </a:effectLst>
              </a:rPr>
              <a:t>Romans 6:17-18; 1 Peter 1:22; 1 John 2:3-5</a:t>
            </a:r>
          </a:p>
          <a:p>
            <a:r>
              <a:rPr lang="en-US" sz="4000" dirty="0">
                <a:solidFill>
                  <a:schemeClr val="bg1"/>
                </a:solidFill>
                <a:effectLst>
                  <a:outerShdw blurRad="38100" dist="38100" dir="2700000" algn="tl">
                    <a:srgbClr val="000000">
                      <a:alpha val="43137"/>
                    </a:srgbClr>
                  </a:outerShdw>
                </a:effectLst>
              </a:rPr>
              <a:t>James 2:24</a:t>
            </a:r>
          </a:p>
        </p:txBody>
      </p:sp>
    </p:spTree>
    <p:extLst>
      <p:ext uri="{BB962C8B-B14F-4D97-AF65-F5344CB8AC3E}">
        <p14:creationId xmlns:p14="http://schemas.microsoft.com/office/powerpoint/2010/main" val="2375095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73E2-38F6-3DFE-2789-8EA5612F73E4}"/>
              </a:ext>
            </a:extLst>
          </p:cNvPr>
          <p:cNvSpPr>
            <a:spLocks noGrp="1"/>
          </p:cNvSpPr>
          <p:nvPr>
            <p:ph type="ctrTitle"/>
          </p:nvPr>
        </p:nvSpPr>
        <p:spPr>
          <a:xfrm>
            <a:off x="119922" y="447806"/>
            <a:ext cx="11947160" cy="2387600"/>
          </a:xfrm>
        </p:spPr>
        <p:txBody>
          <a:bodyPr>
            <a:normAutofit/>
          </a:bodyPr>
          <a:lstStyle/>
          <a:p>
            <a:r>
              <a:rPr lang="en-US" dirty="0">
                <a:solidFill>
                  <a:schemeClr val="bg1"/>
                </a:solidFill>
                <a:effectLst>
                  <a:outerShdw blurRad="38100" dist="38100" dir="2700000" algn="tl">
                    <a:srgbClr val="000000">
                      <a:alpha val="43137"/>
                    </a:srgbClr>
                  </a:outerShdw>
                </a:effectLst>
                <a:latin typeface="Bebas Neue" panose="020B0606020202050201" pitchFamily="34" charset="0"/>
              </a:rPr>
              <a:t>He who believes</a:t>
            </a:r>
            <a:r>
              <a:rPr lang="en-US" dirty="0">
                <a:solidFill>
                  <a:srgbClr val="FFFF00"/>
                </a:solidFill>
                <a:effectLst>
                  <a:outerShdw blurRad="38100" dist="38100" dir="2700000" algn="tl">
                    <a:srgbClr val="000000">
                      <a:alpha val="43137"/>
                    </a:srgbClr>
                  </a:outerShdw>
                </a:effectLst>
                <a:latin typeface="Bebas Neue" panose="020B0606020202050201" pitchFamily="34" charset="0"/>
              </a:rPr>
              <a:t> </a:t>
            </a:r>
            <a:r>
              <a:rPr lang="en-US" dirty="0">
                <a:solidFill>
                  <a:schemeClr val="bg1"/>
                </a:solidFill>
                <a:effectLst>
                  <a:outerShdw blurRad="38100" dist="38100" dir="2700000" algn="tl">
                    <a:srgbClr val="000000">
                      <a:alpha val="43137"/>
                    </a:srgbClr>
                  </a:outerShdw>
                </a:effectLst>
                <a:latin typeface="Bebas Neue" panose="020B0606020202050201" pitchFamily="34" charset="0"/>
              </a:rPr>
              <a:t>and is baptized</a:t>
            </a:r>
            <a:br>
              <a:rPr lang="en-US" dirty="0">
                <a:solidFill>
                  <a:schemeClr val="bg1"/>
                </a:solidFill>
                <a:effectLst>
                  <a:outerShdw blurRad="38100" dist="38100" dir="2700000" algn="tl">
                    <a:srgbClr val="000000">
                      <a:alpha val="43137"/>
                    </a:srgbClr>
                  </a:outerShdw>
                </a:effectLst>
                <a:latin typeface="Bebas Neue" panose="020B0606020202050201" pitchFamily="34" charset="0"/>
              </a:rPr>
            </a:br>
            <a:r>
              <a:rPr lang="en-US" dirty="0">
                <a:solidFill>
                  <a:schemeClr val="bg1"/>
                </a:solidFill>
                <a:effectLst>
                  <a:outerShdw blurRad="38100" dist="38100" dir="2700000" algn="tl">
                    <a:srgbClr val="000000">
                      <a:alpha val="43137"/>
                    </a:srgbClr>
                  </a:outerShdw>
                </a:effectLst>
                <a:latin typeface="Bebas Neue" panose="020B0606020202050201" pitchFamily="34" charset="0"/>
              </a:rPr>
              <a:t>will be saved</a:t>
            </a:r>
          </a:p>
        </p:txBody>
      </p:sp>
      <p:sp>
        <p:nvSpPr>
          <p:cNvPr id="3" name="Subtitle 2">
            <a:extLst>
              <a:ext uri="{FF2B5EF4-FFF2-40B4-BE49-F238E27FC236}">
                <a16:creationId xmlns:a16="http://schemas.microsoft.com/office/drawing/2014/main" id="{F183A511-8340-11FB-5707-A92685BA60EF}"/>
              </a:ext>
            </a:extLst>
          </p:cNvPr>
          <p:cNvSpPr>
            <a:spLocks noGrp="1"/>
          </p:cNvSpPr>
          <p:nvPr>
            <p:ph type="subTitle" idx="1"/>
          </p:nvPr>
        </p:nvSpPr>
        <p:spPr>
          <a:xfrm>
            <a:off x="1524000" y="3132944"/>
            <a:ext cx="9144000" cy="3277250"/>
          </a:xfrm>
        </p:spPr>
        <p:txBody>
          <a:bodyPr>
            <a:normAutofit/>
          </a:bodyPr>
          <a:lstStyle/>
          <a:p>
            <a:r>
              <a:rPr lang="en-US" sz="6000" dirty="0">
                <a:solidFill>
                  <a:schemeClr val="accent4">
                    <a:lumMod val="20000"/>
                    <a:lumOff val="80000"/>
                  </a:schemeClr>
                </a:solidFill>
                <a:effectLst>
                  <a:outerShdw blurRad="38100" dist="38100" dir="2700000" algn="tl">
                    <a:srgbClr val="000000">
                      <a:alpha val="43137"/>
                    </a:srgbClr>
                  </a:outerShdw>
                </a:effectLst>
                <a:latin typeface="Cookie" panose="02000000000000000000" pitchFamily="2" charset="0"/>
              </a:rPr>
              <a:t>An Acceptance of Jesus’ Words</a:t>
            </a:r>
          </a:p>
          <a:p>
            <a:r>
              <a:rPr lang="en-US" sz="4000" dirty="0">
                <a:solidFill>
                  <a:schemeClr val="bg1"/>
                </a:solidFill>
                <a:effectLst>
                  <a:outerShdw blurRad="38100" dist="38100" dir="2700000" algn="tl">
                    <a:srgbClr val="000000">
                      <a:alpha val="43137"/>
                    </a:srgbClr>
                  </a:outerShdw>
                </a:effectLst>
              </a:rPr>
              <a:t>Acts 2:38</a:t>
            </a:r>
          </a:p>
          <a:p>
            <a:r>
              <a:rPr lang="en-US" sz="4000" dirty="0">
                <a:solidFill>
                  <a:schemeClr val="bg1"/>
                </a:solidFill>
                <a:effectLst>
                  <a:outerShdw blurRad="38100" dist="38100" dir="2700000" algn="tl">
                    <a:srgbClr val="000000">
                      <a:alpha val="43137"/>
                    </a:srgbClr>
                  </a:outerShdw>
                </a:effectLst>
              </a:rPr>
              <a:t>Acts 22:16</a:t>
            </a:r>
          </a:p>
        </p:txBody>
      </p:sp>
    </p:spTree>
    <p:extLst>
      <p:ext uri="{BB962C8B-B14F-4D97-AF65-F5344CB8AC3E}">
        <p14:creationId xmlns:p14="http://schemas.microsoft.com/office/powerpoint/2010/main" val="1084539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183A511-8340-11FB-5707-A92685BA60EF}"/>
              </a:ext>
            </a:extLst>
          </p:cNvPr>
          <p:cNvSpPr>
            <a:spLocks noGrp="1"/>
          </p:cNvSpPr>
          <p:nvPr>
            <p:ph type="subTitle" idx="1"/>
          </p:nvPr>
        </p:nvSpPr>
        <p:spPr>
          <a:xfrm>
            <a:off x="482138" y="3429000"/>
            <a:ext cx="9543011" cy="2788920"/>
          </a:xfrm>
        </p:spPr>
        <p:txBody>
          <a:bodyPr>
            <a:normAutofit/>
          </a:bodyPr>
          <a:lstStyle/>
          <a:p>
            <a:r>
              <a:rPr lang="en-US" sz="3800" dirty="0">
                <a:solidFill>
                  <a:schemeClr val="bg1"/>
                </a:solidFill>
                <a:effectLst>
                  <a:outerShdw blurRad="38100" dist="38100" dir="2700000" algn="tl">
                    <a:srgbClr val="000000">
                      <a:alpha val="43137"/>
                    </a:srgbClr>
                  </a:outerShdw>
                </a:effectLst>
              </a:rPr>
              <a:t>Only those who come to Jesus in faith, and act in harmony with His teachings can be saved.</a:t>
            </a:r>
          </a:p>
          <a:p>
            <a:endParaRPr lang="en-US" sz="300" dirty="0">
              <a:solidFill>
                <a:schemeClr val="bg1"/>
              </a:solidFill>
              <a:effectLst>
                <a:outerShdw blurRad="38100" dist="38100" dir="2700000" algn="tl">
                  <a:srgbClr val="000000">
                    <a:alpha val="43137"/>
                  </a:srgbClr>
                </a:outerShdw>
              </a:effectLst>
            </a:endParaRPr>
          </a:p>
          <a:p>
            <a:pPr>
              <a:lnSpc>
                <a:spcPct val="80000"/>
              </a:lnSpc>
              <a:spcBef>
                <a:spcPts val="0"/>
              </a:spcBef>
            </a:pPr>
            <a:r>
              <a:rPr lang="en-US" sz="3800" b="1" dirty="0">
                <a:solidFill>
                  <a:srgbClr val="FFFF00"/>
                </a:solidFill>
                <a:effectLst>
                  <a:outerShdw blurRad="38100" dist="38100" dir="2700000" algn="tl">
                    <a:srgbClr val="000000">
                      <a:alpha val="43137"/>
                    </a:srgbClr>
                  </a:outerShdw>
                </a:effectLst>
              </a:rPr>
              <a:t>He who believes and is baptized</a:t>
            </a:r>
          </a:p>
          <a:p>
            <a:pPr>
              <a:lnSpc>
                <a:spcPct val="80000"/>
              </a:lnSpc>
              <a:spcBef>
                <a:spcPts val="0"/>
              </a:spcBef>
            </a:pPr>
            <a:r>
              <a:rPr lang="en-US" sz="3800" b="1" dirty="0">
                <a:solidFill>
                  <a:srgbClr val="FFFF00"/>
                </a:solidFill>
                <a:effectLst>
                  <a:outerShdw blurRad="38100" dist="38100" dir="2700000" algn="tl">
                    <a:srgbClr val="000000">
                      <a:alpha val="43137"/>
                    </a:srgbClr>
                  </a:outerShdw>
                </a:effectLst>
              </a:rPr>
              <a:t>will be saved!</a:t>
            </a:r>
          </a:p>
        </p:txBody>
      </p:sp>
    </p:spTree>
    <p:extLst>
      <p:ext uri="{BB962C8B-B14F-4D97-AF65-F5344CB8AC3E}">
        <p14:creationId xmlns:p14="http://schemas.microsoft.com/office/powerpoint/2010/main" val="4225366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1929</Words>
  <Application>Microsoft Office PowerPoint</Application>
  <PresentationFormat>Widescreen</PresentationFormat>
  <Paragraphs>109</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Bebas Neue</vt:lpstr>
      <vt:lpstr>Calibri</vt:lpstr>
      <vt:lpstr>Calibri Light</vt:lpstr>
      <vt:lpstr>Cookie</vt:lpstr>
      <vt:lpstr>Office Theme</vt:lpstr>
      <vt:lpstr>PowerPoint Presentation</vt:lpstr>
      <vt:lpstr>He who believes and is baptized will not be saved</vt:lpstr>
      <vt:lpstr>He who does not believe and is Not baptized will be saved</vt:lpstr>
      <vt:lpstr>He who does not believe and is “baptized” will be saved</vt:lpstr>
      <vt:lpstr>He who believes and is not baptized will be saved</vt:lpstr>
      <vt:lpstr>He who believes and is baptized will be saved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Cox</dc:creator>
  <cp:lastModifiedBy>Stan Cox</cp:lastModifiedBy>
  <cp:revision>1</cp:revision>
  <dcterms:created xsi:type="dcterms:W3CDTF">2023-01-28T02:11:29Z</dcterms:created>
  <dcterms:modified xsi:type="dcterms:W3CDTF">2023-01-29T01:55:06Z</dcterms:modified>
</cp:coreProperties>
</file>