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embeddedFontLst>
    <p:embeddedFont>
      <p:font typeface="Bernard MT Condensed" panose="02050806060905020404" pitchFamily="18" charset="0"/>
      <p:regular r:id="rId9"/>
    </p:embeddedFont>
    <p:embeddedFont>
      <p:font typeface="Bookman Old Style" panose="02050604050505020204" pitchFamily="18"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Rockwell" panose="02060603020205020403" pitchFamily="18"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5203" autoAdjust="0"/>
  </p:normalViewPr>
  <p:slideViewPr>
    <p:cSldViewPr snapToGrid="0">
      <p:cViewPr varScale="1">
        <p:scale>
          <a:sx n="34" d="100"/>
          <a:sy n="34" d="100"/>
        </p:scale>
        <p:origin x="2501" y="3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76318F27-8FAA-4B1B-9E44-AD01B46A2D24}"/>
    <pc:docChg chg="custSel modSld modHandout">
      <pc:chgData name="Stan Cox" userId="9376f276357bfffd" providerId="LiveId" clId="{76318F27-8FAA-4B1B-9E44-AD01B46A2D24}" dt="2023-05-27T22:01:10.862" v="87" actId="20577"/>
      <pc:docMkLst>
        <pc:docMk/>
      </pc:docMkLst>
      <pc:sldChg chg="modNotesTx">
        <pc:chgData name="Stan Cox" userId="9376f276357bfffd" providerId="LiveId" clId="{76318F27-8FAA-4B1B-9E44-AD01B46A2D24}" dt="2023-05-27T21:05:02.859" v="0" actId="6549"/>
        <pc:sldMkLst>
          <pc:docMk/>
          <pc:sldMk cId="2344398947" sldId="257"/>
        </pc:sldMkLst>
      </pc:sldChg>
      <pc:sldChg chg="modNotesTx">
        <pc:chgData name="Stan Cox" userId="9376f276357bfffd" providerId="LiveId" clId="{76318F27-8FAA-4B1B-9E44-AD01B46A2D24}" dt="2023-05-27T21:05:43.163" v="38" actId="6549"/>
        <pc:sldMkLst>
          <pc:docMk/>
          <pc:sldMk cId="3419329262" sldId="258"/>
        </pc:sldMkLst>
      </pc:sldChg>
      <pc:sldChg chg="modNotesTx">
        <pc:chgData name="Stan Cox" userId="9376f276357bfffd" providerId="LiveId" clId="{76318F27-8FAA-4B1B-9E44-AD01B46A2D24}" dt="2023-05-27T21:05:57.536" v="62" actId="20577"/>
        <pc:sldMkLst>
          <pc:docMk/>
          <pc:sldMk cId="669369434" sldId="259"/>
        </pc:sldMkLst>
      </pc:sldChg>
      <pc:sldChg chg="modNotesTx">
        <pc:chgData name="Stan Cox" userId="9376f276357bfffd" providerId="LiveId" clId="{76318F27-8FAA-4B1B-9E44-AD01B46A2D24}" dt="2023-05-27T21:06:12.184" v="63" actId="6549"/>
        <pc:sldMkLst>
          <pc:docMk/>
          <pc:sldMk cId="4106511203" sldId="2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400" cap="small" dirty="0">
                <a:latin typeface="Bernard MT Condensed" panose="02050806060905020404" pitchFamily="18" charset="0"/>
              </a:rPr>
              <a:t>“Cannot See”</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May 28, 2023 @ 11am</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soundteaching.org      </a:t>
            </a:r>
            <a:fld id="{DDB7B1DE-8C11-4ACB-AE4C-5430536520CD}" type="slidenum">
              <a:rPr lang="en-US" smtClean="0"/>
              <a:t>‹#›</a:t>
            </a:fld>
            <a:endParaRPr lang="en-US" dirty="0"/>
          </a:p>
        </p:txBody>
      </p:sp>
    </p:spTree>
    <p:extLst>
      <p:ext uri="{BB962C8B-B14F-4D97-AF65-F5344CB8AC3E}">
        <p14:creationId xmlns:p14="http://schemas.microsoft.com/office/powerpoint/2010/main" val="937323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531EF-08A2-4CFE-B5FF-2C45DFA17614}" type="datetimeFigureOut">
              <a:rPr lang="en-US" smtClean="0"/>
              <a:t>5/27/2023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F8537-2790-43D7-A6A9-32C40BDBA9EE}" type="slidenum">
              <a:rPr lang="en-US" smtClean="0"/>
              <a:t>‹#›</a:t>
            </a:fld>
            <a:endParaRPr lang="en-US"/>
          </a:p>
        </p:txBody>
      </p:sp>
    </p:spTree>
    <p:extLst>
      <p:ext uri="{BB962C8B-B14F-4D97-AF65-F5344CB8AC3E}">
        <p14:creationId xmlns:p14="http://schemas.microsoft.com/office/powerpoint/2010/main" val="969253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Peter 1:5-9) READ</a:t>
            </a:r>
          </a:p>
          <a:p>
            <a:r>
              <a:rPr lang="en-US" b="1" dirty="0"/>
              <a:t>(Verse</a:t>
            </a:r>
            <a:r>
              <a:rPr lang="en-US" b="1" baseline="0" dirty="0"/>
              <a:t> 9, KJV), </a:t>
            </a:r>
            <a:r>
              <a:rPr lang="en-US" b="0" i="1" baseline="0" dirty="0"/>
              <a:t>“</a:t>
            </a:r>
            <a:r>
              <a:rPr lang="en-US" sz="1200" b="0" i="1" kern="1200" dirty="0">
                <a:solidFill>
                  <a:schemeClr val="tx1"/>
                </a:solidFill>
                <a:latin typeface="+mn-lt"/>
                <a:ea typeface="+mn-ea"/>
                <a:cs typeface="+mn-cs"/>
              </a:rPr>
              <a:t>But he that </a:t>
            </a:r>
            <a:r>
              <a:rPr lang="en-US" sz="1200" b="0" i="1" kern="1200" dirty="0" err="1">
                <a:solidFill>
                  <a:schemeClr val="tx1"/>
                </a:solidFill>
                <a:latin typeface="+mn-lt"/>
                <a:ea typeface="+mn-ea"/>
                <a:cs typeface="+mn-cs"/>
              </a:rPr>
              <a:t>lacketh</a:t>
            </a:r>
            <a:r>
              <a:rPr lang="en-US" sz="1200" b="0" i="1" kern="1200" dirty="0">
                <a:solidFill>
                  <a:schemeClr val="tx1"/>
                </a:solidFill>
                <a:latin typeface="+mn-lt"/>
                <a:ea typeface="+mn-ea"/>
                <a:cs typeface="+mn-cs"/>
              </a:rPr>
              <a:t> these things is blind, </a:t>
            </a:r>
            <a:r>
              <a:rPr lang="en-US" sz="1200" b="0" i="1" u="sng" kern="1200" dirty="0">
                <a:solidFill>
                  <a:schemeClr val="tx1"/>
                </a:solidFill>
                <a:latin typeface="+mn-lt"/>
                <a:ea typeface="+mn-ea"/>
                <a:cs typeface="+mn-cs"/>
              </a:rPr>
              <a:t>and cannot see afar off</a:t>
            </a:r>
            <a:r>
              <a:rPr lang="en-US" sz="1200" b="0" i="1" kern="1200" dirty="0">
                <a:solidFill>
                  <a:schemeClr val="tx1"/>
                </a:solidFill>
                <a:latin typeface="+mn-lt"/>
                <a:ea typeface="+mn-ea"/>
                <a:cs typeface="+mn-cs"/>
              </a:rPr>
              <a:t>, and hath forgotten that he was purged from his old sins.”</a:t>
            </a:r>
            <a:endParaRPr lang="en-US" b="0" i="1" dirty="0"/>
          </a:p>
          <a:p>
            <a:endParaRPr lang="en-US" b="1" dirty="0"/>
          </a:p>
          <a:p>
            <a:pPr marL="171450" indent="-171450">
              <a:buFont typeface="Arial" panose="020B0604020202020204" pitchFamily="34" charset="0"/>
              <a:buChar char="•"/>
            </a:pPr>
            <a:r>
              <a:rPr lang="en-US" b="1" dirty="0"/>
              <a:t>The context deals with condition of spiritual myopia (nearsightedness)</a:t>
            </a:r>
          </a:p>
          <a:p>
            <a:pPr marL="628650" lvl="1" indent="-171450">
              <a:buFont typeface="Arial" panose="020B0604020202020204" pitchFamily="34" charset="0"/>
              <a:buChar char="•"/>
            </a:pPr>
            <a:r>
              <a:rPr lang="en-US" dirty="0"/>
              <a:t>Peter speaks of heart-vision, not eyesight </a:t>
            </a:r>
          </a:p>
          <a:p>
            <a:pPr marL="628650" lvl="1" indent="-171450">
              <a:buFont typeface="Arial" panose="020B0604020202020204" pitchFamily="34" charset="0"/>
              <a:buChar char="•"/>
            </a:pPr>
            <a:r>
              <a:rPr lang="en-US" dirty="0"/>
              <a:t>Such a heart is only concerned and influenced by the here and now, not</a:t>
            </a:r>
            <a:r>
              <a:rPr lang="en-US" baseline="0" dirty="0"/>
              <a:t> eternity</a:t>
            </a:r>
          </a:p>
          <a:p>
            <a:pPr marL="171450" lvl="0" indent="-171450">
              <a:buFont typeface="Arial" panose="020B0604020202020204" pitchFamily="34" charset="0"/>
              <a:buChar char="•"/>
            </a:pPr>
            <a:r>
              <a:rPr lang="en-US" b="1" baseline="0" dirty="0"/>
              <a:t>Such a “heart-vision” has some severe limitations!</a:t>
            </a:r>
            <a:endParaRPr lang="en-US" b="1" dirty="0"/>
          </a:p>
        </p:txBody>
      </p:sp>
      <p:sp>
        <p:nvSpPr>
          <p:cNvPr id="4" name="Slide Number Placeholder 3"/>
          <p:cNvSpPr>
            <a:spLocks noGrp="1"/>
          </p:cNvSpPr>
          <p:nvPr>
            <p:ph type="sldNum" sz="quarter" idx="10"/>
          </p:nvPr>
        </p:nvSpPr>
        <p:spPr/>
        <p:txBody>
          <a:bodyPr/>
          <a:lstStyle/>
          <a:p>
            <a:fld id="{E1CF8537-2790-43D7-A6A9-32C40BDBA9EE}" type="slidenum">
              <a:rPr lang="en-US" smtClean="0"/>
              <a:t>1</a:t>
            </a:fld>
            <a:endParaRPr lang="en-US"/>
          </a:p>
        </p:txBody>
      </p:sp>
    </p:spTree>
    <p:extLst>
      <p:ext uri="{BB962C8B-B14F-4D97-AF65-F5344CB8AC3E}">
        <p14:creationId xmlns:p14="http://schemas.microsoft.com/office/powerpoint/2010/main" val="269893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Forgets what it has escaped (4)</a:t>
            </a:r>
          </a:p>
          <a:p>
            <a:pPr marL="628650" lvl="1" indent="-171450">
              <a:buFont typeface="Arial" panose="020B0604020202020204" pitchFamily="34" charset="0"/>
              <a:buChar char="•"/>
            </a:pPr>
            <a:r>
              <a:rPr lang="en-US" dirty="0"/>
              <a:t>The filth, corruption and defilement of the world</a:t>
            </a:r>
          </a:p>
          <a:p>
            <a:pPr marL="0" lvl="0" indent="0">
              <a:buFont typeface="Arial" panose="020B0604020202020204" pitchFamily="34" charset="0"/>
              <a:buNone/>
            </a:pPr>
            <a:r>
              <a:rPr lang="en-US" b="1" dirty="0"/>
              <a:t>(2 Peter 2:20), </a:t>
            </a:r>
            <a:r>
              <a:rPr lang="en-US" i="1" dirty="0"/>
              <a:t>“For if, after they have escaped the pollutions of the world through the knowledge of the Lord and Savior Jesus Christ, they are again entangled in them and overcome, the latter end is worse for them than the beginning.”</a:t>
            </a:r>
          </a:p>
          <a:p>
            <a:pPr marL="628650" lvl="1" indent="-171450">
              <a:buFont typeface="Arial" panose="020B0604020202020204" pitchFamily="34" charset="0"/>
              <a:buChar char="•"/>
            </a:pPr>
            <a:r>
              <a:rPr lang="en-US" dirty="0"/>
              <a:t>Paul reminds the Ephesians of what they once were</a:t>
            </a:r>
          </a:p>
          <a:p>
            <a:pPr marL="0" lvl="0" indent="0">
              <a:buFont typeface="Arial" panose="020B0604020202020204" pitchFamily="34" charset="0"/>
              <a:buNone/>
            </a:pPr>
            <a:r>
              <a:rPr lang="en-US" b="1" dirty="0"/>
              <a:t>(Ephesians</a:t>
            </a:r>
            <a:r>
              <a:rPr lang="en-US" b="1" baseline="0" dirty="0"/>
              <a:t> </a:t>
            </a:r>
            <a:r>
              <a:rPr lang="en-US" b="1" dirty="0"/>
              <a:t>2:1-3), </a:t>
            </a:r>
            <a:r>
              <a:rPr lang="en-US" i="1" dirty="0"/>
              <a:t>“And you He made alive, who were dead in trespasses and sins, </a:t>
            </a:r>
            <a:r>
              <a:rPr lang="en-US" i="1" baseline="30000" dirty="0"/>
              <a:t>2</a:t>
            </a:r>
            <a:r>
              <a:rPr lang="en-US" i="1" dirty="0"/>
              <a:t> in which you once walked according to the course of this world, according to the prince of the power of the air, the spirit who now works in the sons of disobedience, </a:t>
            </a:r>
            <a:r>
              <a:rPr lang="en-US" i="1" baseline="30000" dirty="0"/>
              <a:t>3</a:t>
            </a:r>
            <a:r>
              <a:rPr lang="en-US" i="1" dirty="0"/>
              <a:t> among whom also we all once conducted ourselves in the lusts of our flesh, fulfilling the desires of the flesh and of the mind, and were by nature children of wrath, just as the others.”</a:t>
            </a:r>
          </a:p>
          <a:p>
            <a:pPr marL="628650" lvl="1" indent="-171450">
              <a:buFont typeface="Arial" panose="020B0604020202020204" pitchFamily="34" charset="0"/>
              <a:buChar char="•"/>
            </a:pPr>
            <a:r>
              <a:rPr lang="en-US" dirty="0"/>
              <a:t>Remembering what we were without Christ helps us to appreciate what we have become in Christ</a:t>
            </a:r>
          </a:p>
          <a:p>
            <a:r>
              <a:rPr lang="en-US" b="1" dirty="0"/>
              <a:t>Forgets "cleansing from his old sins" (9) </a:t>
            </a:r>
          </a:p>
          <a:p>
            <a:pPr marL="628650" lvl="1" indent="-171450">
              <a:buFont typeface="Arial" panose="020B0604020202020204" pitchFamily="34" charset="0"/>
              <a:buChar char="•"/>
            </a:pPr>
            <a:r>
              <a:rPr lang="en-US" dirty="0"/>
              <a:t>Men need to retain the disposition that prompted their conversion</a:t>
            </a:r>
          </a:p>
          <a:p>
            <a:pPr marL="628650" lvl="1" indent="-171450">
              <a:buFont typeface="Arial" panose="020B0604020202020204" pitchFamily="34" charset="0"/>
              <a:buChar char="•"/>
            </a:pPr>
            <a:r>
              <a:rPr lang="en-US" dirty="0"/>
              <a:t>Men need to remember the faith that led them to change in repentance</a:t>
            </a:r>
          </a:p>
          <a:p>
            <a:pPr marL="628650" lvl="1" indent="-171450">
              <a:buFont typeface="Arial" panose="020B0604020202020204" pitchFamily="34" charset="0"/>
              <a:buChar char="•"/>
            </a:pPr>
            <a:r>
              <a:rPr lang="en-US" dirty="0"/>
              <a:t>Men need to remember the beginning of a new life in Christ and how they once confessed Christ as Lord</a:t>
            </a:r>
          </a:p>
          <a:p>
            <a:endParaRPr lang="en-US" dirty="0"/>
          </a:p>
        </p:txBody>
      </p:sp>
      <p:sp>
        <p:nvSpPr>
          <p:cNvPr id="4" name="Slide Number Placeholder 3"/>
          <p:cNvSpPr>
            <a:spLocks noGrp="1"/>
          </p:cNvSpPr>
          <p:nvPr>
            <p:ph type="sldNum" sz="quarter" idx="10"/>
          </p:nvPr>
        </p:nvSpPr>
        <p:spPr/>
        <p:txBody>
          <a:bodyPr/>
          <a:lstStyle/>
          <a:p>
            <a:fld id="{E1CF8537-2790-43D7-A6A9-32C40BDBA9EE}" type="slidenum">
              <a:rPr lang="en-US" smtClean="0"/>
              <a:t>2</a:t>
            </a:fld>
            <a:endParaRPr lang="en-US"/>
          </a:p>
        </p:txBody>
      </p:sp>
    </p:spTree>
    <p:extLst>
      <p:ext uri="{BB962C8B-B14F-4D97-AF65-F5344CB8AC3E}">
        <p14:creationId xmlns:p14="http://schemas.microsoft.com/office/powerpoint/2010/main" val="307745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CANNOT SEE FAR AHEAD</a:t>
            </a:r>
          </a:p>
          <a:p>
            <a:r>
              <a:rPr lang="en-US" b="1" dirty="0"/>
              <a:t>Avoids facing the reality of death </a:t>
            </a:r>
          </a:p>
          <a:p>
            <a:pPr marL="628650" lvl="1" indent="-171450">
              <a:buFont typeface="Arial" panose="020B0604020202020204" pitchFamily="34" charset="0"/>
              <a:buChar char="•"/>
            </a:pPr>
            <a:r>
              <a:rPr lang="en-US" dirty="0"/>
              <a:t>Amazingly, one of the few certainties of life is its end </a:t>
            </a:r>
          </a:p>
          <a:p>
            <a:pPr marL="0" lvl="0" indent="0">
              <a:buFont typeface="Arial" panose="020B0604020202020204" pitchFamily="34" charset="0"/>
              <a:buNone/>
            </a:pPr>
            <a:r>
              <a:rPr lang="en-US" b="1" dirty="0"/>
              <a:t>(Hebrews 9:27), </a:t>
            </a:r>
            <a:r>
              <a:rPr lang="en-US" i="1" dirty="0"/>
              <a:t>“And as it is appointed for men to die once, but after this the judgment”</a:t>
            </a:r>
          </a:p>
          <a:p>
            <a:pPr marL="628650" lvl="1" indent="-171450">
              <a:buFont typeface="Arial" panose="020B0604020202020204" pitchFamily="34" charset="0"/>
              <a:buChar char="•"/>
            </a:pPr>
            <a:r>
              <a:rPr lang="en-US" dirty="0"/>
              <a:t>And yet, is often the least prepared for </a:t>
            </a:r>
          </a:p>
          <a:p>
            <a:r>
              <a:rPr lang="en-US" b="1" dirty="0"/>
              <a:t>Does not see ahead to the judgment </a:t>
            </a:r>
          </a:p>
          <a:p>
            <a:r>
              <a:rPr lang="en-US" b="1" dirty="0"/>
              <a:t>(2 Corinthians 5:10), </a:t>
            </a:r>
            <a:r>
              <a:rPr lang="en-US" i="1" dirty="0"/>
              <a:t>“For we must all appear before the judgment seat of Christ, that each one may receive the things done in the body, according to what he has done, whether good or bad.” </a:t>
            </a:r>
          </a:p>
          <a:p>
            <a:pPr marL="628650" lvl="1" indent="-171450">
              <a:buFont typeface="Arial" panose="020B0604020202020204" pitchFamily="34" charset="0"/>
              <a:buChar char="•"/>
            </a:pPr>
            <a:r>
              <a:rPr lang="en-US" dirty="0"/>
              <a:t>Paul implies that knowledge of judgment ought to affect our present manner of life and bring us to repentance </a:t>
            </a:r>
          </a:p>
          <a:p>
            <a:pPr marL="0" lvl="0" indent="0">
              <a:buFont typeface="Arial" panose="020B0604020202020204" pitchFamily="34" charset="0"/>
              <a:buNone/>
            </a:pPr>
            <a:r>
              <a:rPr lang="en-US" b="1" dirty="0"/>
              <a:t>(Acts 17:30-31), </a:t>
            </a:r>
            <a:r>
              <a:rPr lang="en-US" i="1" dirty="0"/>
              <a:t>“Truly, these times of ignorance God overlooked, </a:t>
            </a:r>
            <a:r>
              <a:rPr lang="en-US" i="1" u="sng" dirty="0"/>
              <a:t>but now commands all men everywhere to repent</a:t>
            </a:r>
            <a:r>
              <a:rPr lang="en-US" i="1" dirty="0"/>
              <a:t>, </a:t>
            </a:r>
            <a:r>
              <a:rPr lang="en-US" i="1" baseline="30000" dirty="0"/>
              <a:t>31</a:t>
            </a:r>
            <a:r>
              <a:rPr lang="en-US" i="1" dirty="0"/>
              <a:t> because He has appointed a day on which He will judge the world in righteousness by the Man whom He has ordained. He has given assurance of this to all by raising Him from the dead." </a:t>
            </a:r>
          </a:p>
          <a:p>
            <a:r>
              <a:rPr lang="en-US" b="1" dirty="0"/>
              <a:t>Does not consider the latter end </a:t>
            </a:r>
          </a:p>
          <a:p>
            <a:pPr marL="628650" lvl="1" indent="-171450">
              <a:buFont typeface="Arial" panose="020B0604020202020204" pitchFamily="34" charset="0"/>
              <a:buChar char="•"/>
            </a:pPr>
            <a:r>
              <a:rPr lang="en-US" dirty="0"/>
              <a:t>A problem with Israel </a:t>
            </a:r>
          </a:p>
          <a:p>
            <a:pPr marL="0" lvl="0" indent="0">
              <a:buFont typeface="Arial" panose="020B0604020202020204" pitchFamily="34" charset="0"/>
              <a:buNone/>
            </a:pPr>
            <a:r>
              <a:rPr lang="en-US" b="1" dirty="0"/>
              <a:t>(Deuteronomy 32:28-29),</a:t>
            </a:r>
            <a:r>
              <a:rPr lang="en-US" b="1" baseline="0" dirty="0"/>
              <a:t> </a:t>
            </a:r>
            <a:r>
              <a:rPr lang="en-US" i="1" baseline="0" dirty="0"/>
              <a:t>“For they are a nation void of counsel, nor is there any understanding in them. </a:t>
            </a:r>
            <a:r>
              <a:rPr lang="en-US" i="1" baseline="30000" dirty="0"/>
              <a:t>29</a:t>
            </a:r>
            <a:r>
              <a:rPr lang="en-US" i="1" baseline="0" dirty="0"/>
              <a:t> Oh, that they were wise, that they understood this, </a:t>
            </a:r>
            <a:r>
              <a:rPr lang="en-US" i="1" u="sng" baseline="0" dirty="0"/>
              <a:t>that they would consider their latter end</a:t>
            </a:r>
            <a:r>
              <a:rPr lang="en-US" i="1" baseline="0" dirty="0"/>
              <a:t>!”</a:t>
            </a:r>
            <a:r>
              <a:rPr lang="en-US" i="1" dirty="0"/>
              <a:t> </a:t>
            </a:r>
          </a:p>
          <a:p>
            <a:pPr marL="628650" lvl="1" indent="-171450">
              <a:buFont typeface="Arial" panose="020B0604020202020204" pitchFamily="34" charset="0"/>
              <a:buChar char="•"/>
            </a:pPr>
            <a:r>
              <a:rPr lang="en-US" dirty="0"/>
              <a:t>It is foolish for any man to ignore his eternal destiny</a:t>
            </a:r>
          </a:p>
        </p:txBody>
      </p:sp>
      <p:sp>
        <p:nvSpPr>
          <p:cNvPr id="4" name="Slide Number Placeholder 3"/>
          <p:cNvSpPr>
            <a:spLocks noGrp="1"/>
          </p:cNvSpPr>
          <p:nvPr>
            <p:ph type="sldNum" sz="quarter" idx="10"/>
          </p:nvPr>
        </p:nvSpPr>
        <p:spPr/>
        <p:txBody>
          <a:bodyPr/>
          <a:lstStyle/>
          <a:p>
            <a:fld id="{E1CF8537-2790-43D7-A6A9-32C40BDBA9EE}" type="slidenum">
              <a:rPr lang="en-US" smtClean="0"/>
              <a:t>3</a:t>
            </a:fld>
            <a:endParaRPr lang="en-US"/>
          </a:p>
        </p:txBody>
      </p:sp>
    </p:spTree>
    <p:extLst>
      <p:ext uri="{BB962C8B-B14F-4D97-AF65-F5344CB8AC3E}">
        <p14:creationId xmlns:p14="http://schemas.microsoft.com/office/powerpoint/2010/main" val="83559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CANNOT SEE FAR WITHIN</a:t>
            </a:r>
          </a:p>
          <a:p>
            <a:r>
              <a:rPr lang="en-US" b="1" dirty="0"/>
              <a:t>Such is the man who will not examine himself</a:t>
            </a:r>
          </a:p>
          <a:p>
            <a:r>
              <a:rPr lang="en-US" b="1" dirty="0"/>
              <a:t>(2 Corinthians 13:5), </a:t>
            </a:r>
            <a:r>
              <a:rPr lang="en-US" i="1" dirty="0"/>
              <a:t>“Examine yourselves as to whether you are in the faith. Test yourselves. Do you not know yourselves, that Jesus Christ is in you? —unless indeed you are disqualified.”</a:t>
            </a:r>
          </a:p>
          <a:p>
            <a:pPr marL="628650" lvl="1" indent="-171450">
              <a:buFont typeface="Arial" panose="020B0604020202020204" pitchFamily="34" charset="0"/>
              <a:buChar char="•"/>
            </a:pPr>
            <a:r>
              <a:rPr lang="en-US" dirty="0"/>
              <a:t>Some have closed their eyes </a:t>
            </a:r>
          </a:p>
          <a:p>
            <a:pPr marL="0" lvl="0" indent="0">
              <a:buFont typeface="Arial" panose="020B0604020202020204" pitchFamily="34" charset="0"/>
              <a:buNone/>
            </a:pPr>
            <a:r>
              <a:rPr lang="en-US" b="1" dirty="0"/>
              <a:t>(Matthew 13:15), [Jesus said, fulfills Isaiah’s prophecy] </a:t>
            </a:r>
            <a:r>
              <a:rPr lang="en-US" i="1" dirty="0"/>
              <a:t>“For the hearts of this people have grown dull. Their ears are hard of hearing, and their eyes they have closed, lest they should see with their eyes and hear with their ears, lest they should understand with their hearts and turn, so that I should heal them.” </a:t>
            </a:r>
          </a:p>
          <a:p>
            <a:pPr marL="628650" lvl="1" indent="-171450">
              <a:buFont typeface="Arial" panose="020B0604020202020204" pitchFamily="34" charset="0"/>
              <a:buChar char="•"/>
            </a:pPr>
            <a:r>
              <a:rPr lang="en-US" dirty="0"/>
              <a:t>Others look, but straightway forget what they see </a:t>
            </a:r>
          </a:p>
          <a:p>
            <a:pPr marL="0" lvl="0" indent="0">
              <a:buFont typeface="Arial" panose="020B0604020202020204" pitchFamily="34" charset="0"/>
              <a:buNone/>
            </a:pPr>
            <a:r>
              <a:rPr lang="en-US" b="1" dirty="0"/>
              <a:t>(James 1:24), [hearer, but not doer</a:t>
            </a:r>
            <a:r>
              <a:rPr lang="en-US" b="1" baseline="0" dirty="0"/>
              <a:t> of word] </a:t>
            </a:r>
            <a:r>
              <a:rPr lang="en-US" i="1" dirty="0"/>
              <a:t>“for he observes himself, goes away, and immediately forgets what kind of man he was.” </a:t>
            </a:r>
          </a:p>
          <a:p>
            <a:pPr marL="628650" lvl="1" indent="-171450">
              <a:buFont typeface="Arial" panose="020B0604020202020204" pitchFamily="34" charset="0"/>
              <a:buChar char="•"/>
            </a:pPr>
            <a:r>
              <a:rPr lang="en-US" dirty="0"/>
              <a:t>Such become like the </a:t>
            </a:r>
            <a:r>
              <a:rPr lang="en-US" dirty="0" err="1"/>
              <a:t>Laodiceans</a:t>
            </a:r>
            <a:endParaRPr lang="en-US" dirty="0"/>
          </a:p>
          <a:p>
            <a:pPr marL="0" lvl="0" indent="0">
              <a:buFont typeface="Arial" panose="020B0604020202020204" pitchFamily="34" charset="0"/>
              <a:buNone/>
            </a:pPr>
            <a:r>
              <a:rPr lang="en-US" b="1" dirty="0"/>
              <a:t>(Revelation 3:17-19), </a:t>
            </a:r>
            <a:r>
              <a:rPr lang="en-US" i="1" dirty="0"/>
              <a:t>“Because you say, "I am rich, have become wealthy, and have need of nothing'—and do not know that you are wretched, miserable, poor, blind, and naked— </a:t>
            </a:r>
            <a:r>
              <a:rPr lang="en-US" i="1" baseline="30000" dirty="0"/>
              <a:t>18</a:t>
            </a:r>
            <a:r>
              <a:rPr lang="en-US" i="1" dirty="0"/>
              <a:t> I counsel you to buy from Me gold refined in the fire, that you may be rich; and white garments, that you may be clothed, that the shame of your nakedness may not be revealed; </a:t>
            </a:r>
            <a:r>
              <a:rPr lang="en-US" i="1" u="sng" dirty="0"/>
              <a:t>and anoint your eyes with eye salve, that you may see</a:t>
            </a:r>
            <a:r>
              <a:rPr lang="en-US" i="1" dirty="0"/>
              <a:t>. </a:t>
            </a:r>
            <a:r>
              <a:rPr lang="en-US" i="1" baseline="30000" dirty="0"/>
              <a:t>19</a:t>
            </a:r>
            <a:r>
              <a:rPr lang="en-US" i="1" dirty="0"/>
              <a:t> As many as I love, I rebuke and chasten. Therefore be zealous and repent.”</a:t>
            </a:r>
          </a:p>
          <a:p>
            <a:r>
              <a:rPr lang="en-US" b="1" dirty="0"/>
              <a:t>Making our calling and election sure (10) requires looking inward </a:t>
            </a:r>
          </a:p>
          <a:p>
            <a:pPr marL="628650" lvl="1" indent="-171450">
              <a:buFont typeface="Arial" panose="020B0604020202020204" pitchFamily="34" charset="0"/>
              <a:buChar char="•"/>
            </a:pPr>
            <a:r>
              <a:rPr lang="en-US" dirty="0"/>
              <a:t>When the Prodigal saw himself as he was, he came to himself (Lk. 15)</a:t>
            </a:r>
          </a:p>
          <a:p>
            <a:pPr marL="628650" lvl="1" indent="-171450">
              <a:buFont typeface="Arial" panose="020B0604020202020204" pitchFamily="34" charset="0"/>
              <a:buChar char="•"/>
            </a:pPr>
            <a:r>
              <a:rPr lang="en-US" dirty="0"/>
              <a:t>When the Psalmist thought on his ways, he turned to the Lord</a:t>
            </a:r>
          </a:p>
          <a:p>
            <a:pPr marL="0" lvl="0" indent="0">
              <a:buFont typeface="Arial" panose="020B0604020202020204" pitchFamily="34" charset="0"/>
              <a:buNone/>
            </a:pPr>
            <a:r>
              <a:rPr lang="en-US" b="1" dirty="0"/>
              <a:t>(Psalm 119:59-60), </a:t>
            </a:r>
            <a:r>
              <a:rPr lang="en-US" i="1" dirty="0"/>
              <a:t>“I thought about my ways, and turned my feet to Your testimonies. 60 I made haste, and did not delay to keep Your commandments.”</a:t>
            </a:r>
            <a:endParaRPr lang="en-US" dirty="0"/>
          </a:p>
        </p:txBody>
      </p:sp>
      <p:sp>
        <p:nvSpPr>
          <p:cNvPr id="4" name="Slide Number Placeholder 3"/>
          <p:cNvSpPr>
            <a:spLocks noGrp="1"/>
          </p:cNvSpPr>
          <p:nvPr>
            <p:ph type="sldNum" sz="quarter" idx="10"/>
          </p:nvPr>
        </p:nvSpPr>
        <p:spPr/>
        <p:txBody>
          <a:bodyPr/>
          <a:lstStyle/>
          <a:p>
            <a:fld id="{E1CF8537-2790-43D7-A6A9-32C40BDBA9EE}" type="slidenum">
              <a:rPr lang="en-US" smtClean="0"/>
              <a:t>4</a:t>
            </a:fld>
            <a:endParaRPr lang="en-US"/>
          </a:p>
        </p:txBody>
      </p:sp>
    </p:spTree>
    <p:extLst>
      <p:ext uri="{BB962C8B-B14F-4D97-AF65-F5344CB8AC3E}">
        <p14:creationId xmlns:p14="http://schemas.microsoft.com/office/powerpoint/2010/main" val="3615586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Have we forgotten what's in the past and in the future?</a:t>
            </a:r>
          </a:p>
          <a:p>
            <a:pPr marL="628650" lvl="1" indent="-171450">
              <a:buFont typeface="Arial" panose="020B0604020202020204" pitchFamily="34" charset="0"/>
              <a:buChar char="•"/>
            </a:pPr>
            <a:r>
              <a:rPr lang="en-US" dirty="0"/>
              <a:t>Look within!  </a:t>
            </a:r>
          </a:p>
          <a:p>
            <a:pPr marL="628650" lvl="1" indent="-171450">
              <a:buFont typeface="Arial" panose="020B0604020202020204" pitchFamily="34" charset="0"/>
              <a:buChar char="•"/>
            </a:pPr>
            <a:r>
              <a:rPr lang="en-US" dirty="0"/>
              <a:t>This is Peter’s message:</a:t>
            </a:r>
          </a:p>
          <a:p>
            <a:pPr marL="0" lvl="0" indent="0">
              <a:buFont typeface="Arial" panose="020B0604020202020204" pitchFamily="34" charset="0"/>
              <a:buNone/>
            </a:pPr>
            <a:r>
              <a:rPr lang="en-US" b="1" dirty="0"/>
              <a:t>(</a:t>
            </a:r>
            <a:r>
              <a:rPr lang="en-US" b="1" baseline="0" dirty="0"/>
              <a:t>2 Peter 1:10-14), </a:t>
            </a:r>
            <a:r>
              <a:rPr lang="en-US" i="1" baseline="0" dirty="0"/>
              <a:t>“</a:t>
            </a:r>
            <a:r>
              <a:rPr lang="en-US" i="1" u="sng" baseline="0" dirty="0"/>
              <a:t>Therefore, brethren, be even more diligent to make your call and election sure, for if you do these things you will never stumble</a:t>
            </a:r>
            <a:r>
              <a:rPr lang="en-US" i="1" baseline="0" dirty="0"/>
              <a:t>; </a:t>
            </a:r>
            <a:r>
              <a:rPr lang="en-US" i="1" baseline="30000" dirty="0"/>
              <a:t>11</a:t>
            </a:r>
            <a:r>
              <a:rPr lang="en-US" i="1" baseline="0" dirty="0"/>
              <a:t> for so an entrance will be supplied to you abundantly into the everlasting kingdom of our Lord and Savior Jesus Christ. </a:t>
            </a:r>
            <a:r>
              <a:rPr lang="en-US" i="1" baseline="30000" dirty="0"/>
              <a:t>12</a:t>
            </a:r>
            <a:r>
              <a:rPr lang="en-US" i="1" baseline="0" dirty="0"/>
              <a:t> For this reason I will not be negligent to remind you always of these things, though you know and are established in the present truth. </a:t>
            </a:r>
            <a:r>
              <a:rPr lang="en-US" i="1" baseline="30000" dirty="0"/>
              <a:t>13</a:t>
            </a:r>
            <a:r>
              <a:rPr lang="en-US" i="1" baseline="0" dirty="0"/>
              <a:t> Yes, I think it is right, as long as I am in this tent, to stir you up by reminding you, </a:t>
            </a:r>
            <a:r>
              <a:rPr lang="en-US" i="1" baseline="30000" dirty="0"/>
              <a:t>14</a:t>
            </a:r>
            <a:r>
              <a:rPr lang="en-US" i="1" baseline="0" dirty="0"/>
              <a:t> knowing that shortly I must put off my tent, just as our Lord Jesus Christ showed me.”</a:t>
            </a:r>
            <a:endParaRPr lang="en-US" i="1" dirty="0"/>
          </a:p>
        </p:txBody>
      </p:sp>
      <p:sp>
        <p:nvSpPr>
          <p:cNvPr id="4" name="Slide Number Placeholder 3"/>
          <p:cNvSpPr>
            <a:spLocks noGrp="1"/>
          </p:cNvSpPr>
          <p:nvPr>
            <p:ph type="sldNum" sz="quarter" idx="10"/>
          </p:nvPr>
        </p:nvSpPr>
        <p:spPr/>
        <p:txBody>
          <a:bodyPr/>
          <a:lstStyle/>
          <a:p>
            <a:fld id="{E1CF8537-2790-43D7-A6A9-32C40BDBA9EE}" type="slidenum">
              <a:rPr lang="en-US" smtClean="0"/>
              <a:t>5</a:t>
            </a:fld>
            <a:endParaRPr lang="en-US"/>
          </a:p>
        </p:txBody>
      </p:sp>
    </p:spTree>
    <p:extLst>
      <p:ext uri="{BB962C8B-B14F-4D97-AF65-F5344CB8AC3E}">
        <p14:creationId xmlns:p14="http://schemas.microsoft.com/office/powerpoint/2010/main" val="1199115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5/27/2023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182" y="875223"/>
            <a:ext cx="11069782" cy="1551564"/>
          </a:xfrm>
        </p:spPr>
        <p:txBody>
          <a:bodyPr anchor="t">
            <a:normAutofit/>
          </a:bodyPr>
          <a:lstStyle/>
          <a:p>
            <a:r>
              <a:rPr lang="en-US" sz="8000" b="0" cap="small" dirty="0">
                <a:solidFill>
                  <a:schemeClr val="bg1"/>
                </a:solidFill>
                <a:latin typeface="Bernard MT Condensed" panose="02050806060905020404" pitchFamily="18" charset="0"/>
              </a:rPr>
              <a:t>“Cannot See Afar Off”</a:t>
            </a:r>
          </a:p>
        </p:txBody>
      </p:sp>
      <p:sp>
        <p:nvSpPr>
          <p:cNvPr id="3" name="Subtitle 2"/>
          <p:cNvSpPr>
            <a:spLocks noGrp="1"/>
          </p:cNvSpPr>
          <p:nvPr>
            <p:ph type="subTitle" idx="1"/>
          </p:nvPr>
        </p:nvSpPr>
        <p:spPr>
          <a:xfrm>
            <a:off x="1585634" y="4325938"/>
            <a:ext cx="9001462" cy="1655762"/>
          </a:xfrm>
        </p:spPr>
        <p:txBody>
          <a:bodyPr>
            <a:normAutofit/>
          </a:bodyPr>
          <a:lstStyle/>
          <a:p>
            <a:r>
              <a:rPr lang="en-US" sz="4800" b="1" dirty="0"/>
              <a:t>2 Peter 1:5-9</a:t>
            </a:r>
          </a:p>
        </p:txBody>
      </p:sp>
    </p:spTree>
    <p:extLst>
      <p:ext uri="{BB962C8B-B14F-4D97-AF65-F5344CB8AC3E}">
        <p14:creationId xmlns:p14="http://schemas.microsoft.com/office/powerpoint/2010/main" val="2629547209"/>
      </p:ext>
    </p:extLst>
  </p:cSld>
  <p:clrMapOvr>
    <a:masterClrMapping/>
  </p:clrMapOvr>
  <mc:AlternateContent xmlns:mc="http://schemas.openxmlformats.org/markup-compatibility/2006" xmlns:p14="http://schemas.microsoft.com/office/powerpoint/2010/main">
    <mc:Choice Requires="p14">
      <p:transition spd="slow" p14:dur="15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172995"/>
            <a:ext cx="10353762" cy="1235676"/>
          </a:xfrm>
        </p:spPr>
        <p:txBody>
          <a:bodyPr>
            <a:noAutofit/>
          </a:bodyPr>
          <a:lstStyle/>
          <a:p>
            <a:r>
              <a:rPr lang="en-US" sz="7200" b="0" cap="small" dirty="0">
                <a:solidFill>
                  <a:schemeClr val="bg1"/>
                </a:solidFill>
                <a:latin typeface="Bernard MT Condensed" panose="02050806060905020404" pitchFamily="18" charset="0"/>
              </a:rPr>
              <a:t>Limitations of Spiritual Myopia</a:t>
            </a:r>
          </a:p>
        </p:txBody>
      </p:sp>
      <p:sp>
        <p:nvSpPr>
          <p:cNvPr id="3" name="Content Placeholder 2"/>
          <p:cNvSpPr>
            <a:spLocks noGrp="1"/>
          </p:cNvSpPr>
          <p:nvPr>
            <p:ph idx="1"/>
          </p:nvPr>
        </p:nvSpPr>
        <p:spPr>
          <a:xfrm>
            <a:off x="913795" y="1507527"/>
            <a:ext cx="10353762" cy="1879140"/>
          </a:xfrm>
          <a:solidFill>
            <a:schemeClr val="bg1">
              <a:alpha val="50000"/>
            </a:schemeClr>
          </a:solidFill>
        </p:spPr>
        <p:txBody>
          <a:bodyPr>
            <a:normAutofit/>
          </a:bodyPr>
          <a:lstStyle/>
          <a:p>
            <a:pPr marL="741363" indent="-519113">
              <a:lnSpc>
                <a:spcPct val="100000"/>
              </a:lnSpc>
              <a:spcBef>
                <a:spcPts val="0"/>
              </a:spcBef>
              <a:spcAft>
                <a:spcPts val="600"/>
              </a:spcAft>
            </a:pPr>
            <a:r>
              <a:rPr lang="en-US" sz="4800" b="1" dirty="0"/>
              <a:t>Cannot see far </a:t>
            </a:r>
            <a:r>
              <a:rPr lang="en-US" sz="4800" b="1" cap="small" dirty="0">
                <a:solidFill>
                  <a:srgbClr val="FFFF00"/>
                </a:solidFill>
              </a:rPr>
              <a:t>Behind</a:t>
            </a:r>
          </a:p>
          <a:p>
            <a:pPr marL="1211263" lvl="1" indent="0">
              <a:lnSpc>
                <a:spcPct val="100000"/>
              </a:lnSpc>
              <a:spcBef>
                <a:spcPts val="0"/>
              </a:spcBef>
              <a:spcAft>
                <a:spcPts val="600"/>
              </a:spcAft>
              <a:buNone/>
            </a:pPr>
            <a:r>
              <a:rPr lang="en-US" sz="4400" b="1" dirty="0"/>
              <a:t>(4) (2 Peter 2:20; Eph. 2:1-3) (9)</a:t>
            </a:r>
          </a:p>
        </p:txBody>
      </p:sp>
    </p:spTree>
    <p:extLst>
      <p:ext uri="{BB962C8B-B14F-4D97-AF65-F5344CB8AC3E}">
        <p14:creationId xmlns:p14="http://schemas.microsoft.com/office/powerpoint/2010/main" val="2344398947"/>
      </p:ext>
    </p:extLst>
  </p:cSld>
  <p:clrMapOvr>
    <a:masterClrMapping/>
  </p:clrMapOvr>
  <mc:AlternateContent xmlns:mc="http://schemas.openxmlformats.org/markup-compatibility/2006" xmlns:p14="http://schemas.microsoft.com/office/powerpoint/2010/main">
    <mc:Choice Requires="p14">
      <p:transition spd="slow" p14:dur="1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172995"/>
            <a:ext cx="10353762" cy="1235676"/>
          </a:xfrm>
        </p:spPr>
        <p:txBody>
          <a:bodyPr>
            <a:noAutofit/>
          </a:bodyPr>
          <a:lstStyle/>
          <a:p>
            <a:r>
              <a:rPr lang="en-US" sz="7200" b="0" cap="small" dirty="0">
                <a:solidFill>
                  <a:schemeClr val="bg1"/>
                </a:solidFill>
                <a:latin typeface="Bernard MT Condensed" panose="02050806060905020404" pitchFamily="18" charset="0"/>
              </a:rPr>
              <a:t>Limitations of Spiritual Myopia</a:t>
            </a:r>
          </a:p>
        </p:txBody>
      </p:sp>
      <p:sp>
        <p:nvSpPr>
          <p:cNvPr id="3" name="Content Placeholder 2"/>
          <p:cNvSpPr>
            <a:spLocks noGrp="1"/>
          </p:cNvSpPr>
          <p:nvPr>
            <p:ph idx="1"/>
          </p:nvPr>
        </p:nvSpPr>
        <p:spPr>
          <a:xfrm>
            <a:off x="913795" y="1507527"/>
            <a:ext cx="10353762" cy="3301540"/>
          </a:xfrm>
          <a:solidFill>
            <a:schemeClr val="bg1">
              <a:alpha val="50000"/>
            </a:schemeClr>
          </a:solidFill>
        </p:spPr>
        <p:txBody>
          <a:bodyPr>
            <a:normAutofit/>
          </a:bodyPr>
          <a:lstStyle/>
          <a:p>
            <a:pPr marL="741363" indent="-519113">
              <a:lnSpc>
                <a:spcPct val="100000"/>
              </a:lnSpc>
              <a:spcBef>
                <a:spcPts val="0"/>
              </a:spcBef>
              <a:spcAft>
                <a:spcPts val="600"/>
              </a:spcAft>
            </a:pPr>
            <a:r>
              <a:rPr lang="en-US" sz="4800" b="1" dirty="0"/>
              <a:t>Cannot see far </a:t>
            </a:r>
            <a:r>
              <a:rPr lang="en-US" sz="4800" b="1" cap="small" dirty="0">
                <a:solidFill>
                  <a:srgbClr val="FFFF00"/>
                </a:solidFill>
              </a:rPr>
              <a:t>Behind</a:t>
            </a:r>
          </a:p>
          <a:p>
            <a:pPr marL="1211263" lvl="1" indent="0">
              <a:lnSpc>
                <a:spcPct val="100000"/>
              </a:lnSpc>
              <a:spcBef>
                <a:spcPts val="0"/>
              </a:spcBef>
              <a:spcAft>
                <a:spcPts val="600"/>
              </a:spcAft>
              <a:buNone/>
            </a:pPr>
            <a:r>
              <a:rPr lang="en-US" sz="4400" b="1" dirty="0"/>
              <a:t>(4) (2 Peter 2:20; Eph. 2:1-3) (9)</a:t>
            </a:r>
          </a:p>
          <a:p>
            <a:pPr marL="741363" indent="-519113">
              <a:lnSpc>
                <a:spcPct val="100000"/>
              </a:lnSpc>
              <a:spcBef>
                <a:spcPts val="0"/>
              </a:spcBef>
              <a:spcAft>
                <a:spcPts val="600"/>
              </a:spcAft>
            </a:pPr>
            <a:r>
              <a:rPr lang="en-US" sz="4800" b="1" dirty="0"/>
              <a:t>Cannot see far </a:t>
            </a:r>
            <a:r>
              <a:rPr lang="en-US" sz="4800" b="1" cap="small" dirty="0">
                <a:solidFill>
                  <a:srgbClr val="FFFF00"/>
                </a:solidFill>
              </a:rPr>
              <a:t>Ahead</a:t>
            </a:r>
          </a:p>
          <a:p>
            <a:pPr marL="1211263" lvl="1" indent="0">
              <a:lnSpc>
                <a:spcPct val="100000"/>
              </a:lnSpc>
              <a:spcBef>
                <a:spcPts val="0"/>
              </a:spcBef>
              <a:spcAft>
                <a:spcPts val="600"/>
              </a:spcAft>
              <a:buNone/>
            </a:pPr>
            <a:r>
              <a:rPr lang="en-US" sz="4400" b="1" dirty="0"/>
              <a:t>(Heb. 9:27; 2 Cor. 5:10; Deut. 32)</a:t>
            </a:r>
          </a:p>
        </p:txBody>
      </p:sp>
    </p:spTree>
    <p:extLst>
      <p:ext uri="{BB962C8B-B14F-4D97-AF65-F5344CB8AC3E}">
        <p14:creationId xmlns:p14="http://schemas.microsoft.com/office/powerpoint/2010/main" val="341932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172995"/>
            <a:ext cx="10353762" cy="1235676"/>
          </a:xfrm>
        </p:spPr>
        <p:txBody>
          <a:bodyPr>
            <a:noAutofit/>
          </a:bodyPr>
          <a:lstStyle/>
          <a:p>
            <a:r>
              <a:rPr lang="en-US" sz="7200" b="0" cap="small" dirty="0">
                <a:solidFill>
                  <a:schemeClr val="bg1"/>
                </a:solidFill>
                <a:latin typeface="Bernard MT Condensed" panose="02050806060905020404" pitchFamily="18" charset="0"/>
              </a:rPr>
              <a:t>Limitations of Spiritual Myopia</a:t>
            </a:r>
          </a:p>
        </p:txBody>
      </p:sp>
      <p:sp>
        <p:nvSpPr>
          <p:cNvPr id="3" name="Content Placeholder 2"/>
          <p:cNvSpPr>
            <a:spLocks noGrp="1"/>
          </p:cNvSpPr>
          <p:nvPr>
            <p:ph idx="1"/>
          </p:nvPr>
        </p:nvSpPr>
        <p:spPr>
          <a:xfrm>
            <a:off x="913795" y="1507527"/>
            <a:ext cx="10353762" cy="4843848"/>
          </a:xfrm>
          <a:solidFill>
            <a:schemeClr val="bg1">
              <a:alpha val="50000"/>
            </a:schemeClr>
          </a:solidFill>
        </p:spPr>
        <p:txBody>
          <a:bodyPr>
            <a:normAutofit/>
          </a:bodyPr>
          <a:lstStyle/>
          <a:p>
            <a:pPr marL="741363" indent="-519113">
              <a:lnSpc>
                <a:spcPct val="100000"/>
              </a:lnSpc>
              <a:spcBef>
                <a:spcPts val="0"/>
              </a:spcBef>
              <a:spcAft>
                <a:spcPts val="600"/>
              </a:spcAft>
            </a:pPr>
            <a:r>
              <a:rPr lang="en-US" sz="4800" b="1" dirty="0"/>
              <a:t>Cannot see far </a:t>
            </a:r>
            <a:r>
              <a:rPr lang="en-US" sz="4800" b="1" cap="small" dirty="0">
                <a:solidFill>
                  <a:srgbClr val="FFFF00"/>
                </a:solidFill>
              </a:rPr>
              <a:t>Behind</a:t>
            </a:r>
          </a:p>
          <a:p>
            <a:pPr marL="1211263" lvl="1" indent="0">
              <a:lnSpc>
                <a:spcPct val="100000"/>
              </a:lnSpc>
              <a:spcBef>
                <a:spcPts val="0"/>
              </a:spcBef>
              <a:spcAft>
                <a:spcPts val="600"/>
              </a:spcAft>
              <a:buNone/>
            </a:pPr>
            <a:r>
              <a:rPr lang="en-US" sz="4400" b="1" dirty="0"/>
              <a:t>(4) (2 Peter 2:20; Eph. 2:1-3) (9)</a:t>
            </a:r>
          </a:p>
          <a:p>
            <a:pPr marL="741363" indent="-519113">
              <a:lnSpc>
                <a:spcPct val="100000"/>
              </a:lnSpc>
              <a:spcBef>
                <a:spcPts val="0"/>
              </a:spcBef>
              <a:spcAft>
                <a:spcPts val="600"/>
              </a:spcAft>
            </a:pPr>
            <a:r>
              <a:rPr lang="en-US" sz="4800" b="1" dirty="0"/>
              <a:t>Cannot see far </a:t>
            </a:r>
            <a:r>
              <a:rPr lang="en-US" sz="4800" b="1" cap="small" dirty="0">
                <a:solidFill>
                  <a:srgbClr val="FFFF00"/>
                </a:solidFill>
              </a:rPr>
              <a:t>Ahead</a:t>
            </a:r>
          </a:p>
          <a:p>
            <a:pPr marL="1211263" lvl="1" indent="0">
              <a:lnSpc>
                <a:spcPct val="100000"/>
              </a:lnSpc>
              <a:spcBef>
                <a:spcPts val="0"/>
              </a:spcBef>
              <a:spcAft>
                <a:spcPts val="600"/>
              </a:spcAft>
              <a:buNone/>
            </a:pPr>
            <a:r>
              <a:rPr lang="en-US" sz="4400" b="1" dirty="0"/>
              <a:t>(Heb. 9:27; 2 Cor. 5:10; Deut. 32)</a:t>
            </a:r>
          </a:p>
          <a:p>
            <a:pPr marL="741363" indent="-519113">
              <a:lnSpc>
                <a:spcPct val="100000"/>
              </a:lnSpc>
              <a:spcBef>
                <a:spcPts val="0"/>
              </a:spcBef>
              <a:spcAft>
                <a:spcPts val="600"/>
              </a:spcAft>
            </a:pPr>
            <a:r>
              <a:rPr lang="en-US" sz="4800" b="1" dirty="0"/>
              <a:t>Cannot see far </a:t>
            </a:r>
            <a:r>
              <a:rPr lang="en-US" sz="4800" b="1" cap="small" dirty="0">
                <a:solidFill>
                  <a:srgbClr val="FFFF00"/>
                </a:solidFill>
              </a:rPr>
              <a:t>Within</a:t>
            </a:r>
          </a:p>
          <a:p>
            <a:pPr marL="1211263" lvl="1" indent="0">
              <a:lnSpc>
                <a:spcPct val="100000"/>
              </a:lnSpc>
              <a:spcBef>
                <a:spcPts val="0"/>
              </a:spcBef>
              <a:spcAft>
                <a:spcPts val="600"/>
              </a:spcAft>
              <a:buNone/>
            </a:pPr>
            <a:r>
              <a:rPr lang="en-US" sz="4400" b="1" dirty="0"/>
              <a:t>(2 Cor. 13:5) (10) (Psalm 119:59)</a:t>
            </a:r>
          </a:p>
          <a:p>
            <a:pPr marL="519113" indent="-519113"/>
            <a:endParaRPr lang="en-US" sz="4400" b="1" dirty="0"/>
          </a:p>
        </p:txBody>
      </p:sp>
    </p:spTree>
    <p:extLst>
      <p:ext uri="{BB962C8B-B14F-4D97-AF65-F5344CB8AC3E}">
        <p14:creationId xmlns:p14="http://schemas.microsoft.com/office/powerpoint/2010/main" val="66936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182" y="875223"/>
            <a:ext cx="11069782" cy="1551564"/>
          </a:xfrm>
        </p:spPr>
        <p:txBody>
          <a:bodyPr anchor="t">
            <a:normAutofit/>
          </a:bodyPr>
          <a:lstStyle/>
          <a:p>
            <a:r>
              <a:rPr lang="en-US" sz="8000" b="0" cap="small" dirty="0">
                <a:solidFill>
                  <a:schemeClr val="bg1"/>
                </a:solidFill>
                <a:latin typeface="Bernard MT Condensed" panose="02050806060905020404" pitchFamily="18" charset="0"/>
              </a:rPr>
              <a:t>Conclusion</a:t>
            </a:r>
          </a:p>
        </p:txBody>
      </p:sp>
      <p:sp>
        <p:nvSpPr>
          <p:cNvPr id="3" name="Subtitle 2"/>
          <p:cNvSpPr>
            <a:spLocks noGrp="1"/>
          </p:cNvSpPr>
          <p:nvPr>
            <p:ph type="subTitle" idx="1"/>
          </p:nvPr>
        </p:nvSpPr>
        <p:spPr>
          <a:xfrm>
            <a:off x="1585634" y="4325938"/>
            <a:ext cx="9001462" cy="1655762"/>
          </a:xfrm>
        </p:spPr>
        <p:txBody>
          <a:bodyPr>
            <a:normAutofit/>
          </a:bodyPr>
          <a:lstStyle/>
          <a:p>
            <a:r>
              <a:rPr lang="en-US" sz="4800" b="1" dirty="0"/>
              <a:t>2 Peter 1:10-14</a:t>
            </a:r>
          </a:p>
        </p:txBody>
      </p:sp>
    </p:spTree>
    <p:extLst>
      <p:ext uri="{BB962C8B-B14F-4D97-AF65-F5344CB8AC3E}">
        <p14:creationId xmlns:p14="http://schemas.microsoft.com/office/powerpoint/2010/main" val="4106511203"/>
      </p:ext>
    </p:extLst>
  </p:cSld>
  <p:clrMapOvr>
    <a:masterClrMapping/>
  </p:clrMapOvr>
  <mc:AlternateContent xmlns:mc="http://schemas.openxmlformats.org/markup-compatibility/2006" xmlns:p14="http://schemas.microsoft.com/office/powerpoint/2010/main">
    <mc:Choice Requires="p14">
      <p:transition spd="slow" p14:dur="1500">
        <p14:ferris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145</TotalTime>
  <Words>1222</Words>
  <Application>Microsoft Office PowerPoint</Application>
  <PresentationFormat>Widescreen</PresentationFormat>
  <Paragraphs>71</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Bernard MT Condensed</vt:lpstr>
      <vt:lpstr>Bookman Old Style</vt:lpstr>
      <vt:lpstr>Arial</vt:lpstr>
      <vt:lpstr>Rockwell</vt:lpstr>
      <vt:lpstr>Calibri</vt:lpstr>
      <vt:lpstr>Damask</vt:lpstr>
      <vt:lpstr>“Cannot See Afar Off”</vt:lpstr>
      <vt:lpstr>Limitations of Spiritual Myopia</vt:lpstr>
      <vt:lpstr>Limitations of Spiritual Myopia</vt:lpstr>
      <vt:lpstr>Limitations of Spiritual Myopia</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“Cannot See Afar Off”</dc:title>
  <dc:creator>Stan Cox</dc:creator>
  <cp:lastModifiedBy>Stan Cox</cp:lastModifiedBy>
  <cp:revision>13</cp:revision>
  <dcterms:created xsi:type="dcterms:W3CDTF">2016-11-24T05:36:42Z</dcterms:created>
  <dcterms:modified xsi:type="dcterms:W3CDTF">2023-05-27T22:01:17Z</dcterms:modified>
</cp:coreProperties>
</file>