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5DF470-F124-4961-983D-FB6D1C392B55}" v="5" dt="2023-06-14T17:17:56.9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1569" autoAdjust="0"/>
  </p:normalViewPr>
  <p:slideViewPr>
    <p:cSldViewPr snapToGrid="0">
      <p:cViewPr varScale="1">
        <p:scale>
          <a:sx n="47" d="100"/>
          <a:sy n="47" d="100"/>
        </p:scale>
        <p:origin x="1987" y="29"/>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325DF470-F124-4961-983D-FB6D1C392B55}"/>
    <pc:docChg chg="modSld">
      <pc:chgData name="Stan Cox" userId="9376f276357bfffd" providerId="LiveId" clId="{325DF470-F124-4961-983D-FB6D1C392B55}" dt="2023-06-14T17:48:58.286" v="0" actId="14100"/>
      <pc:docMkLst>
        <pc:docMk/>
      </pc:docMkLst>
      <pc:sldChg chg="modSp mod">
        <pc:chgData name="Stan Cox" userId="9376f276357bfffd" providerId="LiveId" clId="{325DF470-F124-4961-983D-FB6D1C392B55}" dt="2023-06-14T17:48:58.286" v="0" actId="14100"/>
        <pc:sldMkLst>
          <pc:docMk/>
          <pc:sldMk cId="968369677" sldId="261"/>
        </pc:sldMkLst>
        <pc:picChg chg="mod">
          <ac:chgData name="Stan Cox" userId="9376f276357bfffd" providerId="LiveId" clId="{325DF470-F124-4961-983D-FB6D1C392B55}" dt="2023-06-14T17:48:58.286" v="0" actId="14100"/>
          <ac:picMkLst>
            <pc:docMk/>
            <pc:sldMk cId="968369677" sldId="261"/>
            <ac:picMk id="6" creationId="{350E9C89-3030-95EF-2A5E-8DB9B793570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B4624B-DC4D-4309-AAB0-05583DB8A8E2}" type="datetimeFigureOut">
              <a:rPr lang="en-US" smtClean="0"/>
              <a:t>6/14/2023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622A65-9953-4E90-A85D-CECE2ED9D163}" type="slidenum">
              <a:rPr lang="en-US" smtClean="0"/>
              <a:t>‹#›</a:t>
            </a:fld>
            <a:endParaRPr lang="en-US"/>
          </a:p>
        </p:txBody>
      </p:sp>
    </p:spTree>
    <p:extLst>
      <p:ext uri="{BB962C8B-B14F-4D97-AF65-F5344CB8AC3E}">
        <p14:creationId xmlns:p14="http://schemas.microsoft.com/office/powerpoint/2010/main" val="3251771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Church of the Beatitudes – north shore of the sea of Galilee, in a traditional location where Jesus’ sermon on the mount was supposed to have occurred near to Capernaum.</a:t>
            </a:r>
          </a:p>
          <a:p>
            <a:pPr marL="171450" indent="-171450">
              <a:buFont typeface="Arial" panose="020B0604020202020204" pitchFamily="34" charset="0"/>
              <a:buChar char="•"/>
            </a:pPr>
            <a:r>
              <a:rPr lang="en-US" dirty="0"/>
              <a:t>The exact location is unknown and unimportant regardless, except for the details supplied by scripture</a:t>
            </a:r>
          </a:p>
          <a:p>
            <a:pPr marL="0" indent="0">
              <a:buFont typeface="Arial" panose="020B0604020202020204" pitchFamily="34" charset="0"/>
              <a:buNone/>
            </a:pPr>
            <a:r>
              <a:rPr lang="en-US" b="1" dirty="0"/>
              <a:t>(Matthew 4:23 - 5:1), </a:t>
            </a:r>
            <a:r>
              <a:rPr lang="en-US" i="1" dirty="0"/>
              <a:t>“And Jesus went about all Galilee, teaching in their synagogues, preaching the gospel of the kingdom, and healing all kinds of sickness and all kinds of disease among the people.</a:t>
            </a:r>
            <a:r>
              <a:rPr lang="en-US" i="1" baseline="30000" dirty="0"/>
              <a:t> 24</a:t>
            </a:r>
            <a:r>
              <a:rPr lang="en-US" i="1" dirty="0"/>
              <a:t> Then His fame went throughout all Syria; and they brought to Him all sick people who were afflicted with various diseases and torments, and those who were demon-possessed, epileptics, and paralytics; and He healed them.</a:t>
            </a:r>
            <a:r>
              <a:rPr lang="en-US" i="1" baseline="30000" dirty="0"/>
              <a:t> 25</a:t>
            </a:r>
            <a:r>
              <a:rPr lang="en-US" i="1" dirty="0"/>
              <a:t> Great multitudes followed Him—from Galilee, and from Decapolis, Jerusalem, Judea, and beyond the Jordan.  </a:t>
            </a:r>
            <a:r>
              <a:rPr lang="en-US" b="1" dirty="0"/>
              <a:t>(Chapter 5) </a:t>
            </a:r>
            <a:r>
              <a:rPr lang="en-US" dirty="0"/>
              <a:t>​</a:t>
            </a:r>
            <a:r>
              <a:rPr lang="en-US" i="1" baseline="30000" dirty="0"/>
              <a:t>1</a:t>
            </a:r>
            <a:r>
              <a:rPr lang="en-US" i="1" dirty="0"/>
              <a:t> And seeing the multitudes, He went up on a mountain, and when He was seated His disciples came to Him.”</a:t>
            </a:r>
          </a:p>
          <a:p>
            <a:endParaRPr lang="en-US" dirty="0"/>
          </a:p>
          <a:p>
            <a:r>
              <a:rPr lang="en-US" b="1" dirty="0"/>
              <a:t>INTRODUCTORY THOUGHTS:</a:t>
            </a:r>
          </a:p>
          <a:p>
            <a:pPr marL="171450" indent="-171450">
              <a:buFont typeface="Arial" panose="020B0604020202020204" pitchFamily="34" charset="0"/>
              <a:buChar char="•"/>
            </a:pPr>
            <a:r>
              <a:rPr lang="en-US" b="1" dirty="0"/>
              <a:t>Here Jesus established a radical set of teaching (5-7) that amazed the people.</a:t>
            </a:r>
          </a:p>
          <a:p>
            <a:pPr marL="0" indent="0">
              <a:buFont typeface="Arial" panose="020B0604020202020204" pitchFamily="34" charset="0"/>
              <a:buNone/>
            </a:pPr>
            <a:r>
              <a:rPr lang="en-US" b="1" dirty="0"/>
              <a:t>(Matthew 5:2), </a:t>
            </a:r>
            <a:r>
              <a:rPr lang="en-US" i="1" dirty="0"/>
              <a:t>“Then He opened His mouth and taught them…”</a:t>
            </a:r>
          </a:p>
          <a:p>
            <a:pPr marL="0" indent="0">
              <a:buFont typeface="Arial" panose="020B0604020202020204" pitchFamily="34" charset="0"/>
              <a:buNone/>
            </a:pPr>
            <a:r>
              <a:rPr lang="en-US" b="1" dirty="0"/>
              <a:t>(Matthew 7:28), </a:t>
            </a:r>
            <a:r>
              <a:rPr lang="en-US" i="1" dirty="0"/>
              <a:t>“And so it was, when Jesus had ended these sayings, that the people were astonished at His teaching,</a:t>
            </a:r>
            <a:r>
              <a:rPr lang="en-US" i="1" baseline="30000" dirty="0"/>
              <a:t> 29</a:t>
            </a:r>
            <a:r>
              <a:rPr lang="en-US" i="1" dirty="0"/>
              <a:t> for He taught them as one having authority, and not as the scribes.”</a:t>
            </a:r>
          </a:p>
          <a:p>
            <a:pPr marL="628650" lvl="1" indent="-171450">
              <a:buFont typeface="Arial" panose="020B0604020202020204" pitchFamily="34" charset="0"/>
              <a:buChar char="•"/>
            </a:pPr>
            <a:r>
              <a:rPr lang="en-US" i="0" dirty="0"/>
              <a:t>A similar sermon, perhaps from this occasion or another, is related in Luke 6:20-49.</a:t>
            </a:r>
          </a:p>
          <a:p>
            <a:pPr marL="628650" lvl="1" indent="-171450">
              <a:buFont typeface="Arial" panose="020B0604020202020204" pitchFamily="34" charset="0"/>
              <a:buChar char="•"/>
            </a:pPr>
            <a:r>
              <a:rPr lang="en-US" i="0" dirty="0"/>
              <a:t>Luke’s account was primarily addressed to a Gentile audience, and Matthew’s to a Jewish audience.</a:t>
            </a:r>
          </a:p>
          <a:p>
            <a:pPr marL="628650" lvl="1" indent="-171450">
              <a:buFont typeface="Arial" panose="020B0604020202020204" pitchFamily="34" charset="0"/>
              <a:buChar char="•"/>
            </a:pPr>
            <a:r>
              <a:rPr lang="en-US" dirty="0"/>
              <a:t>Jesus’ sermon was not merely his explanation of the law. It also contained what is required of those who are his.</a:t>
            </a:r>
          </a:p>
          <a:p>
            <a:pPr marL="628650" lvl="1" indent="-171450">
              <a:buFont typeface="Arial" panose="020B0604020202020204" pitchFamily="34" charset="0"/>
              <a:buChar char="•"/>
            </a:pPr>
            <a:r>
              <a:rPr lang="en-US" dirty="0"/>
              <a:t>Jesus came to complete and fulfill the law. But that law has been completed, and it not appropriate for any to disregard or in any way to explain away the teaching of our Lord.</a:t>
            </a:r>
          </a:p>
          <a:p>
            <a:pPr marL="628650" lvl="1" indent="-171450">
              <a:buFont typeface="Arial" panose="020B0604020202020204" pitchFamily="34" charset="0"/>
              <a:buChar char="•"/>
            </a:pPr>
            <a:r>
              <a:rPr lang="en-US" dirty="0"/>
              <a:t>Consider the words of Jesus right before He begin the portion of His sermon we are examining tonight.</a:t>
            </a:r>
          </a:p>
          <a:p>
            <a:pPr marL="0" lvl="0" indent="0">
              <a:buFont typeface="Arial" panose="020B0604020202020204" pitchFamily="34" charset="0"/>
              <a:buNone/>
            </a:pPr>
            <a:r>
              <a:rPr lang="en-US" b="1" dirty="0"/>
              <a:t>(Matthew 5:17-20), </a:t>
            </a:r>
            <a:r>
              <a:rPr lang="en-US" i="1" dirty="0"/>
              <a:t>“Do not think that I came to destroy the Law or the Prophets. I did not come to destroy but to fulfill.</a:t>
            </a:r>
            <a:r>
              <a:rPr lang="en-US" i="1" baseline="30000" dirty="0"/>
              <a:t> 18</a:t>
            </a:r>
            <a:r>
              <a:rPr lang="en-US" i="1" dirty="0"/>
              <a:t> For assuredly, I say to you, till heaven and earth pass away, one jot or one tittle will by no means pass from the law till all is fulfilled.</a:t>
            </a:r>
            <a:r>
              <a:rPr lang="en-US" i="1" baseline="30000" dirty="0"/>
              <a:t> 19</a:t>
            </a:r>
            <a:r>
              <a:rPr lang="en-US" i="1" dirty="0"/>
              <a:t> Whoever therefore breaks one of the least of these commandments, and teaches men so, shall be called least in the kingdom of heaven; but whoever does and teaches them, he shall be called great in the kingdom of heaven.</a:t>
            </a:r>
            <a:r>
              <a:rPr lang="en-US" i="1" baseline="30000" dirty="0"/>
              <a:t> 20</a:t>
            </a:r>
            <a:r>
              <a:rPr lang="en-US" i="1" dirty="0"/>
              <a:t> For I say to you, that unless your righteousness exceeds the righteousness of the scribes and Pharisees, you will by no means enter the kingdom of heaven.”</a:t>
            </a:r>
          </a:p>
          <a:p>
            <a:pPr marL="628650" lvl="1" indent="-171450">
              <a:buFont typeface="Arial" panose="020B0604020202020204" pitchFamily="34" charset="0"/>
              <a:buChar char="•"/>
            </a:pPr>
            <a:r>
              <a:rPr lang="en-US" b="0" i="0" dirty="0"/>
              <a:t>Paul </a:t>
            </a:r>
            <a:r>
              <a:rPr lang="en-US" b="0" i="0" dirty="0" err="1"/>
              <a:t>Earnhart</a:t>
            </a:r>
            <a:r>
              <a:rPr lang="en-US" b="0" i="0" dirty="0"/>
              <a:t> called Jesus’ sermon on the mount – A manifesto of the kingdom.</a:t>
            </a:r>
          </a:p>
          <a:p>
            <a:pPr marL="628650" lvl="1" indent="-171450">
              <a:buFont typeface="Arial" panose="020B0604020202020204" pitchFamily="34" charset="0"/>
              <a:buChar char="•"/>
            </a:pPr>
            <a:r>
              <a:rPr lang="en-US" dirty="0"/>
              <a:t>This is kingdom teaching.  We can't ignore it, or ascribe it to a different time.  We are living in the time of the kingdom it has been ratified and purchased with Christ's blood.</a:t>
            </a:r>
          </a:p>
          <a:p>
            <a:endParaRPr lang="en-US" dirty="0"/>
          </a:p>
          <a:p>
            <a:r>
              <a:rPr lang="en-US" dirty="0"/>
              <a:t>These are the laws of heaven, applicable to all.  Some Jesus addressed, had not make the decision to follow Him.  These were not only directed to his disciples, but a multitude heard his teaching.  This was a sermon.</a:t>
            </a:r>
          </a:p>
          <a:p>
            <a:endParaRPr lang="en-US" dirty="0"/>
          </a:p>
          <a:p>
            <a:r>
              <a:rPr lang="en-US" dirty="0"/>
              <a:t>Note: 5:28 AND 24:35.  Jesus' words continue.</a:t>
            </a:r>
          </a:p>
          <a:p>
            <a:endParaRPr lang="en-US" dirty="0"/>
          </a:p>
          <a:p>
            <a:r>
              <a:rPr lang="en-US" dirty="0"/>
              <a:t>Curtis Pope: 6 </a:t>
            </a:r>
            <a:r>
              <a:rPr lang="en-US" dirty="0" err="1"/>
              <a:t>antithesiss</a:t>
            </a:r>
            <a:endParaRPr lang="en-US" dirty="0"/>
          </a:p>
          <a:p>
            <a:endParaRPr lang="en-US" dirty="0"/>
          </a:p>
          <a:p>
            <a:r>
              <a:rPr lang="en-US" dirty="0"/>
              <a:t>Instead of "It is written" "You have heard it said".  In effect, Jesus was not criticizing the law, but the way it had been </a:t>
            </a:r>
            <a:r>
              <a:rPr lang="en-US" dirty="0" err="1"/>
              <a:t>interpreteed</a:t>
            </a:r>
            <a:r>
              <a:rPr lang="en-US" dirty="0"/>
              <a:t>, and the traditions that had been erected around it.  Regardless, he spoke with </a:t>
            </a:r>
            <a:r>
              <a:rPr lang="en-US" dirty="0" err="1"/>
              <a:t>augthori</a:t>
            </a:r>
            <a:r>
              <a:rPr lang="en-US" dirty="0"/>
              <a:t>.  "I say unto you" cf. read verse 20</a:t>
            </a:r>
          </a:p>
          <a:p>
            <a:endParaRPr lang="en-US" dirty="0"/>
          </a:p>
          <a:p>
            <a:r>
              <a:rPr lang="en-US" dirty="0"/>
              <a:t>21-22</a:t>
            </a:r>
          </a:p>
          <a:p>
            <a:r>
              <a:rPr lang="en-US" dirty="0"/>
              <a:t>Next three, my texts</a:t>
            </a:r>
          </a:p>
        </p:txBody>
      </p:sp>
      <p:sp>
        <p:nvSpPr>
          <p:cNvPr id="4" name="Slide Number Placeholder 3"/>
          <p:cNvSpPr>
            <a:spLocks noGrp="1"/>
          </p:cNvSpPr>
          <p:nvPr>
            <p:ph type="sldNum" sz="quarter" idx="5"/>
          </p:nvPr>
        </p:nvSpPr>
        <p:spPr/>
        <p:txBody>
          <a:bodyPr/>
          <a:lstStyle/>
          <a:p>
            <a:fld id="{F0622A65-9953-4E90-A85D-CECE2ED9D163}" type="slidenum">
              <a:rPr lang="en-US" smtClean="0"/>
              <a:t>1</a:t>
            </a:fld>
            <a:endParaRPr lang="en-US"/>
          </a:p>
        </p:txBody>
      </p:sp>
    </p:spTree>
    <p:extLst>
      <p:ext uri="{BB962C8B-B14F-4D97-AF65-F5344CB8AC3E}">
        <p14:creationId xmlns:p14="http://schemas.microsoft.com/office/powerpoint/2010/main" val="2910581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Getting Close to Our Text:</a:t>
            </a:r>
          </a:p>
          <a:p>
            <a:pPr marL="171450" indent="-171450">
              <a:buFont typeface="Arial" panose="020B0604020202020204" pitchFamily="34" charset="0"/>
              <a:buChar char="•"/>
            </a:pPr>
            <a:r>
              <a:rPr lang="en-US" dirty="0"/>
              <a:t>Verse 21, </a:t>
            </a:r>
            <a:r>
              <a:rPr lang="en-US" i="1" dirty="0"/>
              <a:t>“You have heard that it was said to those of old.” </a:t>
            </a:r>
            <a:r>
              <a:rPr lang="en-US" dirty="0"/>
              <a:t>(also, vss. 27, 38, 43, verse 31, </a:t>
            </a:r>
            <a:r>
              <a:rPr lang="en-US" i="1" dirty="0"/>
              <a:t>“Furthermore, it has been said”</a:t>
            </a:r>
            <a:r>
              <a:rPr lang="en-US" dirty="0"/>
              <a:t>, 33, </a:t>
            </a:r>
            <a:r>
              <a:rPr lang="en-US" i="1" dirty="0"/>
              <a:t>“Again you have heard that it was said</a:t>
            </a:r>
            <a:r>
              <a:rPr lang="en-US" dirty="0"/>
              <a:t>’)</a:t>
            </a:r>
          </a:p>
          <a:p>
            <a:pPr marL="628650" lvl="1" indent="-171450">
              <a:buFont typeface="Arial" panose="020B0604020202020204" pitchFamily="34" charset="0"/>
              <a:buChar char="•"/>
            </a:pPr>
            <a:r>
              <a:rPr lang="en-US" dirty="0"/>
              <a:t>Curtis Pope here states that Jesus supplies his own </a:t>
            </a:r>
            <a:r>
              <a:rPr lang="en-US" u="sng" dirty="0"/>
              <a:t>antithesis</a:t>
            </a:r>
            <a:r>
              <a:rPr lang="en-US" dirty="0"/>
              <a:t>, “But I say unto you…”</a:t>
            </a:r>
          </a:p>
          <a:p>
            <a:pPr marL="171450" lvl="0" indent="-171450">
              <a:buFont typeface="Arial" panose="020B0604020202020204" pitchFamily="34" charset="0"/>
              <a:buChar char="•"/>
            </a:pPr>
            <a:r>
              <a:rPr lang="en-US" b="1" dirty="0"/>
              <a:t>This is not merely what is taught in the Old Testament</a:t>
            </a:r>
          </a:p>
          <a:p>
            <a:pPr marL="628650" lvl="1" indent="-171450">
              <a:buFont typeface="Arial" panose="020B0604020202020204" pitchFamily="34" charset="0"/>
              <a:buChar char="•"/>
            </a:pPr>
            <a:r>
              <a:rPr lang="en-US" dirty="0"/>
              <a:t>It also contains the understanding of men that falls far short of what Jesus Himself requires:</a:t>
            </a:r>
          </a:p>
          <a:p>
            <a:pPr marL="0" lvl="0" indent="0">
              <a:buFont typeface="Arial" panose="020B0604020202020204" pitchFamily="34" charset="0"/>
              <a:buNone/>
            </a:pPr>
            <a:r>
              <a:rPr lang="en-US" b="1" dirty="0"/>
              <a:t>(Matthew 5:20), </a:t>
            </a:r>
            <a:r>
              <a:rPr lang="en-US" i="1" dirty="0"/>
              <a:t>“For I say to you, that unless your righteousness exceeds the righteousness of the scribes and Pharisees, you will by no means enter the kingdom of heaven.”</a:t>
            </a:r>
          </a:p>
        </p:txBody>
      </p:sp>
      <p:sp>
        <p:nvSpPr>
          <p:cNvPr id="4" name="Slide Number Placeholder 3"/>
          <p:cNvSpPr>
            <a:spLocks noGrp="1"/>
          </p:cNvSpPr>
          <p:nvPr>
            <p:ph type="sldNum" sz="quarter" idx="5"/>
          </p:nvPr>
        </p:nvSpPr>
        <p:spPr/>
        <p:txBody>
          <a:bodyPr/>
          <a:lstStyle/>
          <a:p>
            <a:fld id="{F0622A65-9953-4E90-A85D-CECE2ED9D163}" type="slidenum">
              <a:rPr lang="en-US" smtClean="0"/>
              <a:t>2</a:t>
            </a:fld>
            <a:endParaRPr lang="en-US"/>
          </a:p>
        </p:txBody>
      </p:sp>
    </p:spTree>
    <p:extLst>
      <p:ext uri="{BB962C8B-B14F-4D97-AF65-F5344CB8AC3E}">
        <p14:creationId xmlns:p14="http://schemas.microsoft.com/office/powerpoint/2010/main" val="2249753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Our Text:  Two paragraphs</a:t>
            </a:r>
          </a:p>
          <a:p>
            <a:r>
              <a:rPr lang="en-US" b="1" dirty="0"/>
              <a:t>(Matthew 27-32), </a:t>
            </a:r>
            <a:r>
              <a:rPr lang="en-US" i="1" dirty="0"/>
              <a:t>“You have heard that it was said to those of old, ‘You shall not commit adultery.’</a:t>
            </a:r>
            <a:r>
              <a:rPr lang="en-US" i="1" baseline="30000" dirty="0"/>
              <a:t> 28</a:t>
            </a:r>
            <a:r>
              <a:rPr lang="en-US" i="1" dirty="0"/>
              <a:t> But I say to you that whoever looks at a woman to lust for her has already committed adultery with her in his heart.</a:t>
            </a:r>
            <a:r>
              <a:rPr lang="en-US" i="1" baseline="30000" dirty="0"/>
              <a:t> 29</a:t>
            </a:r>
            <a:r>
              <a:rPr lang="en-US" i="1" dirty="0"/>
              <a:t> If your right eye causes you to sin, pluck it out and cast it from you; for it is more profitable for you that one of your members perish, than for your whole body to be cast into hell.</a:t>
            </a:r>
            <a:r>
              <a:rPr lang="en-US" i="1" baseline="30000" dirty="0"/>
              <a:t> 30</a:t>
            </a:r>
            <a:r>
              <a:rPr lang="en-US" i="1" dirty="0"/>
              <a:t> And if your right hand causes you to sin, cut it off and cast it from you; for it is more profitable for you that one of your members perish, than for your whole body to be cast into hell.</a:t>
            </a:r>
            <a:br>
              <a:rPr lang="en-US" i="1" dirty="0"/>
            </a:br>
            <a:br>
              <a:rPr lang="en-US" i="1" dirty="0"/>
            </a:br>
            <a:r>
              <a:rPr lang="en-US" i="1" baseline="30000" dirty="0"/>
              <a:t>31</a:t>
            </a:r>
            <a:r>
              <a:rPr lang="en-US" i="1" dirty="0"/>
              <a:t> “Furthermore it has been said, ‘Whoever divorces his wife, let him give her a certificate of divorce.’</a:t>
            </a:r>
            <a:r>
              <a:rPr lang="en-US" i="1" baseline="30000" dirty="0"/>
              <a:t> 32</a:t>
            </a:r>
            <a:r>
              <a:rPr lang="en-US" i="1" dirty="0"/>
              <a:t> But I say to you that whoever divorces his wife for any reason except sexual immorality causes her to commit adultery; and whoever marries a woman who is divorced commits adultery.”</a:t>
            </a:r>
          </a:p>
          <a:p>
            <a:endParaRPr lang="en-US" i="1" dirty="0"/>
          </a:p>
          <a:p>
            <a:pPr marL="171450" indent="-171450">
              <a:buFont typeface="Arial" panose="020B0604020202020204" pitchFamily="34" charset="0"/>
              <a:buChar char="•"/>
            </a:pPr>
            <a:r>
              <a:rPr lang="en-US" i="1" dirty="0"/>
              <a:t>“You shall not commit adultery. But I say to you that whoever looks at a woman to lust for her already committed adultery with her in his heart.” (27-28).</a:t>
            </a:r>
          </a:p>
          <a:p>
            <a:pPr marL="685800" lvl="1" indent="-228600">
              <a:buFont typeface="Arial" panose="020B0604020202020204" pitchFamily="34" charset="0"/>
              <a:buChar char="•"/>
            </a:pPr>
            <a:r>
              <a:rPr lang="en-US" i="0" dirty="0"/>
              <a:t>Here Jesus references both the 7</a:t>
            </a:r>
            <a:r>
              <a:rPr lang="en-US" i="0" baseline="30000" dirty="0"/>
              <a:t>th</a:t>
            </a:r>
            <a:r>
              <a:rPr lang="en-US" i="0" dirty="0"/>
              <a:t> commandment and the 10</a:t>
            </a:r>
            <a:r>
              <a:rPr lang="en-US" i="0" baseline="30000" dirty="0"/>
              <a:t>th</a:t>
            </a:r>
            <a:r>
              <a:rPr lang="en-US" i="0" dirty="0"/>
              <a:t> commandment.</a:t>
            </a:r>
          </a:p>
          <a:p>
            <a:pPr marL="0" lvl="0" indent="0">
              <a:buFont typeface="Arial" panose="020B0604020202020204" pitchFamily="34" charset="0"/>
              <a:buNone/>
            </a:pPr>
            <a:r>
              <a:rPr lang="en-US" b="1" i="0" dirty="0"/>
              <a:t>(Exodus 20:14), </a:t>
            </a:r>
            <a:r>
              <a:rPr lang="en-US" i="1" dirty="0"/>
              <a:t>“You shall not commit adultery.”</a:t>
            </a:r>
          </a:p>
          <a:p>
            <a:pPr marL="0" lvl="0" indent="0">
              <a:buFont typeface="Arial" panose="020B0604020202020204" pitchFamily="34" charset="0"/>
              <a:buNone/>
            </a:pPr>
            <a:r>
              <a:rPr lang="en-US" b="1" i="0" dirty="0"/>
              <a:t>(Exodus 20:17), </a:t>
            </a:r>
            <a:r>
              <a:rPr lang="en-US" i="1" dirty="0"/>
              <a:t>“You shall not covet your neighbor’s house; </a:t>
            </a:r>
            <a:r>
              <a:rPr lang="en-US" b="1" i="1" dirty="0"/>
              <a:t>you shall not covet your neighbor’s wife</a:t>
            </a:r>
            <a:r>
              <a:rPr lang="en-US" i="1" dirty="0"/>
              <a:t>, not his male servant, nor his female servant, nor his ox, nor his donkey, nor anything that is your neighbor’s.”</a:t>
            </a:r>
          </a:p>
          <a:p>
            <a:pPr marL="1085850" lvl="2" indent="-171450">
              <a:buFont typeface="Arial" panose="020B0604020202020204" pitchFamily="34" charset="0"/>
              <a:buChar char="•"/>
            </a:pPr>
            <a:r>
              <a:rPr lang="en-US" i="0" dirty="0"/>
              <a:t>Lust is a form of covetousness. It is an illegal desire. Illicit.</a:t>
            </a:r>
          </a:p>
          <a:p>
            <a:pPr marL="1085850" lvl="2" indent="-171450">
              <a:buFont typeface="Arial" panose="020B0604020202020204" pitchFamily="34" charset="0"/>
              <a:buChar char="•"/>
            </a:pPr>
            <a:r>
              <a:rPr lang="en-US" i="0" dirty="0"/>
              <a:t>It is not acceptable to externalize morality.  It matters what is in the heart as well.</a:t>
            </a:r>
          </a:p>
          <a:p>
            <a:pPr marL="628650" lvl="1" indent="-171450">
              <a:buFont typeface="Arial" panose="020B0604020202020204" pitchFamily="34" charset="0"/>
              <a:buChar char="•"/>
            </a:pPr>
            <a:r>
              <a:rPr lang="en-US" i="0" dirty="0"/>
              <a:t>This does not limit such evil to the man. It is possible for a woman to lust in her heart as well</a:t>
            </a:r>
          </a:p>
          <a:p>
            <a:pPr marL="1085850" lvl="2" indent="-171450">
              <a:buFont typeface="Arial" panose="020B0604020202020204" pitchFamily="34" charset="0"/>
              <a:buChar char="•"/>
            </a:pPr>
            <a:r>
              <a:rPr lang="en-US" i="0" dirty="0"/>
              <a:t>However, this is typically as God has designed them.</a:t>
            </a:r>
          </a:p>
          <a:p>
            <a:pPr marL="628650" lvl="1" indent="-171450">
              <a:buFont typeface="Arial" panose="020B0604020202020204" pitchFamily="34" charset="0"/>
              <a:buChar char="•"/>
            </a:pPr>
            <a:r>
              <a:rPr lang="en-US" i="0" dirty="0"/>
              <a:t>It is not condemning natural attraction, but the harboring of desire for an illicit relationship.</a:t>
            </a:r>
          </a:p>
          <a:p>
            <a:pPr marL="628650" lvl="1" indent="-171450">
              <a:buFont typeface="Arial" panose="020B0604020202020204" pitchFamily="34" charset="0"/>
              <a:buChar char="•"/>
            </a:pPr>
            <a:r>
              <a:rPr lang="en-US" i="0" dirty="0"/>
              <a:t>Remember the key “illicit”. Such harboring of a desire for that relationship is covetousness, it is lustful, it is sin.</a:t>
            </a:r>
          </a:p>
          <a:p>
            <a:pPr marL="628650" lvl="1" indent="-171450">
              <a:buFont typeface="Arial" panose="020B0604020202020204" pitchFamily="34" charset="0"/>
              <a:buChar char="•"/>
            </a:pPr>
            <a:r>
              <a:rPr lang="en-US" i="0" dirty="0"/>
              <a:t>And, he enlarges upon this in the next few statements</a:t>
            </a:r>
          </a:p>
        </p:txBody>
      </p:sp>
      <p:sp>
        <p:nvSpPr>
          <p:cNvPr id="4" name="Slide Number Placeholder 3"/>
          <p:cNvSpPr>
            <a:spLocks noGrp="1"/>
          </p:cNvSpPr>
          <p:nvPr>
            <p:ph type="sldNum" sz="quarter" idx="5"/>
          </p:nvPr>
        </p:nvSpPr>
        <p:spPr/>
        <p:txBody>
          <a:bodyPr/>
          <a:lstStyle/>
          <a:p>
            <a:fld id="{F0622A65-9953-4E90-A85D-CECE2ED9D163}" type="slidenum">
              <a:rPr lang="en-US" smtClean="0"/>
              <a:t>3</a:t>
            </a:fld>
            <a:endParaRPr lang="en-US"/>
          </a:p>
        </p:txBody>
      </p:sp>
    </p:spTree>
    <p:extLst>
      <p:ext uri="{BB962C8B-B14F-4D97-AF65-F5344CB8AC3E}">
        <p14:creationId xmlns:p14="http://schemas.microsoft.com/office/powerpoint/2010/main" val="740344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Plucking Eyes and Cutting off Hands</a:t>
            </a:r>
          </a:p>
          <a:p>
            <a:r>
              <a:rPr lang="en-US" b="1" dirty="0"/>
              <a:t>(Matthew 5:29-30), </a:t>
            </a:r>
            <a:r>
              <a:rPr lang="en-US" i="1" dirty="0"/>
              <a:t>“If your right eye causes you to sin, pluck it out and cast it from you; for it is more profitable for you that one of your members perish, than for your whole body to be cast into hell.</a:t>
            </a:r>
            <a:r>
              <a:rPr lang="en-US" i="1" baseline="30000" dirty="0"/>
              <a:t> 30</a:t>
            </a:r>
            <a:r>
              <a:rPr lang="en-US" i="1" dirty="0"/>
              <a:t> And if your right hand causes you to sin, cut it off and cast it from you; for it is more profitable for you that one of your members perish, than for your whole body to be cast into hell.”</a:t>
            </a:r>
          </a:p>
          <a:p>
            <a:pPr marL="171450" indent="-171450">
              <a:buFont typeface="Arial" panose="020B0604020202020204" pitchFamily="34" charset="0"/>
              <a:buChar char="•"/>
            </a:pPr>
            <a:r>
              <a:rPr lang="en-US" b="1" dirty="0"/>
              <a:t>The Lust of the eyes is one of the more sure ways for the devil to capture men.</a:t>
            </a:r>
          </a:p>
          <a:p>
            <a:pPr marL="0" indent="0">
              <a:buFont typeface="Arial" panose="020B0604020202020204" pitchFamily="34" charset="0"/>
              <a:buNone/>
            </a:pPr>
            <a:r>
              <a:rPr lang="en-US" b="1" dirty="0"/>
              <a:t>(1 John 2:16), </a:t>
            </a:r>
            <a:r>
              <a:rPr lang="en-US" i="1" dirty="0"/>
              <a:t>“For all that is in the world—the lust of the flesh, the lust of the eyes, and the pride of life—is not of the Father but is of the world.”</a:t>
            </a:r>
          </a:p>
          <a:p>
            <a:pPr marL="171450" indent="-171450">
              <a:buFont typeface="Arial" panose="020B0604020202020204" pitchFamily="34" charset="0"/>
              <a:buChar char="•"/>
            </a:pPr>
            <a:r>
              <a:rPr lang="en-US" b="1" dirty="0"/>
              <a:t>Now, let us examine the way temptation works.</a:t>
            </a:r>
          </a:p>
          <a:p>
            <a:pPr marL="0" indent="0">
              <a:buFont typeface="Arial" panose="020B0604020202020204" pitchFamily="34" charset="0"/>
              <a:buNone/>
            </a:pPr>
            <a:r>
              <a:rPr lang="en-US" b="1" dirty="0"/>
              <a:t>(James 1:14-15), </a:t>
            </a:r>
            <a:r>
              <a:rPr lang="en-US" i="1" dirty="0"/>
              <a:t>“But each one is tempted when he is drawn away by his own desires and enticed.</a:t>
            </a:r>
            <a:r>
              <a:rPr lang="en-US" i="1" baseline="30000" dirty="0"/>
              <a:t> 15</a:t>
            </a:r>
            <a:r>
              <a:rPr lang="en-US" i="1" dirty="0"/>
              <a:t> Then, when desire has conceived, it gives birth to sin; and sin, when it is full-grown, brings forth death.”</a:t>
            </a:r>
          </a:p>
          <a:p>
            <a:pPr marL="628650" lvl="1" indent="-171450">
              <a:buFont typeface="Arial" panose="020B0604020202020204" pitchFamily="34" charset="0"/>
              <a:buChar char="•"/>
            </a:pPr>
            <a:r>
              <a:rPr lang="en-US" i="0" dirty="0"/>
              <a:t>The devil places the enticement</a:t>
            </a:r>
          </a:p>
          <a:p>
            <a:pPr marL="628650" lvl="1" indent="-171450">
              <a:buFont typeface="Arial" panose="020B0604020202020204" pitchFamily="34" charset="0"/>
              <a:buChar char="•"/>
            </a:pPr>
            <a:r>
              <a:rPr lang="en-US" i="0" dirty="0"/>
              <a:t>Your own desire (lust) draws you away. This is temptation. The Conception of temptation is sin.</a:t>
            </a:r>
          </a:p>
          <a:p>
            <a:pPr marL="171450" lvl="0" indent="-171450">
              <a:buFont typeface="Arial" panose="020B0604020202020204" pitchFamily="34" charset="0"/>
              <a:buChar char="•"/>
            </a:pPr>
            <a:r>
              <a:rPr lang="en-US" b="1" i="0" dirty="0"/>
              <a:t>In this text, Jesus is not teaching self-mutilation. The plucking of an eye or the cutting off of a hand does not fix the problem of desire, which comes from the heart of man.  The eye and the hand a merely conduits for the sin. Not the cause.</a:t>
            </a:r>
          </a:p>
          <a:p>
            <a:pPr marL="0" lvl="0" indent="0">
              <a:buFont typeface="Arial" panose="020B0604020202020204" pitchFamily="34" charset="0"/>
              <a:buNone/>
            </a:pPr>
            <a:r>
              <a:rPr lang="en-US" b="1" dirty="0"/>
              <a:t>(Job 31:1), </a:t>
            </a:r>
            <a:r>
              <a:rPr lang="en-US" i="1" dirty="0"/>
              <a:t>“I have made a covenant with my eyes; why then should I look upon a young woman?”</a:t>
            </a:r>
          </a:p>
          <a:p>
            <a:pPr marL="171450" lvl="0" indent="-171450">
              <a:buFont typeface="Arial" panose="020B0604020202020204" pitchFamily="34" charset="0"/>
              <a:buChar char="•"/>
            </a:pPr>
            <a:r>
              <a:rPr lang="en-US" b="1" i="0" dirty="0"/>
              <a:t>(Note too:  The guilt of the sin is upon the one sinning. In this case, not the woman, but the mad who lusts with his eyes or hands.)</a:t>
            </a:r>
          </a:p>
          <a:p>
            <a:pPr marL="628650" lvl="1" indent="-171450">
              <a:buFont typeface="Arial" panose="020B0604020202020204" pitchFamily="34" charset="0"/>
              <a:buChar char="•"/>
            </a:pPr>
            <a:r>
              <a:rPr lang="en-US" b="0" i="0" dirty="0"/>
              <a:t>This does not excuse immodesty, seduction, or leading someone to stumble or sin, which is seen in the final part of our test.</a:t>
            </a:r>
          </a:p>
        </p:txBody>
      </p:sp>
      <p:sp>
        <p:nvSpPr>
          <p:cNvPr id="4" name="Slide Number Placeholder 3"/>
          <p:cNvSpPr>
            <a:spLocks noGrp="1"/>
          </p:cNvSpPr>
          <p:nvPr>
            <p:ph type="sldNum" sz="quarter" idx="5"/>
          </p:nvPr>
        </p:nvSpPr>
        <p:spPr/>
        <p:txBody>
          <a:bodyPr/>
          <a:lstStyle/>
          <a:p>
            <a:fld id="{F0622A65-9953-4E90-A85D-CECE2ED9D163}" type="slidenum">
              <a:rPr lang="en-US" smtClean="0"/>
              <a:t>4</a:t>
            </a:fld>
            <a:endParaRPr lang="en-US"/>
          </a:p>
        </p:txBody>
      </p:sp>
    </p:spTree>
    <p:extLst>
      <p:ext uri="{BB962C8B-B14F-4D97-AF65-F5344CB8AC3E}">
        <p14:creationId xmlns:p14="http://schemas.microsoft.com/office/powerpoint/2010/main" val="606909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Teaching on Marriage and Divorce</a:t>
            </a:r>
          </a:p>
          <a:p>
            <a:r>
              <a:rPr lang="en-US" b="1" dirty="0"/>
              <a:t>(Matthew 5:31-32</a:t>
            </a:r>
            <a:r>
              <a:rPr lang="en-US" b="1" i="1" dirty="0"/>
              <a:t>), </a:t>
            </a:r>
            <a:r>
              <a:rPr lang="en-US" i="1" dirty="0"/>
              <a:t>“Furthermore it has been said, ‘Whoever divorces his wife, let him give her a certificate of divorce.’</a:t>
            </a:r>
            <a:r>
              <a:rPr lang="en-US" i="1" baseline="30000" dirty="0"/>
              <a:t> 32</a:t>
            </a:r>
            <a:r>
              <a:rPr lang="en-US" i="1" dirty="0"/>
              <a:t> But I say to you that whoever divorces his wife for any reason except sexual immorality causes her to commit adultery; and whoever marries a woman who is divorced commits adultery.”</a:t>
            </a:r>
          </a:p>
          <a:p>
            <a:pPr marL="171450" indent="-171450">
              <a:buFont typeface="Arial" panose="020B0604020202020204" pitchFamily="34" charset="0"/>
              <a:buChar char="•"/>
            </a:pPr>
            <a:r>
              <a:rPr lang="en-US" b="1" i="0" dirty="0"/>
              <a:t>This passage teaches faithfulness to the marriage covenant</a:t>
            </a:r>
          </a:p>
          <a:p>
            <a:pPr marL="628650" lvl="1" indent="-171450">
              <a:buFont typeface="Arial" panose="020B0604020202020204" pitchFamily="34" charset="0"/>
              <a:buChar char="•"/>
            </a:pPr>
            <a:r>
              <a:rPr lang="en-US" b="0" i="0" dirty="0"/>
              <a:t>Such faithfulness was taught from the beginning</a:t>
            </a:r>
          </a:p>
          <a:p>
            <a:pPr marL="628650" lvl="1" indent="-171450">
              <a:buFont typeface="Arial" panose="020B0604020202020204" pitchFamily="34" charset="0"/>
              <a:buChar char="•"/>
            </a:pPr>
            <a:r>
              <a:rPr lang="en-US" b="0" i="0" dirty="0"/>
              <a:t>Moses’ command from Deuteronomy 24:1, </a:t>
            </a:r>
            <a:r>
              <a:rPr lang="en-US" b="0" i="1" dirty="0"/>
              <a:t>“Whoever divorces his wife, let him give her a certificate of divorce” </a:t>
            </a:r>
            <a:r>
              <a:rPr lang="en-US" b="0" i="0" dirty="0"/>
              <a:t>was intended to limit the destruction of what men were already doing in violation of God’s will</a:t>
            </a:r>
          </a:p>
          <a:p>
            <a:pPr marL="628650" lvl="1" indent="-171450">
              <a:buFont typeface="Arial" panose="020B0604020202020204" pitchFamily="34" charset="0"/>
              <a:buChar char="•"/>
            </a:pPr>
            <a:r>
              <a:rPr lang="en-US" b="0" i="0" dirty="0"/>
              <a:t>This is made clear in Jesus words in Matthew 19:7-8</a:t>
            </a:r>
          </a:p>
          <a:p>
            <a:pPr marL="0" lvl="0" indent="0">
              <a:buFont typeface="Arial" panose="020B0604020202020204" pitchFamily="34" charset="0"/>
              <a:buNone/>
            </a:pPr>
            <a:r>
              <a:rPr lang="en-US" b="1" dirty="0"/>
              <a:t>(Matthew 19:7-8), </a:t>
            </a:r>
            <a:r>
              <a:rPr lang="en-US" dirty="0"/>
              <a:t>“They said to Him, “Why then did Moses command to give a certificate of divorce, and to put her away?” </a:t>
            </a:r>
            <a:r>
              <a:rPr lang="en-US" baseline="30000" dirty="0"/>
              <a:t>8</a:t>
            </a:r>
            <a:r>
              <a:rPr lang="en-US" dirty="0"/>
              <a:t> He said to them, “Moses, because of the hardness of your hearts, permitted you to divorce your wives, but from the beginning it was not so.”</a:t>
            </a:r>
          </a:p>
          <a:p>
            <a:pPr marL="628650" lvl="1" indent="-171450">
              <a:buFont typeface="Arial" panose="020B0604020202020204" pitchFamily="34" charset="0"/>
              <a:buChar char="•"/>
            </a:pPr>
            <a:r>
              <a:rPr lang="en-US" b="0" i="0" dirty="0"/>
              <a:t>Consider how it was from the beginning:</a:t>
            </a:r>
          </a:p>
          <a:p>
            <a:pPr marL="0" lvl="0" indent="0">
              <a:buFont typeface="Arial" panose="020B0604020202020204" pitchFamily="34" charset="0"/>
              <a:buNone/>
            </a:pPr>
            <a:r>
              <a:rPr lang="en-US" b="1" i="0" dirty="0"/>
              <a:t>(Genesis 2:21-24), </a:t>
            </a:r>
            <a:r>
              <a:rPr lang="en-US" b="0" i="1" dirty="0"/>
              <a:t>“</a:t>
            </a:r>
            <a:r>
              <a:rPr lang="en-US" i="1" dirty="0"/>
              <a:t>And the Lord God caused a deep sleep to fall on Adam, and he slept; and He took one of his ribs, and closed up the flesh in its place.</a:t>
            </a:r>
            <a:r>
              <a:rPr lang="en-US" i="1" baseline="30000" dirty="0"/>
              <a:t> 22</a:t>
            </a:r>
            <a:r>
              <a:rPr lang="en-US" i="1" dirty="0"/>
              <a:t> Then the rib which the Lord God had taken from man He made into a woman, and He brought her to the man. </a:t>
            </a:r>
            <a:r>
              <a:rPr lang="en-US" i="1" baseline="30000" dirty="0"/>
              <a:t>23</a:t>
            </a:r>
            <a:r>
              <a:rPr lang="en-US" i="1" dirty="0"/>
              <a:t> And Adam said:</a:t>
            </a:r>
            <a:br>
              <a:rPr lang="en-US" i="1" dirty="0"/>
            </a:br>
            <a:r>
              <a:rPr lang="en-US" i="1" dirty="0"/>
              <a:t>“This is now bone of my bones and flesh of my flesh; she shall be called Woman, because she was taken out of Man.” </a:t>
            </a:r>
            <a:r>
              <a:rPr lang="en-US" i="1" baseline="30000" dirty="0"/>
              <a:t>24</a:t>
            </a:r>
            <a:r>
              <a:rPr lang="en-US" i="1" dirty="0"/>
              <a:t> Therefore a man shall leave his father and mother and be joined to his wife, and they shall become one flesh.</a:t>
            </a:r>
          </a:p>
          <a:p>
            <a:pPr marL="628650" lvl="1" indent="-171450">
              <a:buFont typeface="Arial" panose="020B0604020202020204" pitchFamily="34" charset="0"/>
              <a:buChar char="•"/>
            </a:pPr>
            <a:r>
              <a:rPr lang="en-US" b="0" i="0" dirty="0"/>
              <a:t>Jesus gave us a divine commentary in Matthew 19 about what this means.  Marriage is a lifetime contract, and men do not have the right to end it.</a:t>
            </a:r>
          </a:p>
          <a:p>
            <a:pPr marL="0" lvl="0" indent="0">
              <a:buFont typeface="Arial" panose="020B0604020202020204" pitchFamily="34" charset="0"/>
              <a:buNone/>
            </a:pPr>
            <a:r>
              <a:rPr lang="en-US" b="1" dirty="0"/>
              <a:t>(Matthew 19:4-6), </a:t>
            </a:r>
            <a:r>
              <a:rPr lang="en-US" i="1" dirty="0"/>
              <a:t>“And He answered and said to them, “Have you not read that He who made them at the beginning ‘made them male and female,’</a:t>
            </a:r>
            <a:r>
              <a:rPr lang="en-US" i="1" baseline="30000" dirty="0"/>
              <a:t> 5</a:t>
            </a:r>
            <a:r>
              <a:rPr lang="en-US" i="1" dirty="0"/>
              <a:t> and said, “For this reason a man shall leave his father and mother and be joined to his wife, and the two shall become one flesh’?</a:t>
            </a:r>
            <a:r>
              <a:rPr lang="en-US" i="1" baseline="30000" dirty="0"/>
              <a:t> 6</a:t>
            </a:r>
            <a:r>
              <a:rPr lang="en-US" i="1" dirty="0"/>
              <a:t> So then, they are no longer two but one flesh. Therefore what God has joined together, let not man separate.”</a:t>
            </a:r>
          </a:p>
          <a:p>
            <a:pPr marL="171450" lvl="0" indent="-171450">
              <a:buFont typeface="Arial" panose="020B0604020202020204" pitchFamily="34" charset="0"/>
              <a:buChar char="•"/>
            </a:pPr>
            <a:r>
              <a:rPr lang="en-US" b="1" i="0" dirty="0"/>
              <a:t>God hates the breaking of the marriage contract, divorce!</a:t>
            </a:r>
          </a:p>
          <a:p>
            <a:pPr marL="0" lvl="0" indent="0">
              <a:buFont typeface="Arial" panose="020B0604020202020204" pitchFamily="34" charset="0"/>
              <a:buNone/>
            </a:pPr>
            <a:r>
              <a:rPr lang="en-US" b="1" i="0" dirty="0"/>
              <a:t>(Malachi</a:t>
            </a:r>
            <a:r>
              <a:rPr lang="en-US" b="1" dirty="0"/>
              <a:t> 2:16), </a:t>
            </a:r>
            <a:r>
              <a:rPr lang="en-US" i="1" dirty="0"/>
              <a:t>“For the Lord God of Israel says that He hates divorce, for it covers one's garment with violence,” Says the Lord of hosts. “Therefore take heed to your spirit, that you do not deal treacherously.”</a:t>
            </a:r>
          </a:p>
          <a:p>
            <a:pPr marL="171450" lvl="0" indent="-171450">
              <a:buFont typeface="Arial" panose="020B0604020202020204" pitchFamily="34" charset="0"/>
              <a:buChar char="•"/>
            </a:pPr>
            <a:r>
              <a:rPr lang="en-US" b="1" i="0" dirty="0"/>
              <a:t>Just look at the New Testament teaching.</a:t>
            </a:r>
          </a:p>
          <a:p>
            <a:pPr marL="628650" lvl="1" indent="-171450">
              <a:buFont typeface="Arial" panose="020B0604020202020204" pitchFamily="34" charset="0"/>
              <a:buChar char="•"/>
            </a:pPr>
            <a:r>
              <a:rPr lang="en-US" b="0" i="0" dirty="0"/>
              <a:t>Matthew 19. Mark 10. Luke 16. Romans 7. 1 Corinthians 7.</a:t>
            </a:r>
          </a:p>
          <a:p>
            <a:pPr marL="171450" lvl="0" indent="-171450">
              <a:buFont typeface="Arial" panose="020B0604020202020204" pitchFamily="34" charset="0"/>
              <a:buChar char="•"/>
            </a:pPr>
            <a:r>
              <a:rPr lang="en-US" b="1" i="0" dirty="0"/>
              <a:t>Now to examine the second half of the passage:</a:t>
            </a:r>
          </a:p>
          <a:p>
            <a:pPr marL="0" lvl="0" indent="0">
              <a:buFont typeface="Arial" panose="020B0604020202020204" pitchFamily="34" charset="0"/>
              <a:buNone/>
            </a:pPr>
            <a:r>
              <a:rPr lang="en-US" b="1" i="0" dirty="0"/>
              <a:t>(Matthew 5:32), </a:t>
            </a:r>
            <a:r>
              <a:rPr lang="en-US" b="0" i="0" dirty="0"/>
              <a:t>“</a:t>
            </a:r>
            <a:r>
              <a:rPr lang="en-US" i="1" dirty="0"/>
              <a:t>But I say to you that whoever divorces his wife for any reason except sexual immorality causes her to commit adultery; and whoever marries a woman who is divorced commits adultery.”</a:t>
            </a:r>
          </a:p>
          <a:p>
            <a:pPr marL="628650" lvl="1" indent="-171450">
              <a:buFont typeface="Arial" panose="020B0604020202020204" pitchFamily="34" charset="0"/>
              <a:buChar char="•"/>
            </a:pPr>
            <a:r>
              <a:rPr lang="en-US" b="1" i="0" dirty="0"/>
              <a:t>The only legitimate reason for divorce is sexual immorality</a:t>
            </a:r>
          </a:p>
          <a:p>
            <a:pPr marL="1085850" lvl="2" indent="-171450">
              <a:buFont typeface="Arial" panose="020B0604020202020204" pitchFamily="34" charset="0"/>
              <a:buChar char="•"/>
            </a:pPr>
            <a:r>
              <a:rPr lang="en-US" b="0" i="1" dirty="0" err="1">
                <a:latin typeface="+mn-lt"/>
              </a:rPr>
              <a:t>Porneia</a:t>
            </a:r>
            <a:r>
              <a:rPr lang="en-US" b="0" i="1" dirty="0">
                <a:latin typeface="+mn-lt"/>
              </a:rPr>
              <a:t> - </a:t>
            </a:r>
            <a:r>
              <a:rPr lang="en-US" b="0" i="0" dirty="0">
                <a:solidFill>
                  <a:srgbClr val="0A0A0A"/>
                </a:solidFill>
                <a:effectLst/>
                <a:latin typeface="+mn-lt"/>
              </a:rPr>
              <a:t>a. properly, of illicit sexual intercourse in general  (Thayer)</a:t>
            </a:r>
          </a:p>
          <a:p>
            <a:pPr marL="1085850" lvl="2" indent="-171450">
              <a:buFont typeface="Arial" panose="020B0604020202020204" pitchFamily="34" charset="0"/>
              <a:buChar char="•"/>
            </a:pPr>
            <a:r>
              <a:rPr lang="en-US" b="0" i="0" dirty="0">
                <a:solidFill>
                  <a:srgbClr val="0A0A0A"/>
                </a:solidFill>
                <a:effectLst/>
                <a:latin typeface="+mn-lt"/>
              </a:rPr>
              <a:t>Uses in the Bible - </a:t>
            </a:r>
            <a:r>
              <a:rPr lang="en-US" b="0" i="0" dirty="0">
                <a:solidFill>
                  <a:srgbClr val="000000"/>
                </a:solidFill>
                <a:effectLst/>
                <a:latin typeface="+mn-lt"/>
              </a:rPr>
              <a:t>adultery, fornication, homosexuality, lesbianism, intercourse with animals (bestiality)</a:t>
            </a:r>
          </a:p>
          <a:p>
            <a:pPr marL="1085850" lvl="2" indent="-171450">
              <a:buFont typeface="Arial" panose="020B0604020202020204" pitchFamily="34" charset="0"/>
              <a:buChar char="•"/>
            </a:pPr>
            <a:r>
              <a:rPr lang="en-US" b="0" i="0" dirty="0">
                <a:solidFill>
                  <a:srgbClr val="000000"/>
                </a:solidFill>
                <a:effectLst/>
                <a:latin typeface="+mn-lt"/>
              </a:rPr>
              <a:t>A general term – any kind of illicit sexual intercourse.</a:t>
            </a:r>
          </a:p>
          <a:p>
            <a:pPr marL="1085850" lvl="2" indent="-171450">
              <a:buFont typeface="Arial" panose="020B0604020202020204" pitchFamily="34" charset="0"/>
              <a:buChar char="•"/>
            </a:pPr>
            <a:r>
              <a:rPr lang="en-US" b="0" i="0" dirty="0">
                <a:solidFill>
                  <a:srgbClr val="000000"/>
                </a:solidFill>
                <a:effectLst/>
                <a:latin typeface="+mn-lt"/>
              </a:rPr>
              <a:t>God intends the marriage to last for a lifetime</a:t>
            </a:r>
          </a:p>
          <a:p>
            <a:pPr marL="0" lvl="0" indent="0">
              <a:buFont typeface="Arial" panose="020B0604020202020204" pitchFamily="34" charset="0"/>
              <a:buNone/>
            </a:pPr>
            <a:r>
              <a:rPr lang="en-US" b="1" i="0" dirty="0">
                <a:solidFill>
                  <a:srgbClr val="000000"/>
                </a:solidFill>
                <a:effectLst/>
                <a:latin typeface="+mn-lt"/>
              </a:rPr>
              <a:t>(</a:t>
            </a:r>
            <a:r>
              <a:rPr lang="en-US" b="1" dirty="0"/>
              <a:t>Romans 7:2-3), </a:t>
            </a:r>
            <a:r>
              <a:rPr lang="en-US" i="1" dirty="0"/>
              <a:t>“For the woman who has a husband is bound by the law to her husband as long as he lives. But if the husband dies, she is released from the law of her husband.</a:t>
            </a:r>
            <a:r>
              <a:rPr lang="en-US" i="1" baseline="30000" dirty="0"/>
              <a:t> 3</a:t>
            </a:r>
            <a:r>
              <a:rPr lang="en-US" i="1" dirty="0"/>
              <a:t> So then if, while her husband lives, she marries another man, she will be called an adulteress; but if her husband dies, she is free from that law, so that she is no adulteress, though she has married another man.”</a:t>
            </a:r>
          </a:p>
          <a:p>
            <a:pPr marL="628650" lvl="1" indent="-171450">
              <a:buFont typeface="Arial" panose="020B0604020202020204" pitchFamily="34" charset="0"/>
              <a:buChar char="•"/>
            </a:pPr>
            <a:r>
              <a:rPr lang="en-US" b="0" i="0" dirty="0">
                <a:latin typeface="+mn-lt"/>
              </a:rPr>
              <a:t>Finally, ending a marriage unjustly causes you former wife or husband to sin! That is your sin. It is not excused by God.</a:t>
            </a:r>
          </a:p>
          <a:p>
            <a:pPr marL="1085850" lvl="2" indent="-171450">
              <a:buFont typeface="Arial" panose="020B0604020202020204" pitchFamily="34" charset="0"/>
              <a:buChar char="•"/>
            </a:pPr>
            <a:r>
              <a:rPr lang="en-US" b="0" i="0" dirty="0">
                <a:latin typeface="+mn-lt"/>
              </a:rPr>
              <a:t>You put your spouse in a very vulnerable position.  You cause her or him to stumble.</a:t>
            </a:r>
          </a:p>
          <a:p>
            <a:pPr marL="1085850" lvl="2" indent="-171450">
              <a:buFont typeface="Arial" panose="020B0604020202020204" pitchFamily="34" charset="0"/>
              <a:buChar char="•"/>
            </a:pPr>
            <a:r>
              <a:rPr lang="en-US" b="0" i="0" dirty="0">
                <a:latin typeface="+mn-lt"/>
              </a:rPr>
              <a:t>This says nothing about inevitability, only probability. Commonality, not the exception.</a:t>
            </a:r>
          </a:p>
          <a:p>
            <a:pPr marL="1085850" lvl="2" indent="-171450">
              <a:buFont typeface="Arial" panose="020B0604020202020204" pitchFamily="34" charset="0"/>
              <a:buChar char="•"/>
            </a:pPr>
            <a:r>
              <a:rPr lang="en-US" b="0" i="0" dirty="0">
                <a:latin typeface="+mn-lt"/>
              </a:rPr>
              <a:t>They marry again, are not bound to them. It is an adulterous relationship. (This would have been especially hard on the woman in ancient times).</a:t>
            </a:r>
          </a:p>
          <a:p>
            <a:pPr marL="1085850" lvl="2" indent="-171450">
              <a:buFont typeface="Arial" panose="020B0604020202020204" pitchFamily="34" charset="0"/>
              <a:buChar char="•"/>
            </a:pPr>
            <a:r>
              <a:rPr lang="en-US" b="0" i="0" dirty="0">
                <a:latin typeface="+mn-lt"/>
              </a:rPr>
              <a:t>The one who marries the divorced spouse is likewise married to one to whom God has not bound them.  They too are in sin. (Adultery)</a:t>
            </a:r>
          </a:p>
          <a:p>
            <a:pPr marL="628650" lvl="1" indent="-171450">
              <a:buFont typeface="Arial" panose="020B0604020202020204" pitchFamily="34" charset="0"/>
              <a:buChar char="•"/>
            </a:pPr>
            <a:endParaRPr lang="en-US" b="0" i="0" dirty="0">
              <a:latin typeface="+mn-lt"/>
            </a:endParaRPr>
          </a:p>
        </p:txBody>
      </p:sp>
      <p:sp>
        <p:nvSpPr>
          <p:cNvPr id="4" name="Slide Number Placeholder 3"/>
          <p:cNvSpPr>
            <a:spLocks noGrp="1"/>
          </p:cNvSpPr>
          <p:nvPr>
            <p:ph type="sldNum" sz="quarter" idx="5"/>
          </p:nvPr>
        </p:nvSpPr>
        <p:spPr/>
        <p:txBody>
          <a:bodyPr/>
          <a:lstStyle/>
          <a:p>
            <a:fld id="{F0622A65-9953-4E90-A85D-CECE2ED9D163}" type="slidenum">
              <a:rPr lang="en-US" smtClean="0"/>
              <a:t>5</a:t>
            </a:fld>
            <a:endParaRPr lang="en-US"/>
          </a:p>
        </p:txBody>
      </p:sp>
    </p:spTree>
    <p:extLst>
      <p:ext uri="{BB962C8B-B14F-4D97-AF65-F5344CB8AC3E}">
        <p14:creationId xmlns:p14="http://schemas.microsoft.com/office/powerpoint/2010/main" val="3929719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Jesus’ teaching in the Sermon on the Mount was radical and disturbing to His audience, and can be to us as well.</a:t>
            </a:r>
          </a:p>
          <a:p>
            <a:pPr marL="0" indent="0">
              <a:buFont typeface="Arial" panose="020B0604020202020204" pitchFamily="34" charset="0"/>
              <a:buNone/>
            </a:pPr>
            <a:r>
              <a:rPr lang="en-US" b="1" dirty="0"/>
              <a:t>(Matthew 19:10-12), </a:t>
            </a:r>
            <a:r>
              <a:rPr lang="en-US" i="1" dirty="0"/>
              <a:t>“His disciples said to Him, “If such is the case of the man with his wife, it is better not to marry.” </a:t>
            </a:r>
            <a:r>
              <a:rPr lang="en-US" i="1" baseline="30000" dirty="0"/>
              <a:t>11</a:t>
            </a:r>
            <a:r>
              <a:rPr lang="en-US" i="1" dirty="0"/>
              <a:t> But He said to them, “All cannot accept this saying, but only those to whom it has been given:</a:t>
            </a:r>
            <a:r>
              <a:rPr lang="en-US" i="1" baseline="30000" dirty="0"/>
              <a:t> 12</a:t>
            </a:r>
            <a:r>
              <a:rPr lang="en-US" i="1" dirty="0"/>
              <a:t> For there are eunuchs who were born thus from their mother's womb, and there are eunuchs who were made eunuchs by men, and there are eunuchs who have made themselves eunuchs for the kingdom of heaven's sake. He who is able to accept it, let him accept it.”</a:t>
            </a:r>
          </a:p>
          <a:p>
            <a:r>
              <a:rPr lang="en-US" b="1" dirty="0"/>
              <a:t>(Matthew 7:28-29), </a:t>
            </a:r>
            <a:r>
              <a:rPr lang="en-US" i="1" dirty="0"/>
              <a:t>“And so it was, when Jesus had ended these sayings, that the people were astonished at His teaching,</a:t>
            </a:r>
            <a:r>
              <a:rPr lang="en-US" i="1" baseline="30000" dirty="0"/>
              <a:t> 29</a:t>
            </a:r>
            <a:r>
              <a:rPr lang="en-US" i="1" dirty="0"/>
              <a:t> for He taught them as one having authority, and not as the scribes.”</a:t>
            </a:r>
          </a:p>
          <a:p>
            <a:pPr marL="171450" indent="-171450">
              <a:buFont typeface="Arial" panose="020B0604020202020204" pitchFamily="34" charset="0"/>
              <a:buChar char="•"/>
            </a:pPr>
            <a:r>
              <a:rPr lang="en-US" b="1" dirty="0"/>
              <a:t>Nevertheless, it is to be obeyed.</a:t>
            </a:r>
          </a:p>
          <a:p>
            <a:r>
              <a:rPr lang="en-US" b="1" dirty="0"/>
              <a:t>(1 Peter 1:13-16), </a:t>
            </a:r>
            <a:r>
              <a:rPr lang="en-US" i="1" dirty="0"/>
              <a:t>“Therefore gird up the loins of your mind, be sober, and rest your hope fully upon the grace that is to be brought to you at the revelation of Jesus Christ;</a:t>
            </a:r>
            <a:r>
              <a:rPr lang="en-US" i="1" baseline="30000" dirty="0"/>
              <a:t> 14</a:t>
            </a:r>
            <a:r>
              <a:rPr lang="en-US" i="1" dirty="0"/>
              <a:t> as obedient children, not conforming yourselves to the former lusts, as in your ignorance;</a:t>
            </a:r>
            <a:r>
              <a:rPr lang="en-US" i="1" baseline="30000" dirty="0"/>
              <a:t> 15</a:t>
            </a:r>
            <a:r>
              <a:rPr lang="en-US" i="1" dirty="0"/>
              <a:t> but as He who called you is holy, you also be holy in all your conduct,</a:t>
            </a:r>
            <a:r>
              <a:rPr lang="en-US" i="1" baseline="30000" dirty="0"/>
              <a:t> 16</a:t>
            </a:r>
            <a:r>
              <a:rPr lang="en-US" i="1" dirty="0"/>
              <a:t> because it is written, “Be holy, for I am holy.”</a:t>
            </a:r>
          </a:p>
          <a:p>
            <a:r>
              <a:rPr lang="en-US" b="1" dirty="0"/>
              <a:t>(1 Peter 2:9-12), </a:t>
            </a:r>
            <a:r>
              <a:rPr lang="en-US" i="1" dirty="0"/>
              <a:t>“But you are a chosen generation, a royal priesthood, a holy nation, His own special people, that you may proclaim the praises of Him who called you out of darkness into His marvelous light;</a:t>
            </a:r>
            <a:r>
              <a:rPr lang="en-US" i="1" baseline="30000" dirty="0"/>
              <a:t> 10</a:t>
            </a:r>
            <a:r>
              <a:rPr lang="en-US" i="1" dirty="0"/>
              <a:t> who once were not a people but are now the people of God, who had not obtained mercy but now have obtained mercy. </a:t>
            </a:r>
            <a:r>
              <a:rPr lang="en-US" i="1" baseline="30000" dirty="0"/>
              <a:t>11</a:t>
            </a:r>
            <a:r>
              <a:rPr lang="en-US" i="1" dirty="0"/>
              <a:t> Beloved, I beg you as sojourners and pilgrims, abstain from fleshly lusts which war against the soul,</a:t>
            </a:r>
            <a:r>
              <a:rPr lang="en-US" i="1" baseline="30000" dirty="0"/>
              <a:t> 12</a:t>
            </a:r>
            <a:r>
              <a:rPr lang="en-US" i="1" dirty="0"/>
              <a:t> having your conduct honorable among the Gentiles, that when they speak against you as evildoers, they may, by your good works which they observe, glorify God in the day of visitation.”</a:t>
            </a:r>
          </a:p>
          <a:p>
            <a:endParaRPr lang="en-US" dirty="0"/>
          </a:p>
          <a:p>
            <a:endParaRPr lang="en-US" dirty="0"/>
          </a:p>
          <a:p>
            <a:r>
              <a:rPr lang="en-US" dirty="0"/>
              <a:t>Pilgrims, special people.</a:t>
            </a:r>
          </a:p>
        </p:txBody>
      </p:sp>
      <p:sp>
        <p:nvSpPr>
          <p:cNvPr id="4" name="Slide Number Placeholder 3"/>
          <p:cNvSpPr>
            <a:spLocks noGrp="1"/>
          </p:cNvSpPr>
          <p:nvPr>
            <p:ph type="sldNum" sz="quarter" idx="5"/>
          </p:nvPr>
        </p:nvSpPr>
        <p:spPr/>
        <p:txBody>
          <a:bodyPr/>
          <a:lstStyle/>
          <a:p>
            <a:fld id="{F0622A65-9953-4E90-A85D-CECE2ED9D163}" type="slidenum">
              <a:rPr lang="en-US" smtClean="0"/>
              <a:t>6</a:t>
            </a:fld>
            <a:endParaRPr lang="en-US"/>
          </a:p>
        </p:txBody>
      </p:sp>
    </p:spTree>
    <p:extLst>
      <p:ext uri="{BB962C8B-B14F-4D97-AF65-F5344CB8AC3E}">
        <p14:creationId xmlns:p14="http://schemas.microsoft.com/office/powerpoint/2010/main" val="4008975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C450C-0389-467D-1F7B-4E242AA42D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9D6F1F4-95E1-0EDB-3C51-79FDE122AE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221447-568F-D873-7A11-3184029B01F5}"/>
              </a:ext>
            </a:extLst>
          </p:cNvPr>
          <p:cNvSpPr>
            <a:spLocks noGrp="1"/>
          </p:cNvSpPr>
          <p:nvPr>
            <p:ph type="dt" sz="half" idx="10"/>
          </p:nvPr>
        </p:nvSpPr>
        <p:spPr/>
        <p:txBody>
          <a:bodyPr/>
          <a:lstStyle/>
          <a:p>
            <a:fld id="{FBA5BDBE-381A-4B47-AEF8-F648ED53FD1F}" type="datetimeFigureOut">
              <a:rPr lang="en-US" smtClean="0"/>
              <a:t>6/14/2023</a:t>
            </a:fld>
            <a:endParaRPr lang="en-US"/>
          </a:p>
        </p:txBody>
      </p:sp>
      <p:sp>
        <p:nvSpPr>
          <p:cNvPr id="5" name="Footer Placeholder 4">
            <a:extLst>
              <a:ext uri="{FF2B5EF4-FFF2-40B4-BE49-F238E27FC236}">
                <a16:creationId xmlns:a16="http://schemas.microsoft.com/office/drawing/2014/main" id="{94F7B45D-82CD-A440-DFE0-48FB082C9D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20BE2C-9FB5-340F-3C45-ED7FD1A41016}"/>
              </a:ext>
            </a:extLst>
          </p:cNvPr>
          <p:cNvSpPr>
            <a:spLocks noGrp="1"/>
          </p:cNvSpPr>
          <p:nvPr>
            <p:ph type="sldNum" sz="quarter" idx="12"/>
          </p:nvPr>
        </p:nvSpPr>
        <p:spPr/>
        <p:txBody>
          <a:bodyPr/>
          <a:lstStyle/>
          <a:p>
            <a:fld id="{BB91088A-BFFE-4FC4-963B-4E8E005E2CE9}" type="slidenum">
              <a:rPr lang="en-US" smtClean="0"/>
              <a:t>‹#›</a:t>
            </a:fld>
            <a:endParaRPr lang="en-US"/>
          </a:p>
        </p:txBody>
      </p:sp>
    </p:spTree>
    <p:extLst>
      <p:ext uri="{BB962C8B-B14F-4D97-AF65-F5344CB8AC3E}">
        <p14:creationId xmlns:p14="http://schemas.microsoft.com/office/powerpoint/2010/main" val="913668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1729C-9B09-E73F-E63C-321426079C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4F68065-09C2-E732-7046-893EEEFC75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5C6D5F-F778-1E3B-5862-6F53A9A49BDA}"/>
              </a:ext>
            </a:extLst>
          </p:cNvPr>
          <p:cNvSpPr>
            <a:spLocks noGrp="1"/>
          </p:cNvSpPr>
          <p:nvPr>
            <p:ph type="dt" sz="half" idx="10"/>
          </p:nvPr>
        </p:nvSpPr>
        <p:spPr/>
        <p:txBody>
          <a:bodyPr/>
          <a:lstStyle/>
          <a:p>
            <a:fld id="{FBA5BDBE-381A-4B47-AEF8-F648ED53FD1F}" type="datetimeFigureOut">
              <a:rPr lang="en-US" smtClean="0"/>
              <a:t>6/14/2023</a:t>
            </a:fld>
            <a:endParaRPr lang="en-US"/>
          </a:p>
        </p:txBody>
      </p:sp>
      <p:sp>
        <p:nvSpPr>
          <p:cNvPr id="5" name="Footer Placeholder 4">
            <a:extLst>
              <a:ext uri="{FF2B5EF4-FFF2-40B4-BE49-F238E27FC236}">
                <a16:creationId xmlns:a16="http://schemas.microsoft.com/office/drawing/2014/main" id="{8CF39A21-D099-9ECB-D1A7-9D1E4AE35A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74A19F-8443-103F-BAE2-438DE9699E5D}"/>
              </a:ext>
            </a:extLst>
          </p:cNvPr>
          <p:cNvSpPr>
            <a:spLocks noGrp="1"/>
          </p:cNvSpPr>
          <p:nvPr>
            <p:ph type="sldNum" sz="quarter" idx="12"/>
          </p:nvPr>
        </p:nvSpPr>
        <p:spPr/>
        <p:txBody>
          <a:bodyPr/>
          <a:lstStyle/>
          <a:p>
            <a:fld id="{BB91088A-BFFE-4FC4-963B-4E8E005E2CE9}" type="slidenum">
              <a:rPr lang="en-US" smtClean="0"/>
              <a:t>‹#›</a:t>
            </a:fld>
            <a:endParaRPr lang="en-US"/>
          </a:p>
        </p:txBody>
      </p:sp>
    </p:spTree>
    <p:extLst>
      <p:ext uri="{BB962C8B-B14F-4D97-AF65-F5344CB8AC3E}">
        <p14:creationId xmlns:p14="http://schemas.microsoft.com/office/powerpoint/2010/main" val="372512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236198-9A72-BC47-D279-15BDB385AF7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9BFE2F5-C504-995A-CBF7-CF7A7479C7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D9B5F5-AE0D-C592-13AF-54EE582835A0}"/>
              </a:ext>
            </a:extLst>
          </p:cNvPr>
          <p:cNvSpPr>
            <a:spLocks noGrp="1"/>
          </p:cNvSpPr>
          <p:nvPr>
            <p:ph type="dt" sz="half" idx="10"/>
          </p:nvPr>
        </p:nvSpPr>
        <p:spPr/>
        <p:txBody>
          <a:bodyPr/>
          <a:lstStyle/>
          <a:p>
            <a:fld id="{FBA5BDBE-381A-4B47-AEF8-F648ED53FD1F}" type="datetimeFigureOut">
              <a:rPr lang="en-US" smtClean="0"/>
              <a:t>6/14/2023</a:t>
            </a:fld>
            <a:endParaRPr lang="en-US"/>
          </a:p>
        </p:txBody>
      </p:sp>
      <p:sp>
        <p:nvSpPr>
          <p:cNvPr id="5" name="Footer Placeholder 4">
            <a:extLst>
              <a:ext uri="{FF2B5EF4-FFF2-40B4-BE49-F238E27FC236}">
                <a16:creationId xmlns:a16="http://schemas.microsoft.com/office/drawing/2014/main" id="{0D94BB24-CD44-B6E4-2261-A49DFAE665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860AF9-B51D-8722-FA59-3F9EB0A094AA}"/>
              </a:ext>
            </a:extLst>
          </p:cNvPr>
          <p:cNvSpPr>
            <a:spLocks noGrp="1"/>
          </p:cNvSpPr>
          <p:nvPr>
            <p:ph type="sldNum" sz="quarter" idx="12"/>
          </p:nvPr>
        </p:nvSpPr>
        <p:spPr/>
        <p:txBody>
          <a:bodyPr/>
          <a:lstStyle/>
          <a:p>
            <a:fld id="{BB91088A-BFFE-4FC4-963B-4E8E005E2CE9}" type="slidenum">
              <a:rPr lang="en-US" smtClean="0"/>
              <a:t>‹#›</a:t>
            </a:fld>
            <a:endParaRPr lang="en-US"/>
          </a:p>
        </p:txBody>
      </p:sp>
    </p:spTree>
    <p:extLst>
      <p:ext uri="{BB962C8B-B14F-4D97-AF65-F5344CB8AC3E}">
        <p14:creationId xmlns:p14="http://schemas.microsoft.com/office/powerpoint/2010/main" val="1198639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58DC7-E937-91F9-8F0E-BE6236A3C5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30837C-CFCE-DC8A-8C4D-2B5C859B6B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08C628-3FDD-8427-21D5-120E2C71EC25}"/>
              </a:ext>
            </a:extLst>
          </p:cNvPr>
          <p:cNvSpPr>
            <a:spLocks noGrp="1"/>
          </p:cNvSpPr>
          <p:nvPr>
            <p:ph type="dt" sz="half" idx="10"/>
          </p:nvPr>
        </p:nvSpPr>
        <p:spPr/>
        <p:txBody>
          <a:bodyPr/>
          <a:lstStyle/>
          <a:p>
            <a:fld id="{FBA5BDBE-381A-4B47-AEF8-F648ED53FD1F}" type="datetimeFigureOut">
              <a:rPr lang="en-US" smtClean="0"/>
              <a:t>6/14/2023</a:t>
            </a:fld>
            <a:endParaRPr lang="en-US"/>
          </a:p>
        </p:txBody>
      </p:sp>
      <p:sp>
        <p:nvSpPr>
          <p:cNvPr id="5" name="Footer Placeholder 4">
            <a:extLst>
              <a:ext uri="{FF2B5EF4-FFF2-40B4-BE49-F238E27FC236}">
                <a16:creationId xmlns:a16="http://schemas.microsoft.com/office/drawing/2014/main" id="{EBB369E3-9A30-C602-9066-17420C4E70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C76C58-6567-D84A-D743-D6E9074CDE2B}"/>
              </a:ext>
            </a:extLst>
          </p:cNvPr>
          <p:cNvSpPr>
            <a:spLocks noGrp="1"/>
          </p:cNvSpPr>
          <p:nvPr>
            <p:ph type="sldNum" sz="quarter" idx="12"/>
          </p:nvPr>
        </p:nvSpPr>
        <p:spPr/>
        <p:txBody>
          <a:bodyPr/>
          <a:lstStyle/>
          <a:p>
            <a:fld id="{BB91088A-BFFE-4FC4-963B-4E8E005E2CE9}" type="slidenum">
              <a:rPr lang="en-US" smtClean="0"/>
              <a:t>‹#›</a:t>
            </a:fld>
            <a:endParaRPr lang="en-US"/>
          </a:p>
        </p:txBody>
      </p:sp>
    </p:spTree>
    <p:extLst>
      <p:ext uri="{BB962C8B-B14F-4D97-AF65-F5344CB8AC3E}">
        <p14:creationId xmlns:p14="http://schemas.microsoft.com/office/powerpoint/2010/main" val="4239087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6CC03-7A2A-91BB-C2FD-A4F72EDC55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786F8E-A0E0-0482-5EF4-B7034A09EF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DFBE03-6E67-E76F-AD40-E473E4D1C722}"/>
              </a:ext>
            </a:extLst>
          </p:cNvPr>
          <p:cNvSpPr>
            <a:spLocks noGrp="1"/>
          </p:cNvSpPr>
          <p:nvPr>
            <p:ph type="dt" sz="half" idx="10"/>
          </p:nvPr>
        </p:nvSpPr>
        <p:spPr/>
        <p:txBody>
          <a:bodyPr/>
          <a:lstStyle/>
          <a:p>
            <a:fld id="{FBA5BDBE-381A-4B47-AEF8-F648ED53FD1F}" type="datetimeFigureOut">
              <a:rPr lang="en-US" smtClean="0"/>
              <a:t>6/14/2023</a:t>
            </a:fld>
            <a:endParaRPr lang="en-US"/>
          </a:p>
        </p:txBody>
      </p:sp>
      <p:sp>
        <p:nvSpPr>
          <p:cNvPr id="5" name="Footer Placeholder 4">
            <a:extLst>
              <a:ext uri="{FF2B5EF4-FFF2-40B4-BE49-F238E27FC236}">
                <a16:creationId xmlns:a16="http://schemas.microsoft.com/office/drawing/2014/main" id="{B57DFFD6-4367-99DC-BAF7-0B810D61D1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58515B-8A7D-7CE7-3195-2F9635704AAF}"/>
              </a:ext>
            </a:extLst>
          </p:cNvPr>
          <p:cNvSpPr>
            <a:spLocks noGrp="1"/>
          </p:cNvSpPr>
          <p:nvPr>
            <p:ph type="sldNum" sz="quarter" idx="12"/>
          </p:nvPr>
        </p:nvSpPr>
        <p:spPr/>
        <p:txBody>
          <a:bodyPr/>
          <a:lstStyle/>
          <a:p>
            <a:fld id="{BB91088A-BFFE-4FC4-963B-4E8E005E2CE9}" type="slidenum">
              <a:rPr lang="en-US" smtClean="0"/>
              <a:t>‹#›</a:t>
            </a:fld>
            <a:endParaRPr lang="en-US"/>
          </a:p>
        </p:txBody>
      </p:sp>
    </p:spTree>
    <p:extLst>
      <p:ext uri="{BB962C8B-B14F-4D97-AF65-F5344CB8AC3E}">
        <p14:creationId xmlns:p14="http://schemas.microsoft.com/office/powerpoint/2010/main" val="1111475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86E4C-DA4C-2548-4648-C9A648CAD7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C9F951-5BD2-38C6-ED6F-87D5D43EB20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9A13572-B8FC-74EB-141A-99D44103F57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6F9AAE6-318B-F9B5-37B8-3B3B2B11F5F6}"/>
              </a:ext>
            </a:extLst>
          </p:cNvPr>
          <p:cNvSpPr>
            <a:spLocks noGrp="1"/>
          </p:cNvSpPr>
          <p:nvPr>
            <p:ph type="dt" sz="half" idx="10"/>
          </p:nvPr>
        </p:nvSpPr>
        <p:spPr/>
        <p:txBody>
          <a:bodyPr/>
          <a:lstStyle/>
          <a:p>
            <a:fld id="{FBA5BDBE-381A-4B47-AEF8-F648ED53FD1F}" type="datetimeFigureOut">
              <a:rPr lang="en-US" smtClean="0"/>
              <a:t>6/14/2023</a:t>
            </a:fld>
            <a:endParaRPr lang="en-US"/>
          </a:p>
        </p:txBody>
      </p:sp>
      <p:sp>
        <p:nvSpPr>
          <p:cNvPr id="6" name="Footer Placeholder 5">
            <a:extLst>
              <a:ext uri="{FF2B5EF4-FFF2-40B4-BE49-F238E27FC236}">
                <a16:creationId xmlns:a16="http://schemas.microsoft.com/office/drawing/2014/main" id="{A603244E-4B86-321A-09B7-7A21FA5BA3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45FF09-090E-C210-FD8B-49B7A245E1A5}"/>
              </a:ext>
            </a:extLst>
          </p:cNvPr>
          <p:cNvSpPr>
            <a:spLocks noGrp="1"/>
          </p:cNvSpPr>
          <p:nvPr>
            <p:ph type="sldNum" sz="quarter" idx="12"/>
          </p:nvPr>
        </p:nvSpPr>
        <p:spPr/>
        <p:txBody>
          <a:bodyPr/>
          <a:lstStyle/>
          <a:p>
            <a:fld id="{BB91088A-BFFE-4FC4-963B-4E8E005E2CE9}" type="slidenum">
              <a:rPr lang="en-US" smtClean="0"/>
              <a:t>‹#›</a:t>
            </a:fld>
            <a:endParaRPr lang="en-US"/>
          </a:p>
        </p:txBody>
      </p:sp>
    </p:spTree>
    <p:extLst>
      <p:ext uri="{BB962C8B-B14F-4D97-AF65-F5344CB8AC3E}">
        <p14:creationId xmlns:p14="http://schemas.microsoft.com/office/powerpoint/2010/main" val="4000151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F1E2E-FBFD-948F-93E5-16FD1BC3B29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F8994B-A091-4950-2459-CA5642F53A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8394DA-1FE2-0F59-7AAB-D9FD352BDF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6C5386-98F2-2FFA-AE9D-7BA9DD6EBC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B4DB74-9252-E34E-6E27-2B8A49A3D2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B997DBC-390F-FC39-B628-4AE09C364528}"/>
              </a:ext>
            </a:extLst>
          </p:cNvPr>
          <p:cNvSpPr>
            <a:spLocks noGrp="1"/>
          </p:cNvSpPr>
          <p:nvPr>
            <p:ph type="dt" sz="half" idx="10"/>
          </p:nvPr>
        </p:nvSpPr>
        <p:spPr/>
        <p:txBody>
          <a:bodyPr/>
          <a:lstStyle/>
          <a:p>
            <a:fld id="{FBA5BDBE-381A-4B47-AEF8-F648ED53FD1F}" type="datetimeFigureOut">
              <a:rPr lang="en-US" smtClean="0"/>
              <a:t>6/14/2023</a:t>
            </a:fld>
            <a:endParaRPr lang="en-US"/>
          </a:p>
        </p:txBody>
      </p:sp>
      <p:sp>
        <p:nvSpPr>
          <p:cNvPr id="8" name="Footer Placeholder 7">
            <a:extLst>
              <a:ext uri="{FF2B5EF4-FFF2-40B4-BE49-F238E27FC236}">
                <a16:creationId xmlns:a16="http://schemas.microsoft.com/office/drawing/2014/main" id="{5F146778-A2C8-EAFD-1914-9F40BD3075B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D44DF64-034C-0F02-42CA-7F304E58695A}"/>
              </a:ext>
            </a:extLst>
          </p:cNvPr>
          <p:cNvSpPr>
            <a:spLocks noGrp="1"/>
          </p:cNvSpPr>
          <p:nvPr>
            <p:ph type="sldNum" sz="quarter" idx="12"/>
          </p:nvPr>
        </p:nvSpPr>
        <p:spPr/>
        <p:txBody>
          <a:bodyPr/>
          <a:lstStyle/>
          <a:p>
            <a:fld id="{BB91088A-BFFE-4FC4-963B-4E8E005E2CE9}" type="slidenum">
              <a:rPr lang="en-US" smtClean="0"/>
              <a:t>‹#›</a:t>
            </a:fld>
            <a:endParaRPr lang="en-US"/>
          </a:p>
        </p:txBody>
      </p:sp>
    </p:spTree>
    <p:extLst>
      <p:ext uri="{BB962C8B-B14F-4D97-AF65-F5344CB8AC3E}">
        <p14:creationId xmlns:p14="http://schemas.microsoft.com/office/powerpoint/2010/main" val="2001600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823EF-E6BF-DCAF-8744-DEDC313F9CF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4C2F3F-280D-0925-F43F-3A8F55F8837F}"/>
              </a:ext>
            </a:extLst>
          </p:cNvPr>
          <p:cNvSpPr>
            <a:spLocks noGrp="1"/>
          </p:cNvSpPr>
          <p:nvPr>
            <p:ph type="dt" sz="half" idx="10"/>
          </p:nvPr>
        </p:nvSpPr>
        <p:spPr/>
        <p:txBody>
          <a:bodyPr/>
          <a:lstStyle/>
          <a:p>
            <a:fld id="{FBA5BDBE-381A-4B47-AEF8-F648ED53FD1F}" type="datetimeFigureOut">
              <a:rPr lang="en-US" smtClean="0"/>
              <a:t>6/14/2023</a:t>
            </a:fld>
            <a:endParaRPr lang="en-US"/>
          </a:p>
        </p:txBody>
      </p:sp>
      <p:sp>
        <p:nvSpPr>
          <p:cNvPr id="4" name="Footer Placeholder 3">
            <a:extLst>
              <a:ext uri="{FF2B5EF4-FFF2-40B4-BE49-F238E27FC236}">
                <a16:creationId xmlns:a16="http://schemas.microsoft.com/office/drawing/2014/main" id="{B8899129-E705-2FE2-760E-040DC617A42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522BDC0-1F93-23DC-7743-86BFDE962FBD}"/>
              </a:ext>
            </a:extLst>
          </p:cNvPr>
          <p:cNvSpPr>
            <a:spLocks noGrp="1"/>
          </p:cNvSpPr>
          <p:nvPr>
            <p:ph type="sldNum" sz="quarter" idx="12"/>
          </p:nvPr>
        </p:nvSpPr>
        <p:spPr/>
        <p:txBody>
          <a:bodyPr/>
          <a:lstStyle/>
          <a:p>
            <a:fld id="{BB91088A-BFFE-4FC4-963B-4E8E005E2CE9}" type="slidenum">
              <a:rPr lang="en-US" smtClean="0"/>
              <a:t>‹#›</a:t>
            </a:fld>
            <a:endParaRPr lang="en-US"/>
          </a:p>
        </p:txBody>
      </p:sp>
    </p:spTree>
    <p:extLst>
      <p:ext uri="{BB962C8B-B14F-4D97-AF65-F5344CB8AC3E}">
        <p14:creationId xmlns:p14="http://schemas.microsoft.com/office/powerpoint/2010/main" val="172548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EAC141-262F-972F-B68B-5DD3C084CC98}"/>
              </a:ext>
            </a:extLst>
          </p:cNvPr>
          <p:cNvSpPr>
            <a:spLocks noGrp="1"/>
          </p:cNvSpPr>
          <p:nvPr>
            <p:ph type="dt" sz="half" idx="10"/>
          </p:nvPr>
        </p:nvSpPr>
        <p:spPr/>
        <p:txBody>
          <a:bodyPr/>
          <a:lstStyle/>
          <a:p>
            <a:fld id="{FBA5BDBE-381A-4B47-AEF8-F648ED53FD1F}" type="datetimeFigureOut">
              <a:rPr lang="en-US" smtClean="0"/>
              <a:t>6/14/2023</a:t>
            </a:fld>
            <a:endParaRPr lang="en-US"/>
          </a:p>
        </p:txBody>
      </p:sp>
      <p:sp>
        <p:nvSpPr>
          <p:cNvPr id="3" name="Footer Placeholder 2">
            <a:extLst>
              <a:ext uri="{FF2B5EF4-FFF2-40B4-BE49-F238E27FC236}">
                <a16:creationId xmlns:a16="http://schemas.microsoft.com/office/drawing/2014/main" id="{CEB214CA-F595-D92C-380E-DB0B78B12C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F7B61CF-ED84-57D6-A2A4-E257A89CEA9D}"/>
              </a:ext>
            </a:extLst>
          </p:cNvPr>
          <p:cNvSpPr>
            <a:spLocks noGrp="1"/>
          </p:cNvSpPr>
          <p:nvPr>
            <p:ph type="sldNum" sz="quarter" idx="12"/>
          </p:nvPr>
        </p:nvSpPr>
        <p:spPr/>
        <p:txBody>
          <a:bodyPr/>
          <a:lstStyle/>
          <a:p>
            <a:fld id="{BB91088A-BFFE-4FC4-963B-4E8E005E2CE9}" type="slidenum">
              <a:rPr lang="en-US" smtClean="0"/>
              <a:t>‹#›</a:t>
            </a:fld>
            <a:endParaRPr lang="en-US"/>
          </a:p>
        </p:txBody>
      </p:sp>
    </p:spTree>
    <p:extLst>
      <p:ext uri="{BB962C8B-B14F-4D97-AF65-F5344CB8AC3E}">
        <p14:creationId xmlns:p14="http://schemas.microsoft.com/office/powerpoint/2010/main" val="1873185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8E5EE-C598-1A34-FBC0-D1F3E7A61C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67A9C6B-6648-2267-6309-E60891467C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14EA938-BE13-7038-0CE4-2B57783A33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50EC6F-982A-5D22-37E0-A16B141E2AF9}"/>
              </a:ext>
            </a:extLst>
          </p:cNvPr>
          <p:cNvSpPr>
            <a:spLocks noGrp="1"/>
          </p:cNvSpPr>
          <p:nvPr>
            <p:ph type="dt" sz="half" idx="10"/>
          </p:nvPr>
        </p:nvSpPr>
        <p:spPr/>
        <p:txBody>
          <a:bodyPr/>
          <a:lstStyle/>
          <a:p>
            <a:fld id="{FBA5BDBE-381A-4B47-AEF8-F648ED53FD1F}" type="datetimeFigureOut">
              <a:rPr lang="en-US" smtClean="0"/>
              <a:t>6/14/2023</a:t>
            </a:fld>
            <a:endParaRPr lang="en-US"/>
          </a:p>
        </p:txBody>
      </p:sp>
      <p:sp>
        <p:nvSpPr>
          <p:cNvPr id="6" name="Footer Placeholder 5">
            <a:extLst>
              <a:ext uri="{FF2B5EF4-FFF2-40B4-BE49-F238E27FC236}">
                <a16:creationId xmlns:a16="http://schemas.microsoft.com/office/drawing/2014/main" id="{DD748B3D-C79F-C317-03AC-0AD76098DB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13361B-1972-DA89-2726-07ABC0E4E21E}"/>
              </a:ext>
            </a:extLst>
          </p:cNvPr>
          <p:cNvSpPr>
            <a:spLocks noGrp="1"/>
          </p:cNvSpPr>
          <p:nvPr>
            <p:ph type="sldNum" sz="quarter" idx="12"/>
          </p:nvPr>
        </p:nvSpPr>
        <p:spPr/>
        <p:txBody>
          <a:bodyPr/>
          <a:lstStyle/>
          <a:p>
            <a:fld id="{BB91088A-BFFE-4FC4-963B-4E8E005E2CE9}" type="slidenum">
              <a:rPr lang="en-US" smtClean="0"/>
              <a:t>‹#›</a:t>
            </a:fld>
            <a:endParaRPr lang="en-US"/>
          </a:p>
        </p:txBody>
      </p:sp>
    </p:spTree>
    <p:extLst>
      <p:ext uri="{BB962C8B-B14F-4D97-AF65-F5344CB8AC3E}">
        <p14:creationId xmlns:p14="http://schemas.microsoft.com/office/powerpoint/2010/main" val="4188607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B0095-B04A-84C0-07C5-853DA1C381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B9C60C9-78E2-221C-7CA2-B5755E8C12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8EF3144-64E4-0CCE-03F5-0FB4AAB5B6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AE86C5-790D-E450-270C-8DEABE5DF492}"/>
              </a:ext>
            </a:extLst>
          </p:cNvPr>
          <p:cNvSpPr>
            <a:spLocks noGrp="1"/>
          </p:cNvSpPr>
          <p:nvPr>
            <p:ph type="dt" sz="half" idx="10"/>
          </p:nvPr>
        </p:nvSpPr>
        <p:spPr/>
        <p:txBody>
          <a:bodyPr/>
          <a:lstStyle/>
          <a:p>
            <a:fld id="{FBA5BDBE-381A-4B47-AEF8-F648ED53FD1F}" type="datetimeFigureOut">
              <a:rPr lang="en-US" smtClean="0"/>
              <a:t>6/14/2023</a:t>
            </a:fld>
            <a:endParaRPr lang="en-US"/>
          </a:p>
        </p:txBody>
      </p:sp>
      <p:sp>
        <p:nvSpPr>
          <p:cNvPr id="6" name="Footer Placeholder 5">
            <a:extLst>
              <a:ext uri="{FF2B5EF4-FFF2-40B4-BE49-F238E27FC236}">
                <a16:creationId xmlns:a16="http://schemas.microsoft.com/office/drawing/2014/main" id="{6DC1E013-BFB0-AF63-9BE1-1AB1F091D6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F410E2-563E-F93C-1ADD-26C6A357843D}"/>
              </a:ext>
            </a:extLst>
          </p:cNvPr>
          <p:cNvSpPr>
            <a:spLocks noGrp="1"/>
          </p:cNvSpPr>
          <p:nvPr>
            <p:ph type="sldNum" sz="quarter" idx="12"/>
          </p:nvPr>
        </p:nvSpPr>
        <p:spPr/>
        <p:txBody>
          <a:bodyPr/>
          <a:lstStyle/>
          <a:p>
            <a:fld id="{BB91088A-BFFE-4FC4-963B-4E8E005E2CE9}" type="slidenum">
              <a:rPr lang="en-US" smtClean="0"/>
              <a:t>‹#›</a:t>
            </a:fld>
            <a:endParaRPr lang="en-US"/>
          </a:p>
        </p:txBody>
      </p:sp>
    </p:spTree>
    <p:extLst>
      <p:ext uri="{BB962C8B-B14F-4D97-AF65-F5344CB8AC3E}">
        <p14:creationId xmlns:p14="http://schemas.microsoft.com/office/powerpoint/2010/main" val="2635665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artisticFilmGrain grainSize="100"/>
                    </a14:imgEffect>
                    <a14:imgEffect>
                      <a14:brightnessContrast bright="69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2F30D6-5BC7-A32B-0F59-FE53EB332F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DCD8D49-45DF-A0BB-C256-E39CA9C4FB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022BA8-CB51-230B-CB36-BF9C9EAB82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A5BDBE-381A-4B47-AEF8-F648ED53FD1F}" type="datetimeFigureOut">
              <a:rPr lang="en-US" smtClean="0"/>
              <a:t>6/14/2023</a:t>
            </a:fld>
            <a:endParaRPr lang="en-US"/>
          </a:p>
        </p:txBody>
      </p:sp>
      <p:sp>
        <p:nvSpPr>
          <p:cNvPr id="5" name="Footer Placeholder 4">
            <a:extLst>
              <a:ext uri="{FF2B5EF4-FFF2-40B4-BE49-F238E27FC236}">
                <a16:creationId xmlns:a16="http://schemas.microsoft.com/office/drawing/2014/main" id="{A359E00C-C3BD-EC91-E4C3-4494D94F5E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C03BEAF-E1ED-6CCA-309B-056632DC54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91088A-BFFE-4FC4-963B-4E8E005E2CE9}" type="slidenum">
              <a:rPr lang="en-US" smtClean="0"/>
              <a:t>‹#›</a:t>
            </a:fld>
            <a:endParaRPr lang="en-US"/>
          </a:p>
        </p:txBody>
      </p:sp>
    </p:spTree>
    <p:extLst>
      <p:ext uri="{BB962C8B-B14F-4D97-AF65-F5344CB8AC3E}">
        <p14:creationId xmlns:p14="http://schemas.microsoft.com/office/powerpoint/2010/main" val="34939261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0EB1F-F9DC-677D-C549-3B1885B28D5C}"/>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9A0C99E0-B032-19A0-72F0-ECE121EE793D}"/>
              </a:ext>
            </a:extLst>
          </p:cNvPr>
          <p:cNvSpPr>
            <a:spLocks noGrp="1"/>
          </p:cNvSpPr>
          <p:nvPr>
            <p:ph type="subTitle" idx="1"/>
          </p:nvPr>
        </p:nvSpPr>
        <p:spPr/>
        <p:txBody>
          <a:bodyPr/>
          <a:lstStyle/>
          <a:p>
            <a:endParaRPr lang="en-US" dirty="0"/>
          </a:p>
        </p:txBody>
      </p:sp>
      <p:pic>
        <p:nvPicPr>
          <p:cNvPr id="5" name="Picture 4" descr="A picture containing outdoor, sky, cloud, tree&#10;&#10;Description automatically generated">
            <a:extLst>
              <a:ext uri="{FF2B5EF4-FFF2-40B4-BE49-F238E27FC236}">
                <a16:creationId xmlns:a16="http://schemas.microsoft.com/office/drawing/2014/main" id="{92298CC6-5CCE-BBFB-E77D-FBE5B0D64B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09137246"/>
      </p:ext>
    </p:extLst>
  </p:cSld>
  <p:clrMapOvr>
    <a:masterClrMapping/>
  </p:clrMapOvr>
  <mc:AlternateContent xmlns:mc="http://schemas.openxmlformats.org/markup-compatibility/2006" xmlns:p15="http://schemas.microsoft.com/office/powerpoint/2012/main">
    <mc:Choice Requires="p15">
      <p:transition spd="slow">
        <p15:prstTrans prst="wind"/>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B2BA3-4774-DDEC-1A75-16C4F493FC3A}"/>
              </a:ext>
            </a:extLst>
          </p:cNvPr>
          <p:cNvSpPr>
            <a:spLocks noGrp="1"/>
          </p:cNvSpPr>
          <p:nvPr>
            <p:ph type="ctrTitle"/>
          </p:nvPr>
        </p:nvSpPr>
        <p:spPr>
          <a:xfrm>
            <a:off x="261257" y="175306"/>
            <a:ext cx="11691257" cy="1655762"/>
          </a:xfrm>
        </p:spPr>
        <p:txBody>
          <a:bodyPr>
            <a:normAutofit/>
          </a:bodyPr>
          <a:lstStyle/>
          <a:p>
            <a:r>
              <a:rPr lang="en-US" sz="5400" dirty="0">
                <a:latin typeface="Intro Rust H2 Base 2 Line" panose="00000500000000000000" pitchFamily="50" charset="0"/>
              </a:rPr>
              <a:t>“You have heard that it was said to those of old.”</a:t>
            </a:r>
          </a:p>
        </p:txBody>
      </p:sp>
      <p:sp>
        <p:nvSpPr>
          <p:cNvPr id="3" name="Subtitle 2">
            <a:extLst>
              <a:ext uri="{FF2B5EF4-FFF2-40B4-BE49-F238E27FC236}">
                <a16:creationId xmlns:a16="http://schemas.microsoft.com/office/drawing/2014/main" id="{EADFD087-8385-978D-7A8B-A24BC93F4322}"/>
              </a:ext>
            </a:extLst>
          </p:cNvPr>
          <p:cNvSpPr>
            <a:spLocks noGrp="1"/>
          </p:cNvSpPr>
          <p:nvPr>
            <p:ph type="subTitle" idx="1"/>
          </p:nvPr>
        </p:nvSpPr>
        <p:spPr>
          <a:xfrm>
            <a:off x="4082143" y="2041071"/>
            <a:ext cx="7620000" cy="2775857"/>
          </a:xfrm>
        </p:spPr>
        <p:txBody>
          <a:bodyPr>
            <a:normAutofit/>
          </a:bodyPr>
          <a:lstStyle/>
          <a:p>
            <a:r>
              <a:rPr lang="en-US" sz="4400" dirty="0"/>
              <a:t>This differs from “It is written”</a:t>
            </a:r>
          </a:p>
          <a:p>
            <a:r>
              <a:rPr lang="en-US" sz="4400" dirty="0"/>
              <a:t>Compares God’s word to men’s understanding.</a:t>
            </a:r>
          </a:p>
          <a:p>
            <a:r>
              <a:rPr lang="en-US" sz="4400" dirty="0"/>
              <a:t>Curtis Pope: Antithesis</a:t>
            </a:r>
          </a:p>
        </p:txBody>
      </p:sp>
    </p:spTree>
    <p:extLst>
      <p:ext uri="{BB962C8B-B14F-4D97-AF65-F5344CB8AC3E}">
        <p14:creationId xmlns:p14="http://schemas.microsoft.com/office/powerpoint/2010/main" val="4069877510"/>
      </p:ext>
    </p:extLst>
  </p:cSld>
  <p:clrMapOvr>
    <a:masterClrMapping/>
  </p:clrMapOvr>
  <mc:AlternateContent xmlns:mc="http://schemas.openxmlformats.org/markup-compatibility/2006" xmlns:p15="http://schemas.microsoft.com/office/powerpoint/2012/main">
    <mc:Choice Requires="p15">
      <p:transition spd="slow">
        <p15:prstTrans prst="wind"/>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39BCE-2204-A23B-9925-409FAF450F78}"/>
              </a:ext>
            </a:extLst>
          </p:cNvPr>
          <p:cNvSpPr>
            <a:spLocks noGrp="1"/>
          </p:cNvSpPr>
          <p:nvPr>
            <p:ph type="title"/>
          </p:nvPr>
        </p:nvSpPr>
        <p:spPr>
          <a:xfrm>
            <a:off x="397328" y="283935"/>
            <a:ext cx="11397343" cy="794204"/>
          </a:xfrm>
        </p:spPr>
        <p:txBody>
          <a:bodyPr>
            <a:normAutofit/>
          </a:bodyPr>
          <a:lstStyle/>
          <a:p>
            <a:r>
              <a:rPr lang="en-US" sz="4600" dirty="0">
                <a:latin typeface="Intro Rust H2 Base 2 Line" panose="00000500000000000000" pitchFamily="50" charset="0"/>
              </a:rPr>
              <a:t>“You shall not commit adultery”</a:t>
            </a:r>
          </a:p>
        </p:txBody>
      </p:sp>
      <p:sp>
        <p:nvSpPr>
          <p:cNvPr id="3" name="Content Placeholder 2">
            <a:extLst>
              <a:ext uri="{FF2B5EF4-FFF2-40B4-BE49-F238E27FC236}">
                <a16:creationId xmlns:a16="http://schemas.microsoft.com/office/drawing/2014/main" id="{4C9546F9-9840-F3D7-C7E2-F85FB5AE3CD0}"/>
              </a:ext>
            </a:extLst>
          </p:cNvPr>
          <p:cNvSpPr>
            <a:spLocks noGrp="1"/>
          </p:cNvSpPr>
          <p:nvPr>
            <p:ph idx="1"/>
          </p:nvPr>
        </p:nvSpPr>
        <p:spPr>
          <a:xfrm>
            <a:off x="397328" y="1208314"/>
            <a:ext cx="11397342" cy="4968648"/>
          </a:xfrm>
        </p:spPr>
        <p:txBody>
          <a:bodyPr>
            <a:normAutofit/>
          </a:bodyPr>
          <a:lstStyle/>
          <a:p>
            <a:pPr marL="342900" indent="-342900"/>
            <a:r>
              <a:rPr lang="en-US" sz="4000" dirty="0"/>
              <a:t>Here Jesus refers to the 7</a:t>
            </a:r>
            <a:r>
              <a:rPr lang="en-US" sz="4000" baseline="30000" dirty="0"/>
              <a:t>th</a:t>
            </a:r>
            <a:r>
              <a:rPr lang="en-US" sz="4000" dirty="0"/>
              <a:t> commandment and the 10</a:t>
            </a:r>
            <a:r>
              <a:rPr lang="en-US" sz="4000" baseline="30000" dirty="0"/>
              <a:t>th</a:t>
            </a:r>
            <a:r>
              <a:rPr lang="en-US" sz="4000" dirty="0"/>
              <a:t> commandment.</a:t>
            </a:r>
          </a:p>
          <a:p>
            <a:pPr marL="342900" indent="-342900"/>
            <a:r>
              <a:rPr lang="en-US" sz="4000" dirty="0"/>
              <a:t>Lust is a form of covetousness.  Illegal desire. Illicit.</a:t>
            </a:r>
          </a:p>
          <a:p>
            <a:pPr marL="342900" indent="-342900"/>
            <a:r>
              <a:rPr lang="en-US" sz="4000" dirty="0"/>
              <a:t>This is not condemning natural attraction. It is the harboring of a desire for an </a:t>
            </a:r>
            <a:r>
              <a:rPr lang="en-US" sz="4000" u="sng" dirty="0"/>
              <a:t>illicit</a:t>
            </a:r>
            <a:r>
              <a:rPr lang="en-US" sz="4000" dirty="0"/>
              <a:t> relationship.</a:t>
            </a:r>
          </a:p>
        </p:txBody>
      </p:sp>
    </p:spTree>
    <p:extLst>
      <p:ext uri="{BB962C8B-B14F-4D97-AF65-F5344CB8AC3E}">
        <p14:creationId xmlns:p14="http://schemas.microsoft.com/office/powerpoint/2010/main" val="571098093"/>
      </p:ext>
    </p:extLst>
  </p:cSld>
  <p:clrMapOvr>
    <a:masterClrMapping/>
  </p:clrMapOvr>
  <mc:AlternateContent xmlns:mc="http://schemas.openxmlformats.org/markup-compatibility/2006" xmlns:p15="http://schemas.microsoft.com/office/powerpoint/2012/main">
    <mc:Choice Requires="p15">
      <p:transition spd="slow">
        <p15:prstTrans prst="wind"/>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DC9B1-E0F9-44ED-6E61-19F76F32F50F}"/>
              </a:ext>
            </a:extLst>
          </p:cNvPr>
          <p:cNvSpPr>
            <a:spLocks noGrp="1"/>
          </p:cNvSpPr>
          <p:nvPr>
            <p:ph type="title"/>
          </p:nvPr>
        </p:nvSpPr>
        <p:spPr>
          <a:xfrm>
            <a:off x="185058" y="267606"/>
            <a:ext cx="11821884" cy="826861"/>
          </a:xfrm>
        </p:spPr>
        <p:txBody>
          <a:bodyPr>
            <a:noAutofit/>
          </a:bodyPr>
          <a:lstStyle/>
          <a:p>
            <a:r>
              <a:rPr lang="en-US" sz="4600" dirty="0">
                <a:latin typeface="Intro Rust H2 Base 2 Line" panose="00000500000000000000" pitchFamily="50" charset="0"/>
              </a:rPr>
              <a:t>Plucking Eyes &amp; Cutting off Hands</a:t>
            </a:r>
          </a:p>
        </p:txBody>
      </p:sp>
      <p:sp>
        <p:nvSpPr>
          <p:cNvPr id="3" name="Content Placeholder 2">
            <a:extLst>
              <a:ext uri="{FF2B5EF4-FFF2-40B4-BE49-F238E27FC236}">
                <a16:creationId xmlns:a16="http://schemas.microsoft.com/office/drawing/2014/main" id="{5B799F86-5E93-ACE4-5D23-A2CF723C3824}"/>
              </a:ext>
            </a:extLst>
          </p:cNvPr>
          <p:cNvSpPr>
            <a:spLocks noGrp="1"/>
          </p:cNvSpPr>
          <p:nvPr>
            <p:ph idx="1"/>
          </p:nvPr>
        </p:nvSpPr>
        <p:spPr>
          <a:xfrm>
            <a:off x="424543" y="1094466"/>
            <a:ext cx="11332028" cy="5763534"/>
          </a:xfrm>
        </p:spPr>
        <p:txBody>
          <a:bodyPr>
            <a:noAutofit/>
          </a:bodyPr>
          <a:lstStyle/>
          <a:p>
            <a:pPr marL="342900" indent="-342900"/>
            <a:r>
              <a:rPr lang="en-US" sz="4000" dirty="0"/>
              <a:t>How the mechanism of temptation works.                (James 1:14-15).</a:t>
            </a:r>
          </a:p>
          <a:p>
            <a:pPr marL="342900" indent="-342900"/>
            <a:r>
              <a:rPr lang="en-US" sz="4000" dirty="0"/>
              <a:t>Desire and enticement bring temptation and sin.</a:t>
            </a:r>
          </a:p>
          <a:p>
            <a:pPr marL="342900" indent="-342900"/>
            <a:r>
              <a:rPr lang="en-US" sz="4000" dirty="0"/>
              <a:t>Jesus is not teaching mutilation. But, a willingness to do what is necessary to avoid temptation, and </a:t>
            </a:r>
            <a:br>
              <a:rPr lang="en-US" sz="4000" dirty="0"/>
            </a:br>
            <a:r>
              <a:rPr lang="en-US" sz="4000" dirty="0"/>
              <a:t>                                                       to ensure eternal life.</a:t>
            </a:r>
          </a:p>
          <a:p>
            <a:pPr marL="342900" indent="-342900"/>
            <a:endParaRPr lang="en-US" sz="4000" dirty="0"/>
          </a:p>
          <a:p>
            <a:pPr marL="342900" indent="-342900"/>
            <a:endParaRPr lang="en-US" sz="700" dirty="0"/>
          </a:p>
          <a:p>
            <a:pPr marL="342900" indent="-342900"/>
            <a:r>
              <a:rPr lang="en-US" sz="4000" b="1" dirty="0"/>
              <a:t>Note too. </a:t>
            </a:r>
            <a:r>
              <a:rPr lang="en-US" sz="4000" dirty="0"/>
              <a:t>The guilt of the sin is upon the one sinning. (In this case, not the woman, the man)</a:t>
            </a:r>
          </a:p>
        </p:txBody>
      </p:sp>
    </p:spTree>
    <p:extLst>
      <p:ext uri="{BB962C8B-B14F-4D97-AF65-F5344CB8AC3E}">
        <p14:creationId xmlns:p14="http://schemas.microsoft.com/office/powerpoint/2010/main" val="3354080483"/>
      </p:ext>
    </p:extLst>
  </p:cSld>
  <p:clrMapOvr>
    <a:masterClrMapping/>
  </p:clrMapOvr>
  <mc:AlternateContent xmlns:mc="http://schemas.openxmlformats.org/markup-compatibility/2006" xmlns:p15="http://schemas.microsoft.com/office/powerpoint/2012/main">
    <mc:Choice Requires="p15">
      <p:transition spd="slow">
        <p15:prstTrans prst="wind"/>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DC9B1-E0F9-44ED-6E61-19F76F32F50F}"/>
              </a:ext>
            </a:extLst>
          </p:cNvPr>
          <p:cNvSpPr>
            <a:spLocks noGrp="1"/>
          </p:cNvSpPr>
          <p:nvPr>
            <p:ph type="title"/>
          </p:nvPr>
        </p:nvSpPr>
        <p:spPr>
          <a:xfrm>
            <a:off x="185058" y="267606"/>
            <a:ext cx="11821884" cy="826861"/>
          </a:xfrm>
        </p:spPr>
        <p:txBody>
          <a:bodyPr>
            <a:noAutofit/>
          </a:bodyPr>
          <a:lstStyle/>
          <a:p>
            <a:r>
              <a:rPr lang="en-US" sz="4600" dirty="0">
                <a:latin typeface="Intro Rust H2 Base 2 Line" panose="00000500000000000000" pitchFamily="50" charset="0"/>
              </a:rPr>
              <a:t>teaching on marriage &amp; divorce</a:t>
            </a:r>
          </a:p>
        </p:txBody>
      </p:sp>
      <p:sp>
        <p:nvSpPr>
          <p:cNvPr id="3" name="Content Placeholder 2">
            <a:extLst>
              <a:ext uri="{FF2B5EF4-FFF2-40B4-BE49-F238E27FC236}">
                <a16:creationId xmlns:a16="http://schemas.microsoft.com/office/drawing/2014/main" id="{5B799F86-5E93-ACE4-5D23-A2CF723C3824}"/>
              </a:ext>
            </a:extLst>
          </p:cNvPr>
          <p:cNvSpPr>
            <a:spLocks noGrp="1"/>
          </p:cNvSpPr>
          <p:nvPr>
            <p:ph idx="1"/>
          </p:nvPr>
        </p:nvSpPr>
        <p:spPr>
          <a:xfrm>
            <a:off x="424543" y="1094466"/>
            <a:ext cx="11332028" cy="5763534"/>
          </a:xfrm>
        </p:spPr>
        <p:txBody>
          <a:bodyPr>
            <a:noAutofit/>
          </a:bodyPr>
          <a:lstStyle/>
          <a:p>
            <a:pPr marL="342900" indent="-342900"/>
            <a:r>
              <a:rPr lang="en-US" sz="4000" dirty="0"/>
              <a:t>This passage teaches faithfulness to the marriage covenant.</a:t>
            </a:r>
          </a:p>
          <a:p>
            <a:pPr marL="342900" indent="-342900"/>
            <a:r>
              <a:rPr lang="en-US" sz="4000" dirty="0"/>
              <a:t>God hates divorce!</a:t>
            </a:r>
          </a:p>
          <a:p>
            <a:pPr marL="342900" indent="-342900"/>
            <a:r>
              <a:rPr lang="en-US" sz="4000" dirty="0"/>
              <a:t>All of the NT agrees with Jesus’ words in Matthew 5.</a:t>
            </a:r>
          </a:p>
          <a:p>
            <a:pPr marL="342900" indent="-342900"/>
            <a:r>
              <a:rPr lang="en-US" sz="4000" dirty="0"/>
              <a:t>The only legitimate reason for divorce is </a:t>
            </a:r>
            <a:r>
              <a:rPr lang="en-US" sz="4000" i="1" dirty="0"/>
              <a:t>“sexual</a:t>
            </a:r>
            <a:r>
              <a:rPr lang="en-US" sz="4000" dirty="0"/>
              <a:t> </a:t>
            </a:r>
          </a:p>
          <a:p>
            <a:pPr marL="0" indent="0">
              <a:buNone/>
            </a:pPr>
            <a:r>
              <a:rPr lang="en-US" sz="4000" dirty="0"/>
              <a:t>                                                                           </a:t>
            </a:r>
            <a:r>
              <a:rPr lang="en-US" sz="4000" i="1" dirty="0"/>
              <a:t>immorality”</a:t>
            </a:r>
          </a:p>
          <a:p>
            <a:pPr marL="0" indent="0">
              <a:buNone/>
            </a:pPr>
            <a:endParaRPr lang="en-US" sz="4000" dirty="0"/>
          </a:p>
          <a:p>
            <a:r>
              <a:rPr lang="en-US" sz="4000" dirty="0"/>
              <a:t>If you divorce your mate without just reasons, you </a:t>
            </a:r>
            <a:r>
              <a:rPr lang="en-US" sz="4000" i="1" dirty="0"/>
              <a:t>“cause” </a:t>
            </a:r>
            <a:r>
              <a:rPr lang="en-US" sz="4000" dirty="0"/>
              <a:t>them to sin.</a:t>
            </a:r>
          </a:p>
        </p:txBody>
      </p:sp>
    </p:spTree>
    <p:extLst>
      <p:ext uri="{BB962C8B-B14F-4D97-AF65-F5344CB8AC3E}">
        <p14:creationId xmlns:p14="http://schemas.microsoft.com/office/powerpoint/2010/main" val="1001745658"/>
      </p:ext>
    </p:extLst>
  </p:cSld>
  <p:clrMapOvr>
    <a:masterClrMapping/>
  </p:clrMapOvr>
  <mc:AlternateContent xmlns:mc="http://schemas.openxmlformats.org/markup-compatibility/2006" xmlns:p15="http://schemas.microsoft.com/office/powerpoint/2012/main">
    <mc:Choice Requires="p15">
      <p:transition spd="slow">
        <p15:prstTrans prst="wind"/>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outdoor, sky, cloud, tree&#10;&#10;Description automatically generated">
            <a:extLst>
              <a:ext uri="{FF2B5EF4-FFF2-40B4-BE49-F238E27FC236}">
                <a16:creationId xmlns:a16="http://schemas.microsoft.com/office/drawing/2014/main" id="{92298CC6-5CCE-BBFB-E77D-FBE5B0D64B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descr="A picture containing outdoor, sky, cloud, tree&#10;&#10;Description automatically generated">
            <a:extLst>
              <a:ext uri="{FF2B5EF4-FFF2-40B4-BE49-F238E27FC236}">
                <a16:creationId xmlns:a16="http://schemas.microsoft.com/office/drawing/2014/main" id="{350E9C89-3030-95EF-2A5E-8DB9B79357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7031038"/>
          </a:xfrm>
          <a:prstGeom prst="rect">
            <a:avLst/>
          </a:prstGeom>
        </p:spPr>
      </p:pic>
      <p:sp>
        <p:nvSpPr>
          <p:cNvPr id="2" name="Title 1">
            <a:extLst>
              <a:ext uri="{FF2B5EF4-FFF2-40B4-BE49-F238E27FC236}">
                <a16:creationId xmlns:a16="http://schemas.microsoft.com/office/drawing/2014/main" id="{A2C0EB1F-F9DC-677D-C549-3B1885B28D5C}"/>
              </a:ext>
            </a:extLst>
          </p:cNvPr>
          <p:cNvSpPr>
            <a:spLocks noGrp="1"/>
          </p:cNvSpPr>
          <p:nvPr>
            <p:ph type="ctrTitle"/>
          </p:nvPr>
        </p:nvSpPr>
        <p:spPr>
          <a:xfrm>
            <a:off x="381000" y="406400"/>
            <a:ext cx="6803571" cy="1193800"/>
          </a:xfrm>
        </p:spPr>
        <p:txBody>
          <a:bodyPr anchor="t">
            <a:normAutofit/>
          </a:bodyPr>
          <a:lstStyle/>
          <a:p>
            <a:pPr algn="l"/>
            <a:r>
              <a:rPr lang="en-US" sz="7200" dirty="0">
                <a:solidFill>
                  <a:schemeClr val="accent1">
                    <a:lumMod val="20000"/>
                    <a:lumOff val="80000"/>
                  </a:schemeClr>
                </a:solidFill>
                <a:latin typeface="Intro Rust H2 Base 2 Line" panose="00000500000000000000" pitchFamily="50" charset="0"/>
              </a:rPr>
              <a:t>Conclusion</a:t>
            </a:r>
          </a:p>
        </p:txBody>
      </p:sp>
      <p:sp>
        <p:nvSpPr>
          <p:cNvPr id="3" name="Subtitle 2">
            <a:extLst>
              <a:ext uri="{FF2B5EF4-FFF2-40B4-BE49-F238E27FC236}">
                <a16:creationId xmlns:a16="http://schemas.microsoft.com/office/drawing/2014/main" id="{9A0C99E0-B032-19A0-72F0-ECE121EE793D}"/>
              </a:ext>
            </a:extLst>
          </p:cNvPr>
          <p:cNvSpPr>
            <a:spLocks noGrp="1"/>
          </p:cNvSpPr>
          <p:nvPr>
            <p:ph type="subTitle" idx="1"/>
          </p:nvPr>
        </p:nvSpPr>
        <p:spPr>
          <a:xfrm>
            <a:off x="506185" y="1600200"/>
            <a:ext cx="11168743" cy="4637313"/>
          </a:xfrm>
        </p:spPr>
        <p:txBody>
          <a:bodyPr>
            <a:normAutofit/>
          </a:bodyPr>
          <a:lstStyle/>
          <a:p>
            <a:r>
              <a:rPr lang="en-US" sz="4800" b="1" dirty="0"/>
              <a:t>Jesus’ teaching in the Sermon on the Mount was radical and disturbing to His audience, and can be to us as well.</a:t>
            </a:r>
          </a:p>
          <a:p>
            <a:endParaRPr lang="en-US" sz="100" b="1" dirty="0"/>
          </a:p>
          <a:p>
            <a:r>
              <a:rPr lang="en-US" sz="4800" b="1" dirty="0"/>
              <a:t>Nevertheless, it is to be obeyed!</a:t>
            </a:r>
          </a:p>
        </p:txBody>
      </p:sp>
    </p:spTree>
    <p:extLst>
      <p:ext uri="{BB962C8B-B14F-4D97-AF65-F5344CB8AC3E}">
        <p14:creationId xmlns:p14="http://schemas.microsoft.com/office/powerpoint/2010/main" val="968369677"/>
      </p:ext>
    </p:extLst>
  </p:cSld>
  <p:clrMapOvr>
    <a:masterClrMapping/>
  </p:clrMapOvr>
  <mc:AlternateContent xmlns:mc="http://schemas.openxmlformats.org/markup-compatibility/2006" xmlns:p15="http://schemas.microsoft.com/office/powerpoint/2012/main">
    <mc:Choice Requires="p15">
      <p:transition spd="slow">
        <p15:prstTrans prst="wind"/>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1013</TotalTime>
  <Words>3152</Words>
  <Application>Microsoft Office PowerPoint</Application>
  <PresentationFormat>Widescreen</PresentationFormat>
  <Paragraphs>129</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Intro Rust H2 Base 2 Line</vt:lpstr>
      <vt:lpstr>Office Theme</vt:lpstr>
      <vt:lpstr>PowerPoint Presentation</vt:lpstr>
      <vt:lpstr>“You have heard that it was said to those of old.”</vt:lpstr>
      <vt:lpstr>“You shall not commit adultery”</vt:lpstr>
      <vt:lpstr>Plucking Eyes &amp; Cutting off Hands</vt:lpstr>
      <vt:lpstr>teaching on marriage &amp; divorce</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Cox</dc:creator>
  <cp:lastModifiedBy>Stan Cox</cp:lastModifiedBy>
  <cp:revision>2</cp:revision>
  <dcterms:created xsi:type="dcterms:W3CDTF">2023-06-13T20:34:57Z</dcterms:created>
  <dcterms:modified xsi:type="dcterms:W3CDTF">2023-06-14T17:48:59Z</dcterms:modified>
</cp:coreProperties>
</file>