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E50"/>
    <a:srgbClr val="00518E"/>
    <a:srgbClr val="5AE2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handoutView">
  <p:normalViewPr>
    <p:restoredLeft sz="14995" autoAdjust="0"/>
    <p:restoredTop sz="57702" autoAdjust="0"/>
  </p:normalViewPr>
  <p:slideViewPr>
    <p:cSldViewPr snapToGrid="0">
      <p:cViewPr varScale="1">
        <p:scale>
          <a:sx n="44" d="100"/>
          <a:sy n="44" d="100"/>
        </p:scale>
        <p:origin x="2117" y="48"/>
      </p:cViewPr>
      <p:guideLst/>
    </p:cSldViewPr>
  </p:slideViewPr>
  <p:notesTextViewPr>
    <p:cViewPr>
      <p:scale>
        <a:sx n="1" d="1"/>
        <a:sy n="1" d="1"/>
      </p:scale>
      <p:origin x="0" y="0"/>
    </p:cViewPr>
  </p:notesTextViewPr>
  <p:notesViewPr>
    <p:cSldViewPr snapToGrid="0">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C9A1411E-0FDF-4759-8503-05459858B2FE}"/>
    <pc:docChg chg="custSel modSld modHandout">
      <pc:chgData name="Stan Cox" userId="9376f276357bfffd" providerId="LiveId" clId="{C9A1411E-0FDF-4759-8503-05459858B2FE}" dt="2023-05-13T23:39:55.861" v="268" actId="404"/>
      <pc:docMkLst>
        <pc:docMk/>
      </pc:docMkLst>
      <pc:sldChg chg="modSp mod modNotesTx">
        <pc:chgData name="Stan Cox" userId="9376f276357bfffd" providerId="LiveId" clId="{C9A1411E-0FDF-4759-8503-05459858B2FE}" dt="2023-05-13T21:35:25.616" v="163" actId="20577"/>
        <pc:sldMkLst>
          <pc:docMk/>
          <pc:sldMk cId="3510262796" sldId="262"/>
        </pc:sldMkLst>
        <pc:spChg chg="mod">
          <ac:chgData name="Stan Cox" userId="9376f276357bfffd" providerId="LiveId" clId="{C9A1411E-0FDF-4759-8503-05459858B2FE}" dt="2023-05-13T21:33:45.776" v="68" actId="207"/>
          <ac:spMkLst>
            <pc:docMk/>
            <pc:sldMk cId="3510262796" sldId="262"/>
            <ac:spMk id="3" creationId="{874A9586-68FD-7BAF-B89E-FEF5B57FD5BE}"/>
          </ac:spMkLst>
        </pc:spChg>
        <pc:spChg chg="mod">
          <ac:chgData name="Stan Cox" userId="9376f276357bfffd" providerId="LiveId" clId="{C9A1411E-0FDF-4759-8503-05459858B2FE}" dt="2023-05-13T21:34:32.847" v="107" actId="692"/>
          <ac:spMkLst>
            <pc:docMk/>
            <pc:sldMk cId="3510262796" sldId="262"/>
            <ac:spMk id="4" creationId="{F67380DC-264F-2A67-43FA-FDB0254AA63C}"/>
          </ac:spMkLst>
        </pc:spChg>
        <pc:spChg chg="mod">
          <ac:chgData name="Stan Cox" userId="9376f276357bfffd" providerId="LiveId" clId="{C9A1411E-0FDF-4759-8503-05459858B2FE}" dt="2023-05-13T21:34:08.451" v="81" actId="692"/>
          <ac:spMkLst>
            <pc:docMk/>
            <pc:sldMk cId="3510262796" sldId="262"/>
            <ac:spMk id="5" creationId="{B8D8DE6F-1457-1237-E898-BE8BA5F6C1DF}"/>
          </ac:spMkLst>
        </pc:spChg>
        <pc:spChg chg="mod">
          <ac:chgData name="Stan Cox" userId="9376f276357bfffd" providerId="LiveId" clId="{C9A1411E-0FDF-4759-8503-05459858B2FE}" dt="2023-05-13T21:34:20.320" v="94" actId="692"/>
          <ac:spMkLst>
            <pc:docMk/>
            <pc:sldMk cId="3510262796" sldId="262"/>
            <ac:spMk id="6" creationId="{0879260E-6F09-B6AD-14D9-07E58C9A18B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30C6F66-9AA6-F44A-DB74-0D7BA724CBE1}"/>
              </a:ext>
            </a:extLst>
          </p:cNvPr>
          <p:cNvSpPr>
            <a:spLocks noGrp="1"/>
          </p:cNvSpPr>
          <p:nvPr>
            <p:ph type="hdr" sz="quarter"/>
          </p:nvPr>
        </p:nvSpPr>
        <p:spPr>
          <a:xfrm>
            <a:off x="0" y="0"/>
            <a:ext cx="4610100" cy="647700"/>
          </a:xfrm>
          <a:prstGeom prst="rect">
            <a:avLst/>
          </a:prstGeom>
        </p:spPr>
        <p:txBody>
          <a:bodyPr vert="horz" lIns="91440" tIns="45720" rIns="91440" bIns="45720" rtlCol="0"/>
          <a:lstStyle>
            <a:lvl1pPr algn="l">
              <a:defRPr sz="1200"/>
            </a:lvl1pPr>
          </a:lstStyle>
          <a:p>
            <a:r>
              <a:rPr lang="en-US" sz="1800" dirty="0">
                <a:latin typeface="Intro Rust H2 Base 2 Line" panose="00000500000000000000" pitchFamily="50" charset="0"/>
              </a:rPr>
              <a:t>Not All Change is Progress</a:t>
            </a:r>
          </a:p>
        </p:txBody>
      </p:sp>
      <p:sp>
        <p:nvSpPr>
          <p:cNvPr id="3" name="Date Placeholder 2">
            <a:extLst>
              <a:ext uri="{FF2B5EF4-FFF2-40B4-BE49-F238E27FC236}">
                <a16:creationId xmlns:a16="http://schemas.microsoft.com/office/drawing/2014/main" id="{9091635F-081E-704B-BD6E-388AB1FA968F}"/>
              </a:ext>
            </a:extLst>
          </p:cNvPr>
          <p:cNvSpPr>
            <a:spLocks noGrp="1"/>
          </p:cNvSpPr>
          <p:nvPr>
            <p:ph type="dt" sz="quarter" idx="1"/>
          </p:nvPr>
        </p:nvSpPr>
        <p:spPr>
          <a:xfrm>
            <a:off x="4952999" y="0"/>
            <a:ext cx="1903413" cy="458788"/>
          </a:xfrm>
          <a:prstGeom prst="rect">
            <a:avLst/>
          </a:prstGeom>
        </p:spPr>
        <p:txBody>
          <a:bodyPr vert="horz" lIns="91440" tIns="45720" rIns="91440" bIns="45720" rtlCol="0"/>
          <a:lstStyle>
            <a:lvl1pPr algn="r">
              <a:defRPr sz="1200"/>
            </a:lvl1pPr>
          </a:lstStyle>
          <a:p>
            <a:r>
              <a:rPr lang="en-US" dirty="0"/>
              <a:t>May 14, 2023 @ 11:00am</a:t>
            </a:r>
          </a:p>
        </p:txBody>
      </p:sp>
      <p:sp>
        <p:nvSpPr>
          <p:cNvPr id="4" name="Footer Placeholder 3">
            <a:extLst>
              <a:ext uri="{FF2B5EF4-FFF2-40B4-BE49-F238E27FC236}">
                <a16:creationId xmlns:a16="http://schemas.microsoft.com/office/drawing/2014/main" id="{4A9654CE-6A3A-3816-017F-5346E017F82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West Side church of Christ</a:t>
            </a:r>
          </a:p>
        </p:txBody>
      </p:sp>
      <p:sp>
        <p:nvSpPr>
          <p:cNvPr id="5" name="Slide Number Placeholder 4">
            <a:extLst>
              <a:ext uri="{FF2B5EF4-FFF2-40B4-BE49-F238E27FC236}">
                <a16:creationId xmlns:a16="http://schemas.microsoft.com/office/drawing/2014/main" id="{00932506-28A5-C228-C50A-987C2E49E0B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  soundteaching.org   </a:t>
            </a:r>
            <a:fld id="{3E946A26-51E2-4065-83A5-9395FBC70410}" type="slidenum">
              <a:rPr lang="en-US" smtClean="0"/>
              <a:t>‹#›</a:t>
            </a:fld>
            <a:endParaRPr lang="en-US" dirty="0"/>
          </a:p>
        </p:txBody>
      </p:sp>
    </p:spTree>
    <p:extLst>
      <p:ext uri="{BB962C8B-B14F-4D97-AF65-F5344CB8AC3E}">
        <p14:creationId xmlns:p14="http://schemas.microsoft.com/office/powerpoint/2010/main" val="31118259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F8933F-0BB7-4398-A181-C20E23759D6D}" type="datetimeFigureOut">
              <a:rPr lang="en-US" smtClean="0"/>
              <a:t>5/13/2023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4F2AF9-9041-40B0-A51B-9F0277D2539C}" type="slidenum">
              <a:rPr lang="en-US" smtClean="0"/>
              <a:t>‹#›</a:t>
            </a:fld>
            <a:endParaRPr lang="en-US"/>
          </a:p>
        </p:txBody>
      </p:sp>
    </p:spTree>
    <p:extLst>
      <p:ext uri="{BB962C8B-B14F-4D97-AF65-F5344CB8AC3E}">
        <p14:creationId xmlns:p14="http://schemas.microsoft.com/office/powerpoint/2010/main" val="858316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Introduction:</a:t>
            </a:r>
          </a:p>
          <a:p>
            <a:pPr marL="171450" indent="-171450">
              <a:buFont typeface="Arial" panose="020B0604020202020204" pitchFamily="34" charset="0"/>
              <a:buChar char="•"/>
            </a:pPr>
            <a:r>
              <a:rPr lang="en-US" b="1" dirty="0"/>
              <a:t>It is not our purpose to ever preach on politics</a:t>
            </a:r>
          </a:p>
          <a:p>
            <a:pPr marL="171450" indent="-171450">
              <a:buFont typeface="Arial" panose="020B0604020202020204" pitchFamily="34" charset="0"/>
              <a:buChar char="•"/>
            </a:pPr>
            <a:r>
              <a:rPr lang="en-US" dirty="0"/>
              <a:t>But, there are times when our culture becomes so foreign to what it means to be a Christian, some things need to be said.</a:t>
            </a:r>
          </a:p>
          <a:p>
            <a:pPr marL="171450" indent="-171450">
              <a:buFont typeface="Arial" panose="020B0604020202020204" pitchFamily="34" charset="0"/>
              <a:buChar char="•"/>
            </a:pPr>
            <a:r>
              <a:rPr lang="en-US" dirty="0"/>
              <a:t>Definition: Progressive </a:t>
            </a:r>
            <a:r>
              <a:rPr lang="en-US" dirty="0">
                <a:latin typeface="+mn-lt"/>
              </a:rPr>
              <a:t>- </a:t>
            </a:r>
            <a:r>
              <a:rPr lang="en-US" b="0" i="0" dirty="0">
                <a:solidFill>
                  <a:srgbClr val="202124"/>
                </a:solidFill>
                <a:effectLst/>
                <a:latin typeface="+mn-lt"/>
              </a:rPr>
              <a:t>a person advocating or implementing social reform or new, liberal ideas.</a:t>
            </a:r>
            <a:endParaRPr lang="en-US" dirty="0">
              <a:latin typeface="+mn-lt"/>
            </a:endParaRPr>
          </a:p>
          <a:p>
            <a:pPr marL="171450" indent="-171450">
              <a:buFont typeface="Arial" panose="020B0604020202020204" pitchFamily="34" charset="0"/>
              <a:buChar char="•"/>
            </a:pPr>
            <a:r>
              <a:rPr lang="en-US" b="1" dirty="0"/>
              <a:t>One thing I want to say, and explain, is that Not all change is progress.</a:t>
            </a:r>
          </a:p>
          <a:p>
            <a:pPr marL="628650" lvl="1" indent="-171450">
              <a:buFont typeface="Arial" panose="020B0604020202020204" pitchFamily="34" charset="0"/>
              <a:buChar char="•"/>
            </a:pPr>
            <a:r>
              <a:rPr lang="en-US" dirty="0"/>
              <a:t>Some change is progress, but not all.</a:t>
            </a:r>
          </a:p>
          <a:p>
            <a:pPr marL="171450" lvl="0" indent="-171450">
              <a:buFont typeface="Arial" panose="020B0604020202020204" pitchFamily="34" charset="0"/>
              <a:buChar char="•"/>
            </a:pPr>
            <a:r>
              <a:rPr lang="en-US" b="1" dirty="0"/>
              <a:t>Let me illustrate by noting some things that have changed in our society that constitutes progress.</a:t>
            </a:r>
          </a:p>
          <a:p>
            <a:pPr marL="628650" lvl="1" indent="-171450">
              <a:buFont typeface="Arial" panose="020B0604020202020204" pitchFamily="34" charset="0"/>
              <a:buChar char="•"/>
            </a:pPr>
            <a:r>
              <a:rPr lang="en-US" u="sng" dirty="0"/>
              <a:t>It was progress when our society changed from the practice  of enslaving some to freedom for all men</a:t>
            </a:r>
          </a:p>
          <a:p>
            <a:pPr marL="1085850" lvl="2" indent="-171450">
              <a:buFont typeface="Arial" panose="020B0604020202020204" pitchFamily="34" charset="0"/>
              <a:buChar char="•"/>
            </a:pPr>
            <a:r>
              <a:rPr lang="en-US" dirty="0"/>
              <a:t>It is interesting that in most places in our country this is acknowledged quickly, but there are pockets where there is still opposition</a:t>
            </a:r>
          </a:p>
          <a:p>
            <a:pPr marL="1085850" lvl="2" indent="-171450">
              <a:buFont typeface="Arial" panose="020B0604020202020204" pitchFamily="34" charset="0"/>
              <a:buChar char="•"/>
            </a:pPr>
            <a:r>
              <a:rPr lang="en-US" dirty="0"/>
              <a:t>Racism is always wrong! (And, the show of favoritism is roundly rejected in Scripture).</a:t>
            </a:r>
          </a:p>
          <a:p>
            <a:pPr marL="0" lvl="0" indent="0">
              <a:buFont typeface="Arial" panose="020B0604020202020204" pitchFamily="34" charset="0"/>
              <a:buNone/>
            </a:pPr>
            <a:r>
              <a:rPr lang="en-US" b="1" dirty="0"/>
              <a:t>(James 2:1), </a:t>
            </a:r>
            <a:r>
              <a:rPr lang="en-US" i="1" dirty="0"/>
              <a:t>“My brethren, do not hold the faith of our Lord Jesus Christ, the Lord of glory, with partiality.”</a:t>
            </a:r>
          </a:p>
          <a:p>
            <a:pPr marL="0" lvl="0" indent="0">
              <a:buFont typeface="Arial" panose="020B0604020202020204" pitchFamily="34" charset="0"/>
              <a:buNone/>
            </a:pPr>
            <a:r>
              <a:rPr lang="en-US" b="1" dirty="0"/>
              <a:t>(James 2:8-9), </a:t>
            </a:r>
            <a:r>
              <a:rPr lang="en-US" i="1" dirty="0"/>
              <a:t>“If you really fulfill the royal law according to the Scripture, “You shall love your neighbor as yourself,” you do well;</a:t>
            </a:r>
            <a:r>
              <a:rPr lang="en-US" i="1" baseline="30000" dirty="0"/>
              <a:t> 9</a:t>
            </a:r>
            <a:r>
              <a:rPr lang="en-US" i="1" dirty="0"/>
              <a:t> but if you show partiality, you commit sin, and are convicted by the law as transgressors.”</a:t>
            </a:r>
          </a:p>
          <a:p>
            <a:pPr marL="628650" lvl="1" indent="-171450">
              <a:buFont typeface="Arial" panose="020B0604020202020204" pitchFamily="34" charset="0"/>
              <a:buChar char="•"/>
            </a:pPr>
            <a:r>
              <a:rPr lang="en-US" u="sng" dirty="0"/>
              <a:t>It is progress when our government does a better job of caring for the poor and the oppressed.</a:t>
            </a:r>
          </a:p>
          <a:p>
            <a:pPr marL="1085850" lvl="2" indent="-171450">
              <a:buFont typeface="Arial" panose="020B0604020202020204" pitchFamily="34" charset="0"/>
              <a:buChar char="•"/>
            </a:pPr>
            <a:r>
              <a:rPr lang="en-US" dirty="0"/>
              <a:t>One of the most egregious sins of Israel took place with the rich and powerful oppressed the poor.</a:t>
            </a:r>
          </a:p>
          <a:p>
            <a:pPr marL="0" lvl="0" indent="0">
              <a:buFont typeface="Arial" panose="020B0604020202020204" pitchFamily="34" charset="0"/>
              <a:buNone/>
            </a:pPr>
            <a:r>
              <a:rPr lang="en-US" b="1" dirty="0"/>
              <a:t>(Isaiah 10:1-2), </a:t>
            </a:r>
            <a:r>
              <a:rPr lang="en-US" i="1" dirty="0"/>
              <a:t>“Woe to those who decree unrighteous decrees, who write misfortune, which they have prescribed </a:t>
            </a:r>
            <a:r>
              <a:rPr lang="en-US" i="1" baseline="30000" dirty="0"/>
              <a:t>2</a:t>
            </a:r>
            <a:r>
              <a:rPr lang="en-US" i="1" dirty="0"/>
              <a:t> to rob the needy of justice, and to take what is right from the poor of My people, that widows may be their prey, and that they may rob the fatherless.”</a:t>
            </a:r>
          </a:p>
          <a:p>
            <a:pPr marL="1085850" lvl="2" indent="-171450">
              <a:buFont typeface="Arial" panose="020B0604020202020204" pitchFamily="34" charset="0"/>
              <a:buChar char="•"/>
            </a:pPr>
            <a:r>
              <a:rPr lang="en-US" dirty="0"/>
              <a:t>Helping the poor and oppressed is a good portion of our purpose as godly people.</a:t>
            </a:r>
          </a:p>
          <a:p>
            <a:pPr marL="0" lvl="0" indent="0">
              <a:buFont typeface="Arial" panose="020B0604020202020204" pitchFamily="34" charset="0"/>
              <a:buNone/>
            </a:pPr>
            <a:r>
              <a:rPr lang="en-US" b="1" dirty="0"/>
              <a:t>(James 1:27), </a:t>
            </a:r>
            <a:r>
              <a:rPr lang="en-US" i="1" dirty="0"/>
              <a:t>“Pure and undefiled religion before God and the Father is this: to visit orphans and widows in their trouble, and to keep oneself unspotted from the world.”</a:t>
            </a:r>
          </a:p>
          <a:p>
            <a:pPr marL="171450" lvl="0" indent="-171450">
              <a:buFont typeface="Arial" panose="020B0604020202020204" pitchFamily="34" charset="0"/>
              <a:buChar char="•"/>
            </a:pPr>
            <a:r>
              <a:rPr lang="en-US" b="1" dirty="0"/>
              <a:t>But, not all change in our society constitutes progress.  Let me explain.</a:t>
            </a:r>
          </a:p>
          <a:p>
            <a:pPr marL="628650" lvl="1" indent="-171450">
              <a:buFont typeface="Arial" panose="020B0604020202020204" pitchFamily="34" charset="0"/>
              <a:buChar char="•"/>
            </a:pPr>
            <a:r>
              <a:rPr lang="en-US" dirty="0"/>
              <a:t>This is true, whether it regards moral issues, or doctrinal issues.</a:t>
            </a:r>
          </a:p>
          <a:p>
            <a:pPr marL="628650" lvl="1" indent="-171450">
              <a:buFont typeface="Arial" panose="020B0604020202020204" pitchFamily="34" charset="0"/>
              <a:buChar char="•"/>
            </a:pPr>
            <a:r>
              <a:rPr lang="en-US" dirty="0"/>
              <a:t>The Christian needs to remember that God and His word do not change!</a:t>
            </a:r>
          </a:p>
          <a:p>
            <a:pPr marL="0" lvl="0" indent="0">
              <a:buFont typeface="Arial" panose="020B0604020202020204" pitchFamily="34" charset="0"/>
              <a:buNone/>
            </a:pPr>
            <a:r>
              <a:rPr lang="en-US" b="1" dirty="0"/>
              <a:t>(Psalms 102:24-27), </a:t>
            </a:r>
            <a:r>
              <a:rPr lang="en-US" i="1" dirty="0"/>
              <a:t>“I said, ‘O my God, do not take me away in the midst of my days; Your years are throughout all generations. </a:t>
            </a:r>
            <a:r>
              <a:rPr lang="en-US" i="1" baseline="30000" dirty="0"/>
              <a:t>25</a:t>
            </a:r>
            <a:r>
              <a:rPr lang="en-US" i="1" dirty="0"/>
              <a:t> Of old You laid the foundation of the earth, and the heavens are the work of Your hands. </a:t>
            </a:r>
            <a:r>
              <a:rPr lang="en-US" i="1" baseline="30000" dirty="0"/>
              <a:t>26</a:t>
            </a:r>
            <a:r>
              <a:rPr lang="en-US" i="1" dirty="0"/>
              <a:t> They will perish, but You will endure; yes, they will all grow old like a garment; like a cloak You will change them, and they will be changed. </a:t>
            </a:r>
            <a:r>
              <a:rPr lang="en-US" i="1" baseline="30000" dirty="0"/>
              <a:t>27</a:t>
            </a:r>
            <a:r>
              <a:rPr lang="en-US" i="1" dirty="0"/>
              <a:t> But You are the same, And Your years will have no end.’”</a:t>
            </a:r>
          </a:p>
          <a:p>
            <a:pPr marL="0" lvl="0" indent="0">
              <a:buFont typeface="Arial" panose="020B0604020202020204" pitchFamily="34" charset="0"/>
              <a:buNone/>
            </a:pPr>
            <a:r>
              <a:rPr lang="en-US" b="1" i="0" dirty="0"/>
              <a:t>(Isaiah 40:8), </a:t>
            </a:r>
            <a:r>
              <a:rPr lang="en-US" i="1" dirty="0"/>
              <a:t>“The grass withers, the flower fades, but the word of our God stands forever.”</a:t>
            </a:r>
          </a:p>
          <a:p>
            <a:pPr marL="171450" lvl="0" indent="-171450">
              <a:buFont typeface="Arial" panose="020B0604020202020204" pitchFamily="34" charset="0"/>
              <a:buChar char="•"/>
            </a:pPr>
            <a:r>
              <a:rPr lang="en-US" b="1" i="0" dirty="0"/>
              <a:t>Let’s consider some societal changes that do not constitute progress.</a:t>
            </a:r>
          </a:p>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1C4F2AF9-9041-40B0-A51B-9F0277D2539C}" type="slidenum">
              <a:rPr lang="en-US" smtClean="0"/>
              <a:t>1</a:t>
            </a:fld>
            <a:endParaRPr lang="en-US"/>
          </a:p>
        </p:txBody>
      </p:sp>
    </p:spTree>
    <p:extLst>
      <p:ext uri="{BB962C8B-B14F-4D97-AF65-F5344CB8AC3E}">
        <p14:creationId xmlns:p14="http://schemas.microsoft.com/office/powerpoint/2010/main" val="4001466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Acceptance of Homosexuality is not progress:</a:t>
            </a:r>
          </a:p>
          <a:p>
            <a:pPr marL="171450" indent="-171450">
              <a:buFont typeface="Arial" panose="020B0604020202020204" pitchFamily="34" charset="0"/>
              <a:buChar char="•"/>
            </a:pPr>
            <a:r>
              <a:rPr lang="en-US" dirty="0"/>
              <a:t>In 2022, 62% of survey respondents said they were very or somewhat satisfied with the acceptance of gays and lesbians in the nation, up from 55% in 2021 and 56% in 2020 (Gallup’s Mood of the Nation poll each year)</a:t>
            </a:r>
          </a:p>
          <a:p>
            <a:pPr marL="0" indent="0">
              <a:buFont typeface="Arial" panose="020B0604020202020204" pitchFamily="34" charset="0"/>
              <a:buNone/>
            </a:pPr>
            <a:r>
              <a:rPr lang="en-US" b="1" dirty="0"/>
              <a:t>(Romans 1:21-27), </a:t>
            </a:r>
            <a:r>
              <a:rPr lang="en-US" i="1" dirty="0"/>
              <a:t>“because, although they knew God, they did not glorify Him as God, nor were thankful, but became futile in their thoughts, and their foolish hearts were darkened.</a:t>
            </a:r>
            <a:r>
              <a:rPr lang="en-US" i="1" baseline="30000" dirty="0"/>
              <a:t> 22</a:t>
            </a:r>
            <a:r>
              <a:rPr lang="en-US" i="1" dirty="0"/>
              <a:t> Professing to be wise, they became fools,</a:t>
            </a:r>
            <a:r>
              <a:rPr lang="en-US" i="1" baseline="30000" dirty="0"/>
              <a:t> 23</a:t>
            </a:r>
            <a:r>
              <a:rPr lang="en-US" i="1" dirty="0"/>
              <a:t> and changed the glory of the incorruptible God into an image made like corruptible man—and birds and four-footed animals and creeping things. </a:t>
            </a:r>
            <a:r>
              <a:rPr lang="en-US" i="1" baseline="30000" dirty="0"/>
              <a:t>24</a:t>
            </a:r>
            <a:r>
              <a:rPr lang="en-US" i="1" dirty="0"/>
              <a:t> Therefore God also gave them up to uncleanness, in the lusts of their hearts, to dishonor their bodies among themselves,</a:t>
            </a:r>
            <a:r>
              <a:rPr lang="en-US" i="1" baseline="30000" dirty="0"/>
              <a:t> 25</a:t>
            </a:r>
            <a:r>
              <a:rPr lang="en-US" i="1" dirty="0"/>
              <a:t> who exchanged the truth of God for the lie, and worshiped and served the creature rather than the Creator, who is blessed forever. Amen. </a:t>
            </a:r>
            <a:r>
              <a:rPr lang="en-US" i="1" baseline="30000" dirty="0"/>
              <a:t>26</a:t>
            </a:r>
            <a:r>
              <a:rPr lang="en-US" i="1" dirty="0"/>
              <a:t> For this reason God gave them up to vile passions. For even their women exchanged the natural use for what is against nature.</a:t>
            </a:r>
            <a:r>
              <a:rPr lang="en-US" i="1" baseline="30000" dirty="0"/>
              <a:t> 27</a:t>
            </a:r>
            <a:r>
              <a:rPr lang="en-US" i="1" dirty="0"/>
              <a:t> Likewise also the men, leaving the natural use of the woman, burned in their lust for one another, men with men committing what is shameful, and receiving in themselves the penalty of their error which was due.”</a:t>
            </a:r>
          </a:p>
          <a:p>
            <a:pPr marL="0" indent="0">
              <a:buFont typeface="Arial" panose="020B0604020202020204" pitchFamily="34" charset="0"/>
              <a:buNone/>
            </a:pPr>
            <a:r>
              <a:rPr lang="en-US" b="1" i="0" dirty="0"/>
              <a:t>(Leviticus 20:13), </a:t>
            </a:r>
            <a:r>
              <a:rPr lang="en-US" i="1" dirty="0"/>
              <a:t>“If a man lies with a male as he lies with a woman, both of them have committed an abomination. They shall surely be put to death. Their blood shall be upon them.”</a:t>
            </a:r>
          </a:p>
        </p:txBody>
      </p:sp>
      <p:sp>
        <p:nvSpPr>
          <p:cNvPr id="4" name="Slide Number Placeholder 3"/>
          <p:cNvSpPr>
            <a:spLocks noGrp="1"/>
          </p:cNvSpPr>
          <p:nvPr>
            <p:ph type="sldNum" sz="quarter" idx="5"/>
          </p:nvPr>
        </p:nvSpPr>
        <p:spPr/>
        <p:txBody>
          <a:bodyPr/>
          <a:lstStyle/>
          <a:p>
            <a:fld id="{1C4F2AF9-9041-40B0-A51B-9F0277D2539C}" type="slidenum">
              <a:rPr lang="en-US" smtClean="0"/>
              <a:t>2</a:t>
            </a:fld>
            <a:endParaRPr lang="en-US"/>
          </a:p>
        </p:txBody>
      </p:sp>
    </p:spTree>
    <p:extLst>
      <p:ext uri="{BB962C8B-B14F-4D97-AF65-F5344CB8AC3E}">
        <p14:creationId xmlns:p14="http://schemas.microsoft.com/office/powerpoint/2010/main" val="1454601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Acceptance of Gay Marriage is not progress:</a:t>
            </a:r>
          </a:p>
          <a:p>
            <a:pPr marL="171450" indent="-171450" algn="l">
              <a:buFont typeface="Arial" panose="020B0604020202020204" pitchFamily="34" charset="0"/>
              <a:buChar char="•"/>
            </a:pPr>
            <a:r>
              <a:rPr lang="en-US" b="0" i="0" dirty="0">
                <a:solidFill>
                  <a:srgbClr val="2A2A2A"/>
                </a:solidFill>
                <a:effectLst/>
                <a:latin typeface="+mn-lt"/>
              </a:rPr>
              <a:t>The long-term shift in the public’s views about same-sex marriage is unambiguous. Polling conducted in 2003 found most Americans (58%) opposed to allowing gays and lesbians to marry legally, and just a third (33%) in favor. The new survey by the Pew Research Center, conducted March 13-17, 2013 among 1,501 adults nationwide, confirms that these figures have crossed, with 49% supporting same-sex marriage, and 44% opposed. The new survey finds 70% of “Millennials” – born since 1980 and age 18-32 today – in favor of same-sex marriage. (Pew research March 2013).</a:t>
            </a:r>
          </a:p>
          <a:p>
            <a:pPr marL="0" indent="0" algn="l">
              <a:buFont typeface="Arial" panose="020B0604020202020204" pitchFamily="34" charset="0"/>
              <a:buNone/>
            </a:pPr>
            <a:r>
              <a:rPr lang="en-US" b="1" dirty="0"/>
              <a:t>(Genesis 2:21-25)</a:t>
            </a:r>
            <a:r>
              <a:rPr lang="en-US" b="1" i="1" dirty="0"/>
              <a:t> </a:t>
            </a:r>
            <a:r>
              <a:rPr lang="en-US" i="1" dirty="0"/>
              <a:t>“And the Lord God caused a deep sleep to fall on Adam, and he slept; and He took one of his ribs, and closed up the flesh in its place.</a:t>
            </a:r>
            <a:r>
              <a:rPr lang="en-US" i="1" baseline="30000" dirty="0"/>
              <a:t> 22</a:t>
            </a:r>
            <a:r>
              <a:rPr lang="en-US" i="1" dirty="0"/>
              <a:t> Then the rib which the Lord God had taken from man He made into a woman, and He brought her to the man. </a:t>
            </a:r>
            <a:r>
              <a:rPr lang="en-US" i="1" baseline="30000" dirty="0"/>
              <a:t>23</a:t>
            </a:r>
            <a:r>
              <a:rPr lang="en-US" i="1" dirty="0"/>
              <a:t> And Adam said: “This is now bone of my bones and flesh of my flesh; she shall be called Woman,</a:t>
            </a:r>
            <a:br>
              <a:rPr lang="en-US" i="1" dirty="0"/>
            </a:br>
            <a:r>
              <a:rPr lang="en-US" i="1" dirty="0"/>
              <a:t>Because she was taken out of Man.” </a:t>
            </a:r>
            <a:r>
              <a:rPr lang="en-US" i="1" baseline="30000" dirty="0"/>
              <a:t>24</a:t>
            </a:r>
            <a:r>
              <a:rPr lang="en-US" i="1" dirty="0"/>
              <a:t> Therefore a man shall leave his father and mother and be joined to his wife, and they shall become one flesh.”</a:t>
            </a:r>
          </a:p>
          <a:p>
            <a:pPr marL="0" indent="0" algn="l">
              <a:buFont typeface="Arial" panose="020B0604020202020204" pitchFamily="34" charset="0"/>
              <a:buNone/>
            </a:pPr>
            <a:r>
              <a:rPr lang="en-US" b="1" dirty="0"/>
              <a:t>(Ephesians 5:22-25), </a:t>
            </a:r>
            <a:r>
              <a:rPr lang="en-US" i="1" dirty="0"/>
              <a:t>“Wives, submit to your own husbands, as to the Lord.</a:t>
            </a:r>
            <a:r>
              <a:rPr lang="en-US" i="1" baseline="30000" dirty="0"/>
              <a:t> 23</a:t>
            </a:r>
            <a:r>
              <a:rPr lang="en-US" i="1" dirty="0"/>
              <a:t> For the husband is head of the wife, as also Christ is head of the church; and He is the Savior of the body.</a:t>
            </a:r>
            <a:r>
              <a:rPr lang="en-US" i="1" baseline="30000" dirty="0"/>
              <a:t> 24</a:t>
            </a:r>
            <a:r>
              <a:rPr lang="en-US" i="1" dirty="0"/>
              <a:t> Therefore, just as the church is subject to Christ, so let the wives be to their own husbands in everything. </a:t>
            </a:r>
            <a:r>
              <a:rPr lang="en-US" i="1" baseline="30000" dirty="0"/>
              <a:t>25</a:t>
            </a:r>
            <a:r>
              <a:rPr lang="en-US" i="1" dirty="0"/>
              <a:t> Husbands, love your wives, just as Christ also loved the church and gave Himself for her.”</a:t>
            </a:r>
          </a:p>
          <a:p>
            <a:pPr marL="171450" indent="-171450" algn="l">
              <a:buFont typeface="Arial" panose="020B0604020202020204" pitchFamily="34" charset="0"/>
              <a:buChar char="•"/>
            </a:pPr>
            <a:r>
              <a:rPr lang="en-US" b="1" i="0" dirty="0"/>
              <a:t>In fact, though society is becoming more accepting of all of the LGBQT+ issues, it is not progress, it is digression into sin.</a:t>
            </a:r>
          </a:p>
          <a:p>
            <a:pPr marL="628650" lvl="1" indent="-171450" algn="l">
              <a:buFont typeface="Arial" panose="020B0604020202020204" pitchFamily="34" charset="0"/>
              <a:buChar char="•"/>
            </a:pPr>
            <a:r>
              <a:rPr lang="en-US" i="0" dirty="0"/>
              <a:t>You can’t help what race you are… You are born that way</a:t>
            </a:r>
          </a:p>
          <a:p>
            <a:pPr marL="628650" lvl="1" indent="-171450" algn="l">
              <a:buFont typeface="Arial" panose="020B0604020202020204" pitchFamily="34" charset="0"/>
              <a:buChar char="•"/>
            </a:pPr>
            <a:r>
              <a:rPr lang="en-US" i="0" dirty="0"/>
              <a:t>Scripture reveals clearly that this is not so concerning </a:t>
            </a:r>
            <a:r>
              <a:rPr lang="en-US" i="0" dirty="0" err="1"/>
              <a:t>homosexualilty</a:t>
            </a:r>
            <a:r>
              <a:rPr lang="en-US" i="0" dirty="0"/>
              <a:t> and gender decisions.</a:t>
            </a:r>
            <a:br>
              <a:rPr lang="en-US" dirty="0"/>
            </a:br>
            <a:endParaRPr lang="en-US" b="0" i="0" dirty="0">
              <a:solidFill>
                <a:srgbClr val="2A2A2A"/>
              </a:solidFill>
              <a:effectLst/>
              <a:latin typeface="+mn-lt"/>
            </a:endParaRPr>
          </a:p>
        </p:txBody>
      </p:sp>
      <p:sp>
        <p:nvSpPr>
          <p:cNvPr id="4" name="Slide Number Placeholder 3"/>
          <p:cNvSpPr>
            <a:spLocks noGrp="1"/>
          </p:cNvSpPr>
          <p:nvPr>
            <p:ph type="sldNum" sz="quarter" idx="5"/>
          </p:nvPr>
        </p:nvSpPr>
        <p:spPr/>
        <p:txBody>
          <a:bodyPr/>
          <a:lstStyle/>
          <a:p>
            <a:fld id="{1C4F2AF9-9041-40B0-A51B-9F0277D2539C}" type="slidenum">
              <a:rPr lang="en-US" smtClean="0"/>
              <a:t>3</a:t>
            </a:fld>
            <a:endParaRPr lang="en-US"/>
          </a:p>
        </p:txBody>
      </p:sp>
    </p:spTree>
    <p:extLst>
      <p:ext uri="{BB962C8B-B14F-4D97-AF65-F5344CB8AC3E}">
        <p14:creationId xmlns:p14="http://schemas.microsoft.com/office/powerpoint/2010/main" val="2183165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Acceptance of Abortion is not progress:</a:t>
            </a:r>
          </a:p>
          <a:p>
            <a:pPr marL="171450" indent="-171450">
              <a:buFont typeface="Arial" panose="020B0604020202020204" pitchFamily="34" charset="0"/>
              <a:buChar char="•"/>
            </a:pPr>
            <a:r>
              <a:rPr lang="en-US" b="0" i="0" dirty="0">
                <a:solidFill>
                  <a:srgbClr val="2A2A2A"/>
                </a:solidFill>
                <a:effectLst/>
                <a:latin typeface="+mn-lt"/>
              </a:rPr>
              <a:t>While public support for legal abortion has fluctuated some in two decades of polling, it has remained relatively stable over the past several years. Currently, 61% say abortion should be legal in all or most cases, while 37% say it should be illegal in all or most cases. (Pew Research as of 2022).</a:t>
            </a:r>
          </a:p>
          <a:p>
            <a:pPr marL="628650" lvl="1" indent="-171450">
              <a:buFont typeface="Arial" panose="020B0604020202020204" pitchFamily="34" charset="0"/>
              <a:buChar char="•"/>
            </a:pPr>
            <a:r>
              <a:rPr lang="en-US" b="0" i="0" dirty="0">
                <a:solidFill>
                  <a:srgbClr val="2A2A2A"/>
                </a:solidFill>
                <a:effectLst/>
                <a:latin typeface="+mn-lt"/>
              </a:rPr>
              <a:t>Most are familiar with the blowback to the conservative Supreme Court as they revoked the 1973 ROE V WADE decision.</a:t>
            </a:r>
          </a:p>
          <a:p>
            <a:pPr marL="628650" lvl="1" indent="-171450">
              <a:buFont typeface="Arial" panose="020B0604020202020204" pitchFamily="34" charset="0"/>
              <a:buChar char="•"/>
            </a:pPr>
            <a:r>
              <a:rPr lang="en-US" b="0" i="0" dirty="0">
                <a:solidFill>
                  <a:srgbClr val="2A2A2A"/>
                </a:solidFill>
                <a:effectLst/>
                <a:latin typeface="+mn-lt"/>
              </a:rPr>
              <a:t>At present, there is a movement to codify federally abortion rights, and most Americans believe it should be legal to abort a child for any reason anywhere in the United States.</a:t>
            </a:r>
          </a:p>
          <a:p>
            <a:pPr marL="0" lvl="0" indent="0">
              <a:buFont typeface="Arial" panose="020B0604020202020204" pitchFamily="34" charset="0"/>
              <a:buNone/>
            </a:pPr>
            <a:r>
              <a:rPr lang="en-US" b="1" i="0" dirty="0">
                <a:solidFill>
                  <a:srgbClr val="2A2A2A"/>
                </a:solidFill>
                <a:effectLst/>
                <a:latin typeface="+mn-lt"/>
              </a:rPr>
              <a:t>(</a:t>
            </a:r>
            <a:r>
              <a:rPr lang="en-US" b="1" dirty="0"/>
              <a:t>Psalms 139:12-14), </a:t>
            </a:r>
            <a:r>
              <a:rPr lang="en-US" i="1" dirty="0"/>
              <a:t>“Indeed, the darkness shall not hide from You, but the night shines as the day; the darkness and the light are both alike to You. </a:t>
            </a:r>
            <a:r>
              <a:rPr lang="en-US" i="1" baseline="30000" dirty="0"/>
              <a:t>13</a:t>
            </a:r>
            <a:r>
              <a:rPr lang="en-US" i="1" dirty="0"/>
              <a:t> For You formed my inward parts; You covered me in my mother's womb. </a:t>
            </a:r>
            <a:r>
              <a:rPr lang="en-US" i="1" baseline="30000" dirty="0"/>
              <a:t>14</a:t>
            </a:r>
            <a:r>
              <a:rPr lang="en-US" i="1" dirty="0"/>
              <a:t> I will praise You, for I am fearfully and wonderfully made; marvelous are Your works, and that my soul knows very well.”</a:t>
            </a:r>
          </a:p>
          <a:p>
            <a:pPr marL="628650" lvl="1" indent="-171450">
              <a:buFont typeface="Arial" panose="020B0604020202020204" pitchFamily="34" charset="0"/>
              <a:buChar char="•"/>
            </a:pPr>
            <a:r>
              <a:rPr lang="en-US" b="1" dirty="0">
                <a:latin typeface="+mn-lt"/>
              </a:rPr>
              <a:t>Note: </a:t>
            </a:r>
            <a:r>
              <a:rPr lang="en-US" b="0" dirty="0">
                <a:latin typeface="+mn-lt"/>
              </a:rPr>
              <a:t>The Bible speaks of the unborn fetus as a child!</a:t>
            </a:r>
          </a:p>
          <a:p>
            <a:pPr marL="0" lvl="0" indent="0">
              <a:buFont typeface="Arial" panose="020B0604020202020204" pitchFamily="34" charset="0"/>
              <a:buNone/>
            </a:pPr>
            <a:r>
              <a:rPr lang="en-US" b="1" dirty="0"/>
              <a:t>(Luke 1:39-41), </a:t>
            </a:r>
            <a:r>
              <a:rPr lang="en-US" i="1" dirty="0"/>
              <a:t>“Now Mary arose in those days and went into the hill country with haste, to a city of Judah,</a:t>
            </a:r>
            <a:r>
              <a:rPr lang="en-US" i="1" baseline="30000" dirty="0"/>
              <a:t> 40</a:t>
            </a:r>
            <a:r>
              <a:rPr lang="en-US" i="1" dirty="0"/>
              <a:t> and entered the house of Zacharias and greeted Elizabeth.</a:t>
            </a:r>
            <a:r>
              <a:rPr lang="en-US" i="1" baseline="30000" dirty="0"/>
              <a:t> 41</a:t>
            </a:r>
            <a:r>
              <a:rPr lang="en-US" i="1" dirty="0"/>
              <a:t> And it happened, when Elizabeth heard the greeting of Mary, that the babe leaped in her womb; and Elizabeth was filled with the Holy Spirit.”</a:t>
            </a:r>
          </a:p>
          <a:p>
            <a:pPr marL="628650" lvl="1" indent="-171450">
              <a:buFont typeface="Arial" panose="020B0604020202020204" pitchFamily="34" charset="0"/>
              <a:buChar char="•"/>
            </a:pPr>
            <a:r>
              <a:rPr lang="en-US" b="0" i="0" dirty="0">
                <a:latin typeface="+mn-lt"/>
              </a:rPr>
              <a:t>Babe – (</a:t>
            </a:r>
            <a:r>
              <a:rPr lang="en-US" b="0" i="0" dirty="0" err="1">
                <a:latin typeface="+mn-lt"/>
              </a:rPr>
              <a:t>brephos</a:t>
            </a:r>
            <a:r>
              <a:rPr lang="en-US" b="0" i="0" dirty="0">
                <a:latin typeface="+mn-lt"/>
              </a:rPr>
              <a:t>) baby, babe, child, </a:t>
            </a:r>
            <a:r>
              <a:rPr lang="en-US" b="0" i="0" dirty="0" err="1">
                <a:latin typeface="+mn-lt"/>
              </a:rPr>
              <a:t>latin</a:t>
            </a:r>
            <a:r>
              <a:rPr lang="en-US" b="0" i="0" dirty="0">
                <a:latin typeface="+mn-lt"/>
              </a:rPr>
              <a:t> – </a:t>
            </a:r>
            <a:r>
              <a:rPr lang="en-US" b="0" i="0" dirty="0" err="1">
                <a:latin typeface="+mn-lt"/>
              </a:rPr>
              <a:t>infans</a:t>
            </a:r>
            <a:endParaRPr lang="en-US" b="0" i="0" dirty="0">
              <a:latin typeface="+mn-lt"/>
            </a:endParaRPr>
          </a:p>
          <a:p>
            <a:pPr marL="628650" lvl="1" indent="-171450">
              <a:buFont typeface="Arial" panose="020B0604020202020204" pitchFamily="34" charset="0"/>
              <a:buChar char="•"/>
            </a:pPr>
            <a:r>
              <a:rPr lang="en-US" b="0" i="0" dirty="0">
                <a:latin typeface="+mn-lt"/>
              </a:rPr>
              <a:t>Definition – Thayer – 1) an unborn child, an embryo or fetus 2) a newborn child, an infant, a baby</a:t>
            </a:r>
          </a:p>
          <a:p>
            <a:pPr marL="1085850" lvl="2" indent="-171450">
              <a:buFont typeface="Arial" panose="020B0604020202020204" pitchFamily="34" charset="0"/>
              <a:buChar char="•"/>
            </a:pPr>
            <a:r>
              <a:rPr lang="en-US" b="0" i="0" dirty="0">
                <a:latin typeface="+mn-lt"/>
              </a:rPr>
              <a:t>Note: The point is the Holy Spirit made no distinction between the unborn child and a newborn child.  This is true scientifically as well.  It is human, unique and alive.</a:t>
            </a:r>
          </a:p>
        </p:txBody>
      </p:sp>
      <p:sp>
        <p:nvSpPr>
          <p:cNvPr id="4" name="Slide Number Placeholder 3"/>
          <p:cNvSpPr>
            <a:spLocks noGrp="1"/>
          </p:cNvSpPr>
          <p:nvPr>
            <p:ph type="sldNum" sz="quarter" idx="5"/>
          </p:nvPr>
        </p:nvSpPr>
        <p:spPr/>
        <p:txBody>
          <a:bodyPr/>
          <a:lstStyle/>
          <a:p>
            <a:fld id="{1C4F2AF9-9041-40B0-A51B-9F0277D2539C}" type="slidenum">
              <a:rPr lang="en-US" smtClean="0"/>
              <a:t>4</a:t>
            </a:fld>
            <a:endParaRPr lang="en-US"/>
          </a:p>
        </p:txBody>
      </p:sp>
    </p:spTree>
    <p:extLst>
      <p:ext uri="{BB962C8B-B14F-4D97-AF65-F5344CB8AC3E}">
        <p14:creationId xmlns:p14="http://schemas.microsoft.com/office/powerpoint/2010/main" val="3757844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Legalization of Marijuana Use is not progress:</a:t>
            </a:r>
          </a:p>
          <a:p>
            <a:pPr marL="171450" indent="-171450">
              <a:buFont typeface="Arial" panose="020B0604020202020204" pitchFamily="34" charset="0"/>
              <a:buChar char="•"/>
            </a:pPr>
            <a:r>
              <a:rPr lang="en-US" b="0" dirty="0"/>
              <a:t>Whether is </a:t>
            </a:r>
            <a:r>
              <a:rPr lang="en-US" b="0" dirty="0" err="1"/>
              <a:t>is</a:t>
            </a:r>
            <a:r>
              <a:rPr lang="en-US" b="0" dirty="0"/>
              <a:t> prostitution, gambling or drug use, a vice does not cease to be a vice just because it becomes legal.</a:t>
            </a:r>
          </a:p>
          <a:p>
            <a:pPr marL="171450" indent="-171450">
              <a:buFont typeface="Arial" panose="020B0604020202020204" pitchFamily="34" charset="0"/>
              <a:buChar char="•"/>
            </a:pPr>
            <a:r>
              <a:rPr lang="en-US" b="0" i="0" dirty="0">
                <a:solidFill>
                  <a:srgbClr val="2A2A2A"/>
                </a:solidFill>
                <a:effectLst/>
                <a:latin typeface="+mn-lt"/>
              </a:rPr>
              <a:t>Two-thirds of Americans say the use of marijuana should be legal, reflecting a steady increase over the past decade, according to a new Pew Research Center survey. The share of U.S. adults who oppose legalization has fallen from 52% in 2010 to 32% today. (November 2-19 Pew Research Center).</a:t>
            </a:r>
          </a:p>
          <a:p>
            <a:pPr marL="628650" lvl="1" indent="-171450">
              <a:buFont typeface="Arial" panose="020B0604020202020204" pitchFamily="34" charset="0"/>
              <a:buChar char="•"/>
            </a:pPr>
            <a:r>
              <a:rPr lang="en-US" b="0" i="0" dirty="0">
                <a:solidFill>
                  <a:srgbClr val="2A2A2A"/>
                </a:solidFill>
                <a:effectLst/>
                <a:latin typeface="+mn-lt"/>
              </a:rPr>
              <a:t>Note: Marijuana is an addictive intoxicant, just like alcohol.</a:t>
            </a:r>
          </a:p>
          <a:p>
            <a:pPr marL="0" indent="0">
              <a:buFont typeface="Arial" panose="020B0604020202020204" pitchFamily="34" charset="0"/>
              <a:buNone/>
            </a:pPr>
            <a:r>
              <a:rPr lang="en-US" b="1" dirty="0"/>
              <a:t>(1 Peter 4:1-5), </a:t>
            </a:r>
            <a:r>
              <a:rPr lang="en-US" i="1" dirty="0"/>
              <a:t>“Therefore, since Christ suffered for us in the flesh, arm yourselves also with the same mind, for he who has suffered in the flesh has ceased from sin,</a:t>
            </a:r>
            <a:r>
              <a:rPr lang="en-US" i="1" baseline="30000" dirty="0"/>
              <a:t> 2</a:t>
            </a:r>
            <a:r>
              <a:rPr lang="en-US" i="1" dirty="0"/>
              <a:t> that he no longer should live the rest of his time in the flesh for the lusts of men, but for the will of God.</a:t>
            </a:r>
            <a:r>
              <a:rPr lang="en-US" i="1" baseline="30000" dirty="0"/>
              <a:t> 3</a:t>
            </a:r>
            <a:r>
              <a:rPr lang="en-US" i="1" dirty="0"/>
              <a:t> For we have spent enough of our past lifetime in doing the will of the Gentiles—when we walked in lewdness, lusts, drunkenness, revelries, drinking parties, and abominable idolatries.</a:t>
            </a:r>
            <a:r>
              <a:rPr lang="en-US" i="1" baseline="30000" dirty="0"/>
              <a:t> 4</a:t>
            </a:r>
            <a:r>
              <a:rPr lang="en-US" i="1" dirty="0"/>
              <a:t> In regard to these, they think it strange that you do not run with them in the same flood of dissipation, speaking evil of you.</a:t>
            </a:r>
            <a:r>
              <a:rPr lang="en-US" i="1" baseline="30000" dirty="0"/>
              <a:t> 5</a:t>
            </a:r>
            <a:r>
              <a:rPr lang="en-US" i="1" dirty="0"/>
              <a:t> They will give an account to Him who is ready to judge the living and the dead.”</a:t>
            </a:r>
          </a:p>
          <a:p>
            <a:pPr marL="628650" lvl="1" indent="-171450">
              <a:buFont typeface="Arial" panose="020B0604020202020204" pitchFamily="34" charset="0"/>
              <a:buChar char="•"/>
            </a:pPr>
            <a:r>
              <a:rPr lang="en-US" b="0" dirty="0">
                <a:latin typeface="+mn-lt"/>
              </a:rPr>
              <a:t>Sorcery or witchcraft is a work of the flesh</a:t>
            </a:r>
          </a:p>
          <a:p>
            <a:pPr marL="0" lvl="0" indent="0">
              <a:buFont typeface="Arial" panose="020B0604020202020204" pitchFamily="34" charset="0"/>
              <a:buNone/>
            </a:pPr>
            <a:r>
              <a:rPr lang="en-US" b="1" dirty="0">
                <a:latin typeface="+mn-lt"/>
              </a:rPr>
              <a:t>(</a:t>
            </a:r>
            <a:r>
              <a:rPr lang="en-US" b="1" dirty="0"/>
              <a:t>Galatians 5:19-21), </a:t>
            </a:r>
            <a:r>
              <a:rPr lang="en-US" i="1" dirty="0"/>
              <a:t>“Now the works of the flesh are evident, which are: adultery, fornication, uncleanness, lewdness,</a:t>
            </a:r>
            <a:r>
              <a:rPr lang="en-US" i="1" baseline="30000" dirty="0"/>
              <a:t> 20</a:t>
            </a:r>
            <a:r>
              <a:rPr lang="en-US" i="1" dirty="0"/>
              <a:t> idolatry, </a:t>
            </a:r>
            <a:r>
              <a:rPr lang="en-US" i="1" u="sng" dirty="0"/>
              <a:t>sorcery</a:t>
            </a:r>
            <a:r>
              <a:rPr lang="en-US" i="1" dirty="0"/>
              <a:t>, hatred, contentions, jealousies, outbursts of wrath, selfish ambitions, dissensions, heresies,</a:t>
            </a:r>
            <a:r>
              <a:rPr lang="en-US" i="1" baseline="30000" dirty="0"/>
              <a:t> 21</a:t>
            </a:r>
            <a:r>
              <a:rPr lang="en-US" i="1" dirty="0"/>
              <a:t> envy, murders, drunkenness, revelries, and the like; of which I tell you beforehand, just as I also told you in time past, that those who practice such things will not inherit the kingdom of God.”</a:t>
            </a:r>
          </a:p>
          <a:p>
            <a:pPr marL="628650" lvl="1" indent="-171450">
              <a:buFont typeface="Arial" panose="020B0604020202020204" pitchFamily="34" charset="0"/>
              <a:buChar char="•"/>
            </a:pPr>
            <a:r>
              <a:rPr lang="en-US" b="0" dirty="0">
                <a:latin typeface="+mn-lt"/>
              </a:rPr>
              <a:t>Sorcery – </a:t>
            </a:r>
            <a:r>
              <a:rPr lang="en-US" b="0" dirty="0" err="1">
                <a:latin typeface="+mn-lt"/>
              </a:rPr>
              <a:t>pharmakeia</a:t>
            </a:r>
            <a:r>
              <a:rPr lang="en-US" b="0" dirty="0">
                <a:latin typeface="+mn-lt"/>
              </a:rPr>
              <a:t> – primary definition of Thayer – the use or administrating of drugs</a:t>
            </a:r>
          </a:p>
          <a:p>
            <a:pPr marL="628650" lvl="1" indent="-171450">
              <a:buFont typeface="Arial" panose="020B0604020202020204" pitchFamily="34" charset="0"/>
              <a:buChar char="•"/>
            </a:pPr>
            <a:r>
              <a:rPr lang="en-US" b="0" dirty="0">
                <a:latin typeface="+mn-lt"/>
              </a:rPr>
              <a:t>Not surprising that this (though much more rare) is as strongly denounced as drinking alcohol.</a:t>
            </a:r>
          </a:p>
          <a:p>
            <a:pPr marL="171450" indent="-171450">
              <a:buFont typeface="Arial" panose="020B0604020202020204" pitchFamily="34" charset="0"/>
              <a:buChar char="•"/>
            </a:pPr>
            <a:endParaRPr lang="en-US" b="1" dirty="0"/>
          </a:p>
        </p:txBody>
      </p:sp>
      <p:sp>
        <p:nvSpPr>
          <p:cNvPr id="4" name="Slide Number Placeholder 3"/>
          <p:cNvSpPr>
            <a:spLocks noGrp="1"/>
          </p:cNvSpPr>
          <p:nvPr>
            <p:ph type="sldNum" sz="quarter" idx="5"/>
          </p:nvPr>
        </p:nvSpPr>
        <p:spPr/>
        <p:txBody>
          <a:bodyPr/>
          <a:lstStyle/>
          <a:p>
            <a:fld id="{1C4F2AF9-9041-40B0-A51B-9F0277D2539C}" type="slidenum">
              <a:rPr lang="en-US" smtClean="0"/>
              <a:t>5</a:t>
            </a:fld>
            <a:endParaRPr lang="en-US"/>
          </a:p>
        </p:txBody>
      </p:sp>
    </p:spTree>
    <p:extLst>
      <p:ext uri="{BB962C8B-B14F-4D97-AF65-F5344CB8AC3E}">
        <p14:creationId xmlns:p14="http://schemas.microsoft.com/office/powerpoint/2010/main" val="96146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Legalization of Marijuana Use is not progress:</a:t>
            </a:r>
          </a:p>
          <a:p>
            <a:pPr marL="171450" indent="-171450">
              <a:buFont typeface="Arial" panose="020B0604020202020204" pitchFamily="34" charset="0"/>
              <a:buChar char="•"/>
            </a:pPr>
            <a:r>
              <a:rPr lang="en-US" b="1" dirty="0"/>
              <a:t>Here we are considering something that is not intrinsically sinful. In fact, there are ways to use Social Media that are positive.</a:t>
            </a:r>
          </a:p>
          <a:p>
            <a:pPr marL="628650" lvl="1" indent="-171450">
              <a:buFont typeface="Arial" panose="020B0604020202020204" pitchFamily="34" charset="0"/>
              <a:buChar char="•"/>
            </a:pPr>
            <a:r>
              <a:rPr lang="en-US" b="0" dirty="0"/>
              <a:t>Spreading the gospel. Keeping up with family.</a:t>
            </a:r>
          </a:p>
          <a:p>
            <a:pPr marL="171450" lvl="0" indent="-171450">
              <a:buFont typeface="Arial" panose="020B0604020202020204" pitchFamily="34" charset="0"/>
              <a:buChar char="•"/>
            </a:pPr>
            <a:r>
              <a:rPr lang="en-US" b="0" dirty="0"/>
              <a:t>However, there are many dangers as well.</a:t>
            </a:r>
          </a:p>
          <a:p>
            <a:pPr marL="171450" indent="-171450">
              <a:buFont typeface="Arial" panose="020B0604020202020204" pitchFamily="34" charset="0"/>
              <a:buChar char="•"/>
            </a:pPr>
            <a:r>
              <a:rPr lang="en-US" b="1" dirty="0"/>
              <a:t>Out of the 8 billion people in the world today, 4.9 billion are using social media, an average of 2 hours and 30 minutes per day. (Orbelo.com). And it has not peaked.</a:t>
            </a:r>
          </a:p>
          <a:p>
            <a:pPr marL="628650" lvl="1" indent="-171450">
              <a:buFont typeface="Arial" panose="020B0604020202020204" pitchFamily="34" charset="0"/>
              <a:buChar char="•"/>
            </a:pPr>
            <a:r>
              <a:rPr lang="en-US" b="0" dirty="0"/>
              <a:t>Influencers – helping to form opinions. And establish trust in brands.</a:t>
            </a:r>
          </a:p>
          <a:p>
            <a:pPr marL="628650" lvl="1" indent="-171450">
              <a:buFont typeface="Arial" panose="020B0604020202020204" pitchFamily="34" charset="0"/>
              <a:buChar char="•"/>
            </a:pPr>
            <a:r>
              <a:rPr lang="en-US" b="0" dirty="0"/>
              <a:t>The new way to advertise.</a:t>
            </a:r>
          </a:p>
          <a:p>
            <a:pPr marL="628650" lvl="1" indent="-171450">
              <a:buFont typeface="Arial" panose="020B0604020202020204" pitchFamily="34" charset="0"/>
              <a:buChar char="•"/>
            </a:pPr>
            <a:r>
              <a:rPr lang="en-US" b="0" dirty="0"/>
              <a:t>There are NO limitations to what is seen, unless it is monitored and controlled by parents.</a:t>
            </a:r>
          </a:p>
          <a:p>
            <a:pPr marL="628650" lvl="1" indent="-171450">
              <a:buFont typeface="Arial" panose="020B0604020202020204" pitchFamily="34" charset="0"/>
              <a:buChar char="•"/>
            </a:pPr>
            <a:r>
              <a:rPr lang="en-US" b="0" dirty="0"/>
              <a:t>Bud Light – Dylan Mulvaney (transgender spokesperson)</a:t>
            </a:r>
          </a:p>
          <a:p>
            <a:pPr marL="628650" lvl="1" indent="-171450">
              <a:buFont typeface="Arial" panose="020B0604020202020204" pitchFamily="34" charset="0"/>
              <a:buChar char="•"/>
            </a:pPr>
            <a:r>
              <a:rPr lang="en-US" b="0" dirty="0"/>
              <a:t>The way most get their news these days.</a:t>
            </a:r>
          </a:p>
          <a:p>
            <a:pPr marL="628650" lvl="1" indent="-171450">
              <a:buFont typeface="Arial" panose="020B0604020202020204" pitchFamily="34" charset="0"/>
              <a:buChar char="•"/>
            </a:pPr>
            <a:r>
              <a:rPr lang="en-US" b="0" dirty="0"/>
              <a:t>It is considered addictive and impersonal as the use of social media becomes more prevalent.</a:t>
            </a:r>
          </a:p>
          <a:p>
            <a:pPr marL="171450" lvl="0" indent="-171450">
              <a:buFont typeface="Arial" panose="020B0604020202020204" pitchFamily="34" charset="0"/>
              <a:buChar char="•"/>
            </a:pPr>
            <a:r>
              <a:rPr lang="en-US" b="0" dirty="0"/>
              <a:t>Following are some passages that deal with the sins that come from an improper use of social media</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Too much slander and gossip takes place on social media</a:t>
            </a:r>
          </a:p>
          <a:p>
            <a:pPr marL="0" lvl="0" indent="0">
              <a:buFont typeface="Arial" panose="020B0604020202020204" pitchFamily="34" charset="0"/>
              <a:buNone/>
            </a:pPr>
            <a:r>
              <a:rPr lang="en-US" b="1" dirty="0"/>
              <a:t>(Proverbs 11:13), [ESV], </a:t>
            </a:r>
            <a:r>
              <a:rPr lang="en-US" b="0" i="1" dirty="0"/>
              <a:t>“Whoever goes about slandering reveals secrets, but he who is trustworthy in spirit keeps a thing covered.”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The same with anger and wrath</a:t>
            </a:r>
          </a:p>
          <a:p>
            <a:pPr marL="0" lvl="0" indent="0">
              <a:buFont typeface="Arial" panose="020B0604020202020204" pitchFamily="34" charset="0"/>
              <a:buNone/>
            </a:pPr>
            <a:r>
              <a:rPr lang="en-US" b="1" dirty="0"/>
              <a:t>(James 1:19-20), </a:t>
            </a:r>
            <a:r>
              <a:rPr lang="en-US" b="0" i="1" dirty="0"/>
              <a:t>“</a:t>
            </a:r>
            <a:r>
              <a:rPr lang="en-US" i="1" dirty="0"/>
              <a:t>So then, my beloved brethren, let every man be swift to hear, slow to speak, slow to wrath;</a:t>
            </a:r>
            <a:r>
              <a:rPr lang="en-US" i="1" baseline="30000" dirty="0"/>
              <a:t> 20</a:t>
            </a:r>
            <a:r>
              <a:rPr lang="en-US" i="1" dirty="0"/>
              <a:t> for the wrath of man does not produce the righteousness of God.”</a:t>
            </a:r>
          </a:p>
          <a:p>
            <a:pPr marL="628650" lvl="1" indent="-171450">
              <a:buFont typeface="Arial" panose="020B0604020202020204" pitchFamily="34" charset="0"/>
              <a:buChar char="•"/>
            </a:pPr>
            <a:r>
              <a:rPr lang="en-US" b="0" i="0" dirty="0"/>
              <a:t>It is very common to see immodest pictures on Social Media</a:t>
            </a:r>
          </a:p>
          <a:p>
            <a:pPr marL="0" lvl="0" indent="0">
              <a:buFont typeface="Arial" panose="020B0604020202020204" pitchFamily="34" charset="0"/>
              <a:buNone/>
            </a:pPr>
            <a:r>
              <a:rPr lang="en-US" b="1" dirty="0"/>
              <a:t>(1 Peter 3:3-4), </a:t>
            </a:r>
            <a:r>
              <a:rPr lang="en-US" i="1" dirty="0"/>
              <a:t>“Do not let your adornment be merely outward—arranging the hair, wearing gold, or putting on fine apparel—</a:t>
            </a:r>
            <a:r>
              <a:rPr lang="en-US" i="1" baseline="30000" dirty="0"/>
              <a:t> 4</a:t>
            </a:r>
            <a:r>
              <a:rPr lang="en-US" i="1" dirty="0"/>
              <a:t> rather let it be the hidden person of the heart, with the incorruptible beauty of a gentle and quiet spirit, which is very precious in the sight of God.”</a:t>
            </a:r>
          </a:p>
          <a:p>
            <a:pPr marL="628650" lvl="1" indent="-171450">
              <a:buFont typeface="Arial" panose="020B0604020202020204" pitchFamily="34" charset="0"/>
              <a:buChar char="•"/>
            </a:pPr>
            <a:r>
              <a:rPr lang="en-US" b="0" i="0" dirty="0"/>
              <a:t>The telling and repeating of lies happens to often, as people are too gullible.</a:t>
            </a:r>
          </a:p>
          <a:p>
            <a:pPr marL="0" lvl="0" indent="0">
              <a:buFont typeface="Arial" panose="020B0604020202020204" pitchFamily="34" charset="0"/>
              <a:buNone/>
            </a:pPr>
            <a:r>
              <a:rPr lang="en-US" b="1" i="0" dirty="0"/>
              <a:t>(Proverbs 19:9), </a:t>
            </a:r>
            <a:r>
              <a:rPr lang="en-US" i="1" dirty="0"/>
              <a:t>“A false witness will not go unpunished, and he who speaks lies shall perish.”</a:t>
            </a:r>
            <a:endParaRPr lang="en-US" b="0" i="1" dirty="0"/>
          </a:p>
        </p:txBody>
      </p:sp>
      <p:sp>
        <p:nvSpPr>
          <p:cNvPr id="4" name="Slide Number Placeholder 3"/>
          <p:cNvSpPr>
            <a:spLocks noGrp="1"/>
          </p:cNvSpPr>
          <p:nvPr>
            <p:ph type="sldNum" sz="quarter" idx="5"/>
          </p:nvPr>
        </p:nvSpPr>
        <p:spPr/>
        <p:txBody>
          <a:bodyPr/>
          <a:lstStyle/>
          <a:p>
            <a:fld id="{1C4F2AF9-9041-40B0-A51B-9F0277D2539C}" type="slidenum">
              <a:rPr lang="en-US" smtClean="0"/>
              <a:t>6</a:t>
            </a:fld>
            <a:endParaRPr lang="en-US"/>
          </a:p>
        </p:txBody>
      </p:sp>
    </p:spTree>
    <p:extLst>
      <p:ext uri="{BB962C8B-B14F-4D97-AF65-F5344CB8AC3E}">
        <p14:creationId xmlns:p14="http://schemas.microsoft.com/office/powerpoint/2010/main" val="3687835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Conclusion:</a:t>
            </a:r>
          </a:p>
          <a:p>
            <a:r>
              <a:rPr lang="en-US" b="1" dirty="0"/>
              <a:t>(Isaiah 40:8), </a:t>
            </a:r>
            <a:r>
              <a:rPr lang="en-US" i="1" dirty="0"/>
              <a:t>“The grass withers, the flower fades, but the word of our God stands forever.”</a:t>
            </a:r>
          </a:p>
          <a:p>
            <a:pPr marL="171450" indent="-171450">
              <a:buFont typeface="Arial" panose="020B0604020202020204" pitchFamily="34" charset="0"/>
              <a:buChar char="•"/>
            </a:pPr>
            <a:r>
              <a:rPr lang="en-US" dirty="0"/>
              <a:t>Any change that brings one nearer to the unchanging will of God is progression (You progress to perfection)</a:t>
            </a:r>
          </a:p>
          <a:p>
            <a:pPr marL="171450" indent="-171450">
              <a:buFont typeface="Arial" panose="020B0604020202020204" pitchFamily="34" charset="0"/>
              <a:buChar char="•"/>
            </a:pPr>
            <a:r>
              <a:rPr lang="en-US" dirty="0"/>
              <a:t>Any change that takes one farther away from the unchanging will of God is digression (You digress </a:t>
            </a:r>
            <a:r>
              <a:rPr lang="en-US"/>
              <a:t>to perdition)</a:t>
            </a:r>
            <a:endParaRPr lang="en-US" dirty="0"/>
          </a:p>
        </p:txBody>
      </p:sp>
      <p:sp>
        <p:nvSpPr>
          <p:cNvPr id="4" name="Slide Number Placeholder 3"/>
          <p:cNvSpPr>
            <a:spLocks noGrp="1"/>
          </p:cNvSpPr>
          <p:nvPr>
            <p:ph type="sldNum" sz="quarter" idx="5"/>
          </p:nvPr>
        </p:nvSpPr>
        <p:spPr/>
        <p:txBody>
          <a:bodyPr/>
          <a:lstStyle/>
          <a:p>
            <a:fld id="{1C4F2AF9-9041-40B0-A51B-9F0277D2539C}" type="slidenum">
              <a:rPr lang="en-US" smtClean="0"/>
              <a:t>7</a:t>
            </a:fld>
            <a:endParaRPr lang="en-US"/>
          </a:p>
        </p:txBody>
      </p:sp>
    </p:spTree>
    <p:extLst>
      <p:ext uri="{BB962C8B-B14F-4D97-AF65-F5344CB8AC3E}">
        <p14:creationId xmlns:p14="http://schemas.microsoft.com/office/powerpoint/2010/main" val="3458510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63A72-E04A-A41A-558D-8852326F89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1C769F-D08E-A615-00F0-07E8973AC5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F9BAE1-E3CE-BDF6-F2C4-2B0677B950C8}"/>
              </a:ext>
            </a:extLst>
          </p:cNvPr>
          <p:cNvSpPr>
            <a:spLocks noGrp="1"/>
          </p:cNvSpPr>
          <p:nvPr>
            <p:ph type="dt" sz="half" idx="10"/>
          </p:nvPr>
        </p:nvSpPr>
        <p:spPr/>
        <p:txBody>
          <a:bodyPr/>
          <a:lstStyle/>
          <a:p>
            <a:fld id="{3F305D6C-FFDB-49F6-AB05-4157591F3FDA}" type="datetimeFigureOut">
              <a:rPr lang="en-US" smtClean="0"/>
              <a:t>5/13/2023</a:t>
            </a:fld>
            <a:endParaRPr lang="en-US"/>
          </a:p>
        </p:txBody>
      </p:sp>
      <p:sp>
        <p:nvSpPr>
          <p:cNvPr id="5" name="Footer Placeholder 4">
            <a:extLst>
              <a:ext uri="{FF2B5EF4-FFF2-40B4-BE49-F238E27FC236}">
                <a16:creationId xmlns:a16="http://schemas.microsoft.com/office/drawing/2014/main" id="{D76DDBDE-4A10-1F7E-4773-22A3554ADC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67179F-2F76-F7C5-68DD-617D4E322832}"/>
              </a:ext>
            </a:extLst>
          </p:cNvPr>
          <p:cNvSpPr>
            <a:spLocks noGrp="1"/>
          </p:cNvSpPr>
          <p:nvPr>
            <p:ph type="sldNum" sz="quarter" idx="12"/>
          </p:nvPr>
        </p:nvSpPr>
        <p:spPr/>
        <p:txBody>
          <a:bodyPr/>
          <a:lstStyle/>
          <a:p>
            <a:fld id="{63E76F1F-F9A3-4DE6-9887-07AB4EF3E332}" type="slidenum">
              <a:rPr lang="en-US" smtClean="0"/>
              <a:t>‹#›</a:t>
            </a:fld>
            <a:endParaRPr lang="en-US"/>
          </a:p>
        </p:txBody>
      </p:sp>
    </p:spTree>
    <p:extLst>
      <p:ext uri="{BB962C8B-B14F-4D97-AF65-F5344CB8AC3E}">
        <p14:creationId xmlns:p14="http://schemas.microsoft.com/office/powerpoint/2010/main" val="3283294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1D012-77F6-070C-8B3A-5E97E89085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BC9460-92FE-800E-D7F0-28CADC1B21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EC0019-160B-2B97-AF63-76E0D5EA7EAE}"/>
              </a:ext>
            </a:extLst>
          </p:cNvPr>
          <p:cNvSpPr>
            <a:spLocks noGrp="1"/>
          </p:cNvSpPr>
          <p:nvPr>
            <p:ph type="dt" sz="half" idx="10"/>
          </p:nvPr>
        </p:nvSpPr>
        <p:spPr/>
        <p:txBody>
          <a:bodyPr/>
          <a:lstStyle/>
          <a:p>
            <a:fld id="{3F305D6C-FFDB-49F6-AB05-4157591F3FDA}" type="datetimeFigureOut">
              <a:rPr lang="en-US" smtClean="0"/>
              <a:t>5/13/2023</a:t>
            </a:fld>
            <a:endParaRPr lang="en-US"/>
          </a:p>
        </p:txBody>
      </p:sp>
      <p:sp>
        <p:nvSpPr>
          <p:cNvPr id="5" name="Footer Placeholder 4">
            <a:extLst>
              <a:ext uri="{FF2B5EF4-FFF2-40B4-BE49-F238E27FC236}">
                <a16:creationId xmlns:a16="http://schemas.microsoft.com/office/drawing/2014/main" id="{B50C67A3-50C2-956B-1DF7-E8A74EBBE0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C45745-07A0-65AB-77D0-D5B86783E897}"/>
              </a:ext>
            </a:extLst>
          </p:cNvPr>
          <p:cNvSpPr>
            <a:spLocks noGrp="1"/>
          </p:cNvSpPr>
          <p:nvPr>
            <p:ph type="sldNum" sz="quarter" idx="12"/>
          </p:nvPr>
        </p:nvSpPr>
        <p:spPr/>
        <p:txBody>
          <a:bodyPr/>
          <a:lstStyle/>
          <a:p>
            <a:fld id="{63E76F1F-F9A3-4DE6-9887-07AB4EF3E332}" type="slidenum">
              <a:rPr lang="en-US" smtClean="0"/>
              <a:t>‹#›</a:t>
            </a:fld>
            <a:endParaRPr lang="en-US"/>
          </a:p>
        </p:txBody>
      </p:sp>
    </p:spTree>
    <p:extLst>
      <p:ext uri="{BB962C8B-B14F-4D97-AF65-F5344CB8AC3E}">
        <p14:creationId xmlns:p14="http://schemas.microsoft.com/office/powerpoint/2010/main" val="3433014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232F7A-51E1-A8A7-A078-5955E871F6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424CB9-7050-FC04-4599-A7E497ABDC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743EED-46E2-B736-4C79-3CA5E962EF6F}"/>
              </a:ext>
            </a:extLst>
          </p:cNvPr>
          <p:cNvSpPr>
            <a:spLocks noGrp="1"/>
          </p:cNvSpPr>
          <p:nvPr>
            <p:ph type="dt" sz="half" idx="10"/>
          </p:nvPr>
        </p:nvSpPr>
        <p:spPr/>
        <p:txBody>
          <a:bodyPr/>
          <a:lstStyle/>
          <a:p>
            <a:fld id="{3F305D6C-FFDB-49F6-AB05-4157591F3FDA}" type="datetimeFigureOut">
              <a:rPr lang="en-US" smtClean="0"/>
              <a:t>5/13/2023</a:t>
            </a:fld>
            <a:endParaRPr lang="en-US"/>
          </a:p>
        </p:txBody>
      </p:sp>
      <p:sp>
        <p:nvSpPr>
          <p:cNvPr id="5" name="Footer Placeholder 4">
            <a:extLst>
              <a:ext uri="{FF2B5EF4-FFF2-40B4-BE49-F238E27FC236}">
                <a16:creationId xmlns:a16="http://schemas.microsoft.com/office/drawing/2014/main" id="{24D6416A-1581-2958-669A-3FCDB38099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89D044-D753-5CA8-EA9C-318B07AB623C}"/>
              </a:ext>
            </a:extLst>
          </p:cNvPr>
          <p:cNvSpPr>
            <a:spLocks noGrp="1"/>
          </p:cNvSpPr>
          <p:nvPr>
            <p:ph type="sldNum" sz="quarter" idx="12"/>
          </p:nvPr>
        </p:nvSpPr>
        <p:spPr/>
        <p:txBody>
          <a:bodyPr/>
          <a:lstStyle/>
          <a:p>
            <a:fld id="{63E76F1F-F9A3-4DE6-9887-07AB4EF3E332}" type="slidenum">
              <a:rPr lang="en-US" smtClean="0"/>
              <a:t>‹#›</a:t>
            </a:fld>
            <a:endParaRPr lang="en-US"/>
          </a:p>
        </p:txBody>
      </p:sp>
    </p:spTree>
    <p:extLst>
      <p:ext uri="{BB962C8B-B14F-4D97-AF65-F5344CB8AC3E}">
        <p14:creationId xmlns:p14="http://schemas.microsoft.com/office/powerpoint/2010/main" val="2620188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102F2-9330-95AB-1CAB-7CE831D9ED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7C8653-0C06-D3D5-D234-D8017BDCD6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3B666A-054D-06ED-31CF-B0A6CFFF7B4F}"/>
              </a:ext>
            </a:extLst>
          </p:cNvPr>
          <p:cNvSpPr>
            <a:spLocks noGrp="1"/>
          </p:cNvSpPr>
          <p:nvPr>
            <p:ph type="dt" sz="half" idx="10"/>
          </p:nvPr>
        </p:nvSpPr>
        <p:spPr/>
        <p:txBody>
          <a:bodyPr/>
          <a:lstStyle/>
          <a:p>
            <a:fld id="{3F305D6C-FFDB-49F6-AB05-4157591F3FDA}" type="datetimeFigureOut">
              <a:rPr lang="en-US" smtClean="0"/>
              <a:t>5/13/2023</a:t>
            </a:fld>
            <a:endParaRPr lang="en-US"/>
          </a:p>
        </p:txBody>
      </p:sp>
      <p:sp>
        <p:nvSpPr>
          <p:cNvPr id="5" name="Footer Placeholder 4">
            <a:extLst>
              <a:ext uri="{FF2B5EF4-FFF2-40B4-BE49-F238E27FC236}">
                <a16:creationId xmlns:a16="http://schemas.microsoft.com/office/drawing/2014/main" id="{26805767-2C21-E78D-8B65-75BF6F2DD8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026052-2CA6-06F8-6C6A-7B876D83582E}"/>
              </a:ext>
            </a:extLst>
          </p:cNvPr>
          <p:cNvSpPr>
            <a:spLocks noGrp="1"/>
          </p:cNvSpPr>
          <p:nvPr>
            <p:ph type="sldNum" sz="quarter" idx="12"/>
          </p:nvPr>
        </p:nvSpPr>
        <p:spPr/>
        <p:txBody>
          <a:bodyPr/>
          <a:lstStyle/>
          <a:p>
            <a:fld id="{63E76F1F-F9A3-4DE6-9887-07AB4EF3E332}" type="slidenum">
              <a:rPr lang="en-US" smtClean="0"/>
              <a:t>‹#›</a:t>
            </a:fld>
            <a:endParaRPr lang="en-US"/>
          </a:p>
        </p:txBody>
      </p:sp>
    </p:spTree>
    <p:extLst>
      <p:ext uri="{BB962C8B-B14F-4D97-AF65-F5344CB8AC3E}">
        <p14:creationId xmlns:p14="http://schemas.microsoft.com/office/powerpoint/2010/main" val="1007941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0E815-3058-B2C2-5680-F131448A25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BA79A1-D8D3-DB52-1D2C-255D682E9D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AA3799-3368-B2BB-E9BA-2D5CDEC34792}"/>
              </a:ext>
            </a:extLst>
          </p:cNvPr>
          <p:cNvSpPr>
            <a:spLocks noGrp="1"/>
          </p:cNvSpPr>
          <p:nvPr>
            <p:ph type="dt" sz="half" idx="10"/>
          </p:nvPr>
        </p:nvSpPr>
        <p:spPr/>
        <p:txBody>
          <a:bodyPr/>
          <a:lstStyle/>
          <a:p>
            <a:fld id="{3F305D6C-FFDB-49F6-AB05-4157591F3FDA}" type="datetimeFigureOut">
              <a:rPr lang="en-US" smtClean="0"/>
              <a:t>5/13/2023</a:t>
            </a:fld>
            <a:endParaRPr lang="en-US"/>
          </a:p>
        </p:txBody>
      </p:sp>
      <p:sp>
        <p:nvSpPr>
          <p:cNvPr id="5" name="Footer Placeholder 4">
            <a:extLst>
              <a:ext uri="{FF2B5EF4-FFF2-40B4-BE49-F238E27FC236}">
                <a16:creationId xmlns:a16="http://schemas.microsoft.com/office/drawing/2014/main" id="{6F29BF72-2DBF-9CCB-D519-8A13600E7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DE1375-5AA8-3341-FBAD-0BBBE3A7A4C4}"/>
              </a:ext>
            </a:extLst>
          </p:cNvPr>
          <p:cNvSpPr>
            <a:spLocks noGrp="1"/>
          </p:cNvSpPr>
          <p:nvPr>
            <p:ph type="sldNum" sz="quarter" idx="12"/>
          </p:nvPr>
        </p:nvSpPr>
        <p:spPr/>
        <p:txBody>
          <a:bodyPr/>
          <a:lstStyle/>
          <a:p>
            <a:fld id="{63E76F1F-F9A3-4DE6-9887-07AB4EF3E332}" type="slidenum">
              <a:rPr lang="en-US" smtClean="0"/>
              <a:t>‹#›</a:t>
            </a:fld>
            <a:endParaRPr lang="en-US"/>
          </a:p>
        </p:txBody>
      </p:sp>
    </p:spTree>
    <p:extLst>
      <p:ext uri="{BB962C8B-B14F-4D97-AF65-F5344CB8AC3E}">
        <p14:creationId xmlns:p14="http://schemas.microsoft.com/office/powerpoint/2010/main" val="1257248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74852-2272-4252-9FF2-FD6F59284D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3F1DC9-D3D0-4595-63A3-79629F8641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575320-8C2F-CF71-3C96-8681710AA5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CDC010-70CE-22E9-D028-C3BBB64D2EFC}"/>
              </a:ext>
            </a:extLst>
          </p:cNvPr>
          <p:cNvSpPr>
            <a:spLocks noGrp="1"/>
          </p:cNvSpPr>
          <p:nvPr>
            <p:ph type="dt" sz="half" idx="10"/>
          </p:nvPr>
        </p:nvSpPr>
        <p:spPr/>
        <p:txBody>
          <a:bodyPr/>
          <a:lstStyle/>
          <a:p>
            <a:fld id="{3F305D6C-FFDB-49F6-AB05-4157591F3FDA}" type="datetimeFigureOut">
              <a:rPr lang="en-US" smtClean="0"/>
              <a:t>5/13/2023</a:t>
            </a:fld>
            <a:endParaRPr lang="en-US"/>
          </a:p>
        </p:txBody>
      </p:sp>
      <p:sp>
        <p:nvSpPr>
          <p:cNvPr id="6" name="Footer Placeholder 5">
            <a:extLst>
              <a:ext uri="{FF2B5EF4-FFF2-40B4-BE49-F238E27FC236}">
                <a16:creationId xmlns:a16="http://schemas.microsoft.com/office/drawing/2014/main" id="{4C99D94F-87CF-4B57-BCDB-D8664F94F4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945211-2950-ECB5-EC95-D16A6E23A8A3}"/>
              </a:ext>
            </a:extLst>
          </p:cNvPr>
          <p:cNvSpPr>
            <a:spLocks noGrp="1"/>
          </p:cNvSpPr>
          <p:nvPr>
            <p:ph type="sldNum" sz="quarter" idx="12"/>
          </p:nvPr>
        </p:nvSpPr>
        <p:spPr/>
        <p:txBody>
          <a:bodyPr/>
          <a:lstStyle/>
          <a:p>
            <a:fld id="{63E76F1F-F9A3-4DE6-9887-07AB4EF3E332}" type="slidenum">
              <a:rPr lang="en-US" smtClean="0"/>
              <a:t>‹#›</a:t>
            </a:fld>
            <a:endParaRPr lang="en-US"/>
          </a:p>
        </p:txBody>
      </p:sp>
    </p:spTree>
    <p:extLst>
      <p:ext uri="{BB962C8B-B14F-4D97-AF65-F5344CB8AC3E}">
        <p14:creationId xmlns:p14="http://schemas.microsoft.com/office/powerpoint/2010/main" val="1124226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BCCF9-BD4C-55E0-B0BC-8EE0E66B57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3C4FA6-E3F5-1EE4-28ED-779C089676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9A5F64-1AEA-7863-CB91-F22361C369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875DDA-27BE-67F6-92AE-5C976004D4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6546B5-9CD3-5885-3164-DE30F8DBA0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F9190F6-C49B-025A-5F30-CFE63FB41ECF}"/>
              </a:ext>
            </a:extLst>
          </p:cNvPr>
          <p:cNvSpPr>
            <a:spLocks noGrp="1"/>
          </p:cNvSpPr>
          <p:nvPr>
            <p:ph type="dt" sz="half" idx="10"/>
          </p:nvPr>
        </p:nvSpPr>
        <p:spPr/>
        <p:txBody>
          <a:bodyPr/>
          <a:lstStyle/>
          <a:p>
            <a:fld id="{3F305D6C-FFDB-49F6-AB05-4157591F3FDA}" type="datetimeFigureOut">
              <a:rPr lang="en-US" smtClean="0"/>
              <a:t>5/13/2023</a:t>
            </a:fld>
            <a:endParaRPr lang="en-US"/>
          </a:p>
        </p:txBody>
      </p:sp>
      <p:sp>
        <p:nvSpPr>
          <p:cNvPr id="8" name="Footer Placeholder 7">
            <a:extLst>
              <a:ext uri="{FF2B5EF4-FFF2-40B4-BE49-F238E27FC236}">
                <a16:creationId xmlns:a16="http://schemas.microsoft.com/office/drawing/2014/main" id="{FB7D939F-3585-CADE-E81E-7E4DAAC7B5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17CA54-16F7-B973-EA84-96C05A788C48}"/>
              </a:ext>
            </a:extLst>
          </p:cNvPr>
          <p:cNvSpPr>
            <a:spLocks noGrp="1"/>
          </p:cNvSpPr>
          <p:nvPr>
            <p:ph type="sldNum" sz="quarter" idx="12"/>
          </p:nvPr>
        </p:nvSpPr>
        <p:spPr/>
        <p:txBody>
          <a:bodyPr/>
          <a:lstStyle/>
          <a:p>
            <a:fld id="{63E76F1F-F9A3-4DE6-9887-07AB4EF3E332}" type="slidenum">
              <a:rPr lang="en-US" smtClean="0"/>
              <a:t>‹#›</a:t>
            </a:fld>
            <a:endParaRPr lang="en-US"/>
          </a:p>
        </p:txBody>
      </p:sp>
    </p:spTree>
    <p:extLst>
      <p:ext uri="{BB962C8B-B14F-4D97-AF65-F5344CB8AC3E}">
        <p14:creationId xmlns:p14="http://schemas.microsoft.com/office/powerpoint/2010/main" val="3428353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22C4F-AD94-8240-3907-E865FEEF6F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8EF749-4A80-9E2B-CB78-4CC6DA5B8010}"/>
              </a:ext>
            </a:extLst>
          </p:cNvPr>
          <p:cNvSpPr>
            <a:spLocks noGrp="1"/>
          </p:cNvSpPr>
          <p:nvPr>
            <p:ph type="dt" sz="half" idx="10"/>
          </p:nvPr>
        </p:nvSpPr>
        <p:spPr/>
        <p:txBody>
          <a:bodyPr/>
          <a:lstStyle/>
          <a:p>
            <a:fld id="{3F305D6C-FFDB-49F6-AB05-4157591F3FDA}" type="datetimeFigureOut">
              <a:rPr lang="en-US" smtClean="0"/>
              <a:t>5/13/2023</a:t>
            </a:fld>
            <a:endParaRPr lang="en-US"/>
          </a:p>
        </p:txBody>
      </p:sp>
      <p:sp>
        <p:nvSpPr>
          <p:cNvPr id="4" name="Footer Placeholder 3">
            <a:extLst>
              <a:ext uri="{FF2B5EF4-FFF2-40B4-BE49-F238E27FC236}">
                <a16:creationId xmlns:a16="http://schemas.microsoft.com/office/drawing/2014/main" id="{6F4C42DF-D8D0-A1F7-B3EF-EA9277B9D3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2528E8-A3A5-0916-E676-2C5D134E3569}"/>
              </a:ext>
            </a:extLst>
          </p:cNvPr>
          <p:cNvSpPr>
            <a:spLocks noGrp="1"/>
          </p:cNvSpPr>
          <p:nvPr>
            <p:ph type="sldNum" sz="quarter" idx="12"/>
          </p:nvPr>
        </p:nvSpPr>
        <p:spPr/>
        <p:txBody>
          <a:bodyPr/>
          <a:lstStyle/>
          <a:p>
            <a:fld id="{63E76F1F-F9A3-4DE6-9887-07AB4EF3E332}" type="slidenum">
              <a:rPr lang="en-US" smtClean="0"/>
              <a:t>‹#›</a:t>
            </a:fld>
            <a:endParaRPr lang="en-US"/>
          </a:p>
        </p:txBody>
      </p:sp>
    </p:spTree>
    <p:extLst>
      <p:ext uri="{BB962C8B-B14F-4D97-AF65-F5344CB8AC3E}">
        <p14:creationId xmlns:p14="http://schemas.microsoft.com/office/powerpoint/2010/main" val="2956044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9CC573-4407-FF26-A7A5-1CB0C66ED862}"/>
              </a:ext>
            </a:extLst>
          </p:cNvPr>
          <p:cNvSpPr>
            <a:spLocks noGrp="1"/>
          </p:cNvSpPr>
          <p:nvPr>
            <p:ph type="dt" sz="half" idx="10"/>
          </p:nvPr>
        </p:nvSpPr>
        <p:spPr/>
        <p:txBody>
          <a:bodyPr/>
          <a:lstStyle/>
          <a:p>
            <a:fld id="{3F305D6C-FFDB-49F6-AB05-4157591F3FDA}" type="datetimeFigureOut">
              <a:rPr lang="en-US" smtClean="0"/>
              <a:t>5/13/2023</a:t>
            </a:fld>
            <a:endParaRPr lang="en-US"/>
          </a:p>
        </p:txBody>
      </p:sp>
      <p:sp>
        <p:nvSpPr>
          <p:cNvPr id="3" name="Footer Placeholder 2">
            <a:extLst>
              <a:ext uri="{FF2B5EF4-FFF2-40B4-BE49-F238E27FC236}">
                <a16:creationId xmlns:a16="http://schemas.microsoft.com/office/drawing/2014/main" id="{9513D8C4-444D-C528-3DEC-371C5F0D1E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39A52D4-37B5-A218-7F8E-ED5823292C84}"/>
              </a:ext>
            </a:extLst>
          </p:cNvPr>
          <p:cNvSpPr>
            <a:spLocks noGrp="1"/>
          </p:cNvSpPr>
          <p:nvPr>
            <p:ph type="sldNum" sz="quarter" idx="12"/>
          </p:nvPr>
        </p:nvSpPr>
        <p:spPr/>
        <p:txBody>
          <a:bodyPr/>
          <a:lstStyle/>
          <a:p>
            <a:fld id="{63E76F1F-F9A3-4DE6-9887-07AB4EF3E332}" type="slidenum">
              <a:rPr lang="en-US" smtClean="0"/>
              <a:t>‹#›</a:t>
            </a:fld>
            <a:endParaRPr lang="en-US"/>
          </a:p>
        </p:txBody>
      </p:sp>
    </p:spTree>
    <p:extLst>
      <p:ext uri="{BB962C8B-B14F-4D97-AF65-F5344CB8AC3E}">
        <p14:creationId xmlns:p14="http://schemas.microsoft.com/office/powerpoint/2010/main" val="1011281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AFF7C-0B0E-6172-106E-A50986246C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0E7C01-019E-83C7-2A30-CDBD194C8F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8AD73F-9AF1-C07D-575E-AF378FD597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0DEC9A-E69F-885A-98A1-8D91F7676E17}"/>
              </a:ext>
            </a:extLst>
          </p:cNvPr>
          <p:cNvSpPr>
            <a:spLocks noGrp="1"/>
          </p:cNvSpPr>
          <p:nvPr>
            <p:ph type="dt" sz="half" idx="10"/>
          </p:nvPr>
        </p:nvSpPr>
        <p:spPr/>
        <p:txBody>
          <a:bodyPr/>
          <a:lstStyle/>
          <a:p>
            <a:fld id="{3F305D6C-FFDB-49F6-AB05-4157591F3FDA}" type="datetimeFigureOut">
              <a:rPr lang="en-US" smtClean="0"/>
              <a:t>5/13/2023</a:t>
            </a:fld>
            <a:endParaRPr lang="en-US"/>
          </a:p>
        </p:txBody>
      </p:sp>
      <p:sp>
        <p:nvSpPr>
          <p:cNvPr id="6" name="Footer Placeholder 5">
            <a:extLst>
              <a:ext uri="{FF2B5EF4-FFF2-40B4-BE49-F238E27FC236}">
                <a16:creationId xmlns:a16="http://schemas.microsoft.com/office/drawing/2014/main" id="{2008B40C-86E3-12E7-7E74-B5D16DFB10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4B23B8-6008-ABEC-74F9-34649F9E78EB}"/>
              </a:ext>
            </a:extLst>
          </p:cNvPr>
          <p:cNvSpPr>
            <a:spLocks noGrp="1"/>
          </p:cNvSpPr>
          <p:nvPr>
            <p:ph type="sldNum" sz="quarter" idx="12"/>
          </p:nvPr>
        </p:nvSpPr>
        <p:spPr/>
        <p:txBody>
          <a:bodyPr/>
          <a:lstStyle/>
          <a:p>
            <a:fld id="{63E76F1F-F9A3-4DE6-9887-07AB4EF3E332}" type="slidenum">
              <a:rPr lang="en-US" smtClean="0"/>
              <a:t>‹#›</a:t>
            </a:fld>
            <a:endParaRPr lang="en-US"/>
          </a:p>
        </p:txBody>
      </p:sp>
    </p:spTree>
    <p:extLst>
      <p:ext uri="{BB962C8B-B14F-4D97-AF65-F5344CB8AC3E}">
        <p14:creationId xmlns:p14="http://schemas.microsoft.com/office/powerpoint/2010/main" val="2456192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E5387-E49D-5A3B-9105-DCBBBD77C0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64C543-9A0D-2DF8-23C0-8CCD4CE661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376090-1D18-9862-342D-C9762999F5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58C582-50D6-2147-742C-69B0A8091EBE}"/>
              </a:ext>
            </a:extLst>
          </p:cNvPr>
          <p:cNvSpPr>
            <a:spLocks noGrp="1"/>
          </p:cNvSpPr>
          <p:nvPr>
            <p:ph type="dt" sz="half" idx="10"/>
          </p:nvPr>
        </p:nvSpPr>
        <p:spPr/>
        <p:txBody>
          <a:bodyPr/>
          <a:lstStyle/>
          <a:p>
            <a:fld id="{3F305D6C-FFDB-49F6-AB05-4157591F3FDA}" type="datetimeFigureOut">
              <a:rPr lang="en-US" smtClean="0"/>
              <a:t>5/13/2023</a:t>
            </a:fld>
            <a:endParaRPr lang="en-US"/>
          </a:p>
        </p:txBody>
      </p:sp>
      <p:sp>
        <p:nvSpPr>
          <p:cNvPr id="6" name="Footer Placeholder 5">
            <a:extLst>
              <a:ext uri="{FF2B5EF4-FFF2-40B4-BE49-F238E27FC236}">
                <a16:creationId xmlns:a16="http://schemas.microsoft.com/office/drawing/2014/main" id="{156A7715-BB0D-AA1C-7B27-5DEB5A61E1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116781-5AC3-EFCC-40E7-6952DBB924C8}"/>
              </a:ext>
            </a:extLst>
          </p:cNvPr>
          <p:cNvSpPr>
            <a:spLocks noGrp="1"/>
          </p:cNvSpPr>
          <p:nvPr>
            <p:ph type="sldNum" sz="quarter" idx="12"/>
          </p:nvPr>
        </p:nvSpPr>
        <p:spPr/>
        <p:txBody>
          <a:bodyPr/>
          <a:lstStyle/>
          <a:p>
            <a:fld id="{63E76F1F-F9A3-4DE6-9887-07AB4EF3E332}" type="slidenum">
              <a:rPr lang="en-US" smtClean="0"/>
              <a:t>‹#›</a:t>
            </a:fld>
            <a:endParaRPr lang="en-US"/>
          </a:p>
        </p:txBody>
      </p:sp>
    </p:spTree>
    <p:extLst>
      <p:ext uri="{BB962C8B-B14F-4D97-AF65-F5344CB8AC3E}">
        <p14:creationId xmlns:p14="http://schemas.microsoft.com/office/powerpoint/2010/main" val="3121198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AE2F7"/>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5CE27C-03FB-7EA9-0EBB-B241A77F5F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2598D6-9DC2-B185-FAF0-1B4E76E6C9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35D036-45D3-8321-42B2-7A8A0FFF8A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305D6C-FFDB-49F6-AB05-4157591F3FDA}" type="datetimeFigureOut">
              <a:rPr lang="en-US" smtClean="0"/>
              <a:t>5/13/2023</a:t>
            </a:fld>
            <a:endParaRPr lang="en-US"/>
          </a:p>
        </p:txBody>
      </p:sp>
      <p:sp>
        <p:nvSpPr>
          <p:cNvPr id="5" name="Footer Placeholder 4">
            <a:extLst>
              <a:ext uri="{FF2B5EF4-FFF2-40B4-BE49-F238E27FC236}">
                <a16:creationId xmlns:a16="http://schemas.microsoft.com/office/drawing/2014/main" id="{E2B0BAEA-3D4C-6944-56E0-A80DDB4463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C98952-0A34-7086-136C-0B0A7AEFCB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E76F1F-F9A3-4DE6-9887-07AB4EF3E332}" type="slidenum">
              <a:rPr lang="en-US" smtClean="0"/>
              <a:t>‹#›</a:t>
            </a:fld>
            <a:endParaRPr lang="en-US"/>
          </a:p>
        </p:txBody>
      </p:sp>
    </p:spTree>
    <p:extLst>
      <p:ext uri="{BB962C8B-B14F-4D97-AF65-F5344CB8AC3E}">
        <p14:creationId xmlns:p14="http://schemas.microsoft.com/office/powerpoint/2010/main" val="778420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6559B-20B3-C003-FF34-3817DADABE2A}"/>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457DD3B0-1004-17BB-1C5D-AE343392E305}"/>
              </a:ext>
            </a:extLst>
          </p:cNvPr>
          <p:cNvSpPr>
            <a:spLocks noGrp="1"/>
          </p:cNvSpPr>
          <p:nvPr>
            <p:ph type="subTitle" idx="1"/>
          </p:nvPr>
        </p:nvSpPr>
        <p:spPr/>
        <p:txBody>
          <a:bodyPr/>
          <a:lstStyle/>
          <a:p>
            <a:endParaRPr lang="en-US"/>
          </a:p>
        </p:txBody>
      </p:sp>
      <p:pic>
        <p:nvPicPr>
          <p:cNvPr id="5" name="Picture 4" descr="A group of paper planes&#10;&#10;Description automatically generated with low confidence">
            <a:extLst>
              <a:ext uri="{FF2B5EF4-FFF2-40B4-BE49-F238E27FC236}">
                <a16:creationId xmlns:a16="http://schemas.microsoft.com/office/drawing/2014/main" id="{21286204-BCB2-5A5C-CC05-186EAA42A7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484" y="233516"/>
            <a:ext cx="11361721" cy="6390968"/>
          </a:xfrm>
          <a:prstGeom prst="rect">
            <a:avLst/>
          </a:prstGeom>
        </p:spPr>
      </p:pic>
    </p:spTree>
    <p:extLst>
      <p:ext uri="{BB962C8B-B14F-4D97-AF65-F5344CB8AC3E}">
        <p14:creationId xmlns:p14="http://schemas.microsoft.com/office/powerpoint/2010/main" val="3395922336"/>
      </p:ext>
    </p:extLst>
  </p:cSld>
  <p:clrMapOvr>
    <a:masterClrMapping/>
  </p:clrMapOvr>
  <mc:AlternateContent xmlns:mc="http://schemas.openxmlformats.org/markup-compatibility/2006" xmlns:p15="http://schemas.microsoft.com/office/powerpoint/2012/main">
    <mc:Choice Requires="p15">
      <p:transition spd="slow">
        <p15:prstTrans prst="win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3E349-5A9A-4BEF-638F-3CF76571CE27}"/>
              </a:ext>
            </a:extLst>
          </p:cNvPr>
          <p:cNvSpPr>
            <a:spLocks noGrp="1"/>
          </p:cNvSpPr>
          <p:nvPr>
            <p:ph type="ctrTitle"/>
          </p:nvPr>
        </p:nvSpPr>
        <p:spPr>
          <a:xfrm>
            <a:off x="556846" y="406400"/>
            <a:ext cx="11078308" cy="2849562"/>
          </a:xfrm>
          <a:effectLst>
            <a:glow rad="228600">
              <a:schemeClr val="accent4">
                <a:satMod val="175000"/>
                <a:alpha val="40000"/>
              </a:schemeClr>
            </a:glow>
          </a:effectLst>
        </p:spPr>
        <p:txBody>
          <a:bodyPr anchor="t">
            <a:normAutofit/>
          </a:bodyPr>
          <a:lstStyle/>
          <a:p>
            <a:r>
              <a:rPr lang="en-US" dirty="0">
                <a:solidFill>
                  <a:srgbClr val="FFFF00"/>
                </a:solidFill>
                <a:effectLst>
                  <a:glow rad="228600">
                    <a:schemeClr val="accent4">
                      <a:satMod val="175000"/>
                      <a:alpha val="40000"/>
                    </a:schemeClr>
                  </a:glow>
                </a:effectLst>
                <a:latin typeface="Intro Rust H2 Base 2 Line" panose="00000500000000000000" pitchFamily="50" charset="0"/>
              </a:rPr>
              <a:t>The Acceptance of Homosexuality</a:t>
            </a:r>
            <a:br>
              <a:rPr lang="en-US" dirty="0">
                <a:solidFill>
                  <a:srgbClr val="FFFF00"/>
                </a:solidFill>
                <a:effectLst>
                  <a:glow rad="228600">
                    <a:schemeClr val="accent4">
                      <a:satMod val="175000"/>
                      <a:alpha val="40000"/>
                    </a:schemeClr>
                  </a:glow>
                </a:effectLst>
                <a:latin typeface="Intro Rust H2 Base 2 Line" panose="00000500000000000000" pitchFamily="50" charset="0"/>
              </a:rPr>
            </a:br>
            <a:r>
              <a:rPr lang="en-US" dirty="0">
                <a:solidFill>
                  <a:srgbClr val="FFFF00"/>
                </a:solidFill>
                <a:effectLst>
                  <a:glow rad="228600">
                    <a:schemeClr val="accent4">
                      <a:satMod val="175000"/>
                      <a:alpha val="40000"/>
                    </a:schemeClr>
                  </a:glow>
                </a:effectLst>
                <a:latin typeface="Intro Rust H2 Base 2 Line" panose="00000500000000000000" pitchFamily="50" charset="0"/>
              </a:rPr>
              <a:t>is not progress</a:t>
            </a:r>
          </a:p>
        </p:txBody>
      </p:sp>
      <p:sp>
        <p:nvSpPr>
          <p:cNvPr id="3" name="Subtitle 2">
            <a:extLst>
              <a:ext uri="{FF2B5EF4-FFF2-40B4-BE49-F238E27FC236}">
                <a16:creationId xmlns:a16="http://schemas.microsoft.com/office/drawing/2014/main" id="{D776F2FD-7EC4-A325-7E59-34CB15F324AC}"/>
              </a:ext>
            </a:extLst>
          </p:cNvPr>
          <p:cNvSpPr>
            <a:spLocks noGrp="1"/>
          </p:cNvSpPr>
          <p:nvPr>
            <p:ph type="subTitle" idx="1"/>
          </p:nvPr>
        </p:nvSpPr>
        <p:spPr>
          <a:xfrm>
            <a:off x="1230923" y="3556319"/>
            <a:ext cx="9730154" cy="2478024"/>
          </a:xfrm>
        </p:spPr>
        <p:txBody>
          <a:bodyPr>
            <a:normAutofit/>
          </a:bodyPr>
          <a:lstStyle/>
          <a:p>
            <a:r>
              <a:rPr lang="en-US" sz="4800" b="1" dirty="0"/>
              <a:t>Romans 1:21-27</a:t>
            </a:r>
          </a:p>
          <a:p>
            <a:r>
              <a:rPr lang="en-US" sz="4800" b="1" dirty="0"/>
              <a:t>Leviticus 20:13</a:t>
            </a:r>
          </a:p>
        </p:txBody>
      </p:sp>
    </p:spTree>
    <p:extLst>
      <p:ext uri="{BB962C8B-B14F-4D97-AF65-F5344CB8AC3E}">
        <p14:creationId xmlns:p14="http://schemas.microsoft.com/office/powerpoint/2010/main" val="2643494237"/>
      </p:ext>
    </p:extLst>
  </p:cSld>
  <p:clrMapOvr>
    <a:masterClrMapping/>
  </p:clrMapOvr>
  <mc:AlternateContent xmlns:mc="http://schemas.openxmlformats.org/markup-compatibility/2006" xmlns:p15="http://schemas.microsoft.com/office/powerpoint/2012/main">
    <mc:Choice Requires="p15">
      <p:transition spd="slow">
        <p15:prstTrans prst="win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3E349-5A9A-4BEF-638F-3CF76571CE27}"/>
              </a:ext>
            </a:extLst>
          </p:cNvPr>
          <p:cNvSpPr>
            <a:spLocks noGrp="1"/>
          </p:cNvSpPr>
          <p:nvPr>
            <p:ph type="ctrTitle"/>
          </p:nvPr>
        </p:nvSpPr>
        <p:spPr>
          <a:xfrm>
            <a:off x="556846" y="406400"/>
            <a:ext cx="11078308" cy="2849562"/>
          </a:xfrm>
          <a:effectLst>
            <a:glow rad="228600">
              <a:schemeClr val="accent4">
                <a:satMod val="175000"/>
                <a:alpha val="40000"/>
              </a:schemeClr>
            </a:glow>
          </a:effectLst>
        </p:spPr>
        <p:txBody>
          <a:bodyPr anchor="t">
            <a:normAutofit/>
          </a:bodyPr>
          <a:lstStyle/>
          <a:p>
            <a:r>
              <a:rPr lang="en-US" dirty="0">
                <a:solidFill>
                  <a:srgbClr val="FFFF00"/>
                </a:solidFill>
                <a:effectLst>
                  <a:glow rad="228600">
                    <a:schemeClr val="accent4">
                      <a:satMod val="175000"/>
                      <a:alpha val="40000"/>
                    </a:schemeClr>
                  </a:glow>
                </a:effectLst>
                <a:latin typeface="Intro Rust H2 Base 2 Line" panose="00000500000000000000" pitchFamily="50" charset="0"/>
              </a:rPr>
              <a:t>The Acceptance of</a:t>
            </a:r>
            <a:br>
              <a:rPr lang="en-US" dirty="0">
                <a:solidFill>
                  <a:srgbClr val="FFFF00"/>
                </a:solidFill>
                <a:effectLst>
                  <a:glow rad="228600">
                    <a:schemeClr val="accent4">
                      <a:satMod val="175000"/>
                      <a:alpha val="40000"/>
                    </a:schemeClr>
                  </a:glow>
                </a:effectLst>
                <a:latin typeface="Intro Rust H2 Base 2 Line" panose="00000500000000000000" pitchFamily="50" charset="0"/>
              </a:rPr>
            </a:br>
            <a:r>
              <a:rPr lang="en-US" dirty="0">
                <a:solidFill>
                  <a:srgbClr val="FFFF00"/>
                </a:solidFill>
                <a:effectLst>
                  <a:glow rad="228600">
                    <a:schemeClr val="accent4">
                      <a:satMod val="175000"/>
                      <a:alpha val="40000"/>
                    </a:schemeClr>
                  </a:glow>
                </a:effectLst>
                <a:latin typeface="Intro Rust H2 Base 2 Line" panose="00000500000000000000" pitchFamily="50" charset="0"/>
              </a:rPr>
              <a:t>Gay Marriage </a:t>
            </a:r>
            <a:br>
              <a:rPr lang="en-US" dirty="0">
                <a:solidFill>
                  <a:srgbClr val="FFFF00"/>
                </a:solidFill>
                <a:effectLst>
                  <a:glow rad="228600">
                    <a:schemeClr val="accent4">
                      <a:satMod val="175000"/>
                      <a:alpha val="40000"/>
                    </a:schemeClr>
                  </a:glow>
                </a:effectLst>
                <a:latin typeface="Intro Rust H2 Base 2 Line" panose="00000500000000000000" pitchFamily="50" charset="0"/>
              </a:rPr>
            </a:br>
            <a:r>
              <a:rPr lang="en-US" dirty="0">
                <a:solidFill>
                  <a:srgbClr val="FFFF00"/>
                </a:solidFill>
                <a:effectLst>
                  <a:glow rad="228600">
                    <a:schemeClr val="accent4">
                      <a:satMod val="175000"/>
                      <a:alpha val="40000"/>
                    </a:schemeClr>
                  </a:glow>
                </a:effectLst>
                <a:latin typeface="Intro Rust H2 Base 2 Line" panose="00000500000000000000" pitchFamily="50" charset="0"/>
              </a:rPr>
              <a:t>is not progress</a:t>
            </a:r>
          </a:p>
        </p:txBody>
      </p:sp>
      <p:sp>
        <p:nvSpPr>
          <p:cNvPr id="3" name="Subtitle 2">
            <a:extLst>
              <a:ext uri="{FF2B5EF4-FFF2-40B4-BE49-F238E27FC236}">
                <a16:creationId xmlns:a16="http://schemas.microsoft.com/office/drawing/2014/main" id="{D776F2FD-7EC4-A325-7E59-34CB15F324AC}"/>
              </a:ext>
            </a:extLst>
          </p:cNvPr>
          <p:cNvSpPr>
            <a:spLocks noGrp="1"/>
          </p:cNvSpPr>
          <p:nvPr>
            <p:ph type="subTitle" idx="1"/>
          </p:nvPr>
        </p:nvSpPr>
        <p:spPr>
          <a:xfrm>
            <a:off x="1207477" y="3429000"/>
            <a:ext cx="9730154" cy="1655762"/>
          </a:xfrm>
        </p:spPr>
        <p:txBody>
          <a:bodyPr>
            <a:normAutofit/>
          </a:bodyPr>
          <a:lstStyle/>
          <a:p>
            <a:r>
              <a:rPr lang="en-US" sz="4800" b="1" dirty="0"/>
              <a:t>Genesis 2:21-25</a:t>
            </a:r>
          </a:p>
          <a:p>
            <a:r>
              <a:rPr lang="en-US" sz="4800" b="1" dirty="0"/>
              <a:t>Ephesians 5:22-25</a:t>
            </a:r>
          </a:p>
        </p:txBody>
      </p:sp>
    </p:spTree>
    <p:extLst>
      <p:ext uri="{BB962C8B-B14F-4D97-AF65-F5344CB8AC3E}">
        <p14:creationId xmlns:p14="http://schemas.microsoft.com/office/powerpoint/2010/main" val="1368761370"/>
      </p:ext>
    </p:extLst>
  </p:cSld>
  <p:clrMapOvr>
    <a:masterClrMapping/>
  </p:clrMapOvr>
  <mc:AlternateContent xmlns:mc="http://schemas.openxmlformats.org/markup-compatibility/2006" xmlns:p15="http://schemas.microsoft.com/office/powerpoint/2012/main">
    <mc:Choice Requires="p15">
      <p:transition spd="slow">
        <p15:prstTrans prst="wind"/>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3E349-5A9A-4BEF-638F-3CF76571CE27}"/>
              </a:ext>
            </a:extLst>
          </p:cNvPr>
          <p:cNvSpPr>
            <a:spLocks noGrp="1"/>
          </p:cNvSpPr>
          <p:nvPr>
            <p:ph type="ctrTitle"/>
          </p:nvPr>
        </p:nvSpPr>
        <p:spPr>
          <a:xfrm>
            <a:off x="556846" y="406400"/>
            <a:ext cx="11078308" cy="2849562"/>
          </a:xfrm>
          <a:effectLst>
            <a:glow rad="228600">
              <a:schemeClr val="accent4">
                <a:satMod val="175000"/>
                <a:alpha val="40000"/>
              </a:schemeClr>
            </a:glow>
          </a:effectLst>
        </p:spPr>
        <p:txBody>
          <a:bodyPr anchor="t">
            <a:normAutofit/>
          </a:bodyPr>
          <a:lstStyle/>
          <a:p>
            <a:r>
              <a:rPr lang="en-US" dirty="0">
                <a:solidFill>
                  <a:srgbClr val="FFFF00"/>
                </a:solidFill>
                <a:effectLst>
                  <a:glow rad="228600">
                    <a:schemeClr val="accent4">
                      <a:satMod val="175000"/>
                      <a:alpha val="40000"/>
                    </a:schemeClr>
                  </a:glow>
                </a:effectLst>
                <a:latin typeface="Intro Rust H2 Base 2 Line" panose="00000500000000000000" pitchFamily="50" charset="0"/>
              </a:rPr>
              <a:t>The Acceptance of</a:t>
            </a:r>
            <a:br>
              <a:rPr lang="en-US" dirty="0">
                <a:solidFill>
                  <a:srgbClr val="FFFF00"/>
                </a:solidFill>
                <a:effectLst>
                  <a:glow rad="228600">
                    <a:schemeClr val="accent4">
                      <a:satMod val="175000"/>
                      <a:alpha val="40000"/>
                    </a:schemeClr>
                  </a:glow>
                </a:effectLst>
                <a:latin typeface="Intro Rust H2 Base 2 Line" panose="00000500000000000000" pitchFamily="50" charset="0"/>
              </a:rPr>
            </a:br>
            <a:r>
              <a:rPr lang="en-US" dirty="0" err="1">
                <a:solidFill>
                  <a:srgbClr val="FFFF00"/>
                </a:solidFill>
                <a:effectLst>
                  <a:glow rad="228600">
                    <a:schemeClr val="accent4">
                      <a:satMod val="175000"/>
                      <a:alpha val="40000"/>
                    </a:schemeClr>
                  </a:glow>
                </a:effectLst>
                <a:latin typeface="Intro Rust H2 Base 2 Line" panose="00000500000000000000" pitchFamily="50" charset="0"/>
              </a:rPr>
              <a:t>ABortion</a:t>
            </a:r>
            <a:br>
              <a:rPr lang="en-US" dirty="0">
                <a:solidFill>
                  <a:srgbClr val="FFFF00"/>
                </a:solidFill>
                <a:effectLst>
                  <a:glow rad="228600">
                    <a:schemeClr val="accent4">
                      <a:satMod val="175000"/>
                      <a:alpha val="40000"/>
                    </a:schemeClr>
                  </a:glow>
                </a:effectLst>
                <a:latin typeface="Intro Rust H2 Base 2 Line" panose="00000500000000000000" pitchFamily="50" charset="0"/>
              </a:rPr>
            </a:br>
            <a:r>
              <a:rPr lang="en-US" dirty="0">
                <a:solidFill>
                  <a:srgbClr val="FFFF00"/>
                </a:solidFill>
                <a:effectLst>
                  <a:glow rad="228600">
                    <a:schemeClr val="accent4">
                      <a:satMod val="175000"/>
                      <a:alpha val="40000"/>
                    </a:schemeClr>
                  </a:glow>
                </a:effectLst>
                <a:latin typeface="Intro Rust H2 Base 2 Line" panose="00000500000000000000" pitchFamily="50" charset="0"/>
              </a:rPr>
              <a:t>is not progress</a:t>
            </a:r>
          </a:p>
        </p:txBody>
      </p:sp>
      <p:sp>
        <p:nvSpPr>
          <p:cNvPr id="3" name="Subtitle 2">
            <a:extLst>
              <a:ext uri="{FF2B5EF4-FFF2-40B4-BE49-F238E27FC236}">
                <a16:creationId xmlns:a16="http://schemas.microsoft.com/office/drawing/2014/main" id="{D776F2FD-7EC4-A325-7E59-34CB15F324AC}"/>
              </a:ext>
            </a:extLst>
          </p:cNvPr>
          <p:cNvSpPr>
            <a:spLocks noGrp="1"/>
          </p:cNvSpPr>
          <p:nvPr>
            <p:ph type="subTitle" idx="1"/>
          </p:nvPr>
        </p:nvSpPr>
        <p:spPr>
          <a:xfrm>
            <a:off x="1207477" y="3429000"/>
            <a:ext cx="9730154" cy="1655762"/>
          </a:xfrm>
        </p:spPr>
        <p:txBody>
          <a:bodyPr>
            <a:normAutofit/>
          </a:bodyPr>
          <a:lstStyle/>
          <a:p>
            <a:r>
              <a:rPr lang="en-US" sz="4800" b="1" dirty="0"/>
              <a:t>Psalm 139:12-14</a:t>
            </a:r>
          </a:p>
          <a:p>
            <a:r>
              <a:rPr lang="en-US" sz="4800" b="1" dirty="0"/>
              <a:t>Luke 1:39-41</a:t>
            </a:r>
          </a:p>
        </p:txBody>
      </p:sp>
    </p:spTree>
    <p:extLst>
      <p:ext uri="{BB962C8B-B14F-4D97-AF65-F5344CB8AC3E}">
        <p14:creationId xmlns:p14="http://schemas.microsoft.com/office/powerpoint/2010/main" val="3578061487"/>
      </p:ext>
    </p:extLst>
  </p:cSld>
  <p:clrMapOvr>
    <a:masterClrMapping/>
  </p:clrMapOvr>
  <mc:AlternateContent xmlns:mc="http://schemas.openxmlformats.org/markup-compatibility/2006" xmlns:p15="http://schemas.microsoft.com/office/powerpoint/2012/main">
    <mc:Choice Requires="p15">
      <p:transition spd="slow">
        <p15:prstTrans prst="wind"/>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3E349-5A9A-4BEF-638F-3CF76571CE27}"/>
              </a:ext>
            </a:extLst>
          </p:cNvPr>
          <p:cNvSpPr>
            <a:spLocks noGrp="1"/>
          </p:cNvSpPr>
          <p:nvPr>
            <p:ph type="ctrTitle"/>
          </p:nvPr>
        </p:nvSpPr>
        <p:spPr>
          <a:xfrm>
            <a:off x="556846" y="406400"/>
            <a:ext cx="11078308" cy="2849562"/>
          </a:xfrm>
          <a:effectLst>
            <a:glow rad="228600">
              <a:schemeClr val="accent4">
                <a:satMod val="175000"/>
                <a:alpha val="40000"/>
              </a:schemeClr>
            </a:glow>
          </a:effectLst>
        </p:spPr>
        <p:txBody>
          <a:bodyPr anchor="t">
            <a:normAutofit/>
          </a:bodyPr>
          <a:lstStyle/>
          <a:p>
            <a:r>
              <a:rPr lang="en-US" dirty="0">
                <a:solidFill>
                  <a:srgbClr val="FFFF00"/>
                </a:solidFill>
                <a:effectLst>
                  <a:glow rad="228600">
                    <a:schemeClr val="accent4">
                      <a:satMod val="175000"/>
                      <a:alpha val="40000"/>
                    </a:schemeClr>
                  </a:glow>
                </a:effectLst>
                <a:latin typeface="Intro Rust H2 Base 2 Line" panose="00000500000000000000" pitchFamily="50" charset="0"/>
              </a:rPr>
              <a:t>The legalization of</a:t>
            </a:r>
            <a:br>
              <a:rPr lang="en-US" dirty="0">
                <a:solidFill>
                  <a:srgbClr val="FFFF00"/>
                </a:solidFill>
                <a:effectLst>
                  <a:glow rad="228600">
                    <a:schemeClr val="accent4">
                      <a:satMod val="175000"/>
                      <a:alpha val="40000"/>
                    </a:schemeClr>
                  </a:glow>
                </a:effectLst>
                <a:latin typeface="Intro Rust H2 Base 2 Line" panose="00000500000000000000" pitchFamily="50" charset="0"/>
              </a:rPr>
            </a:br>
            <a:r>
              <a:rPr lang="en-US" dirty="0">
                <a:solidFill>
                  <a:srgbClr val="FFFF00"/>
                </a:solidFill>
                <a:effectLst>
                  <a:glow rad="228600">
                    <a:schemeClr val="accent4">
                      <a:satMod val="175000"/>
                      <a:alpha val="40000"/>
                    </a:schemeClr>
                  </a:glow>
                </a:effectLst>
                <a:latin typeface="Intro Rust H2 Base 2 Line" panose="00000500000000000000" pitchFamily="50" charset="0"/>
              </a:rPr>
              <a:t>marijuana use</a:t>
            </a:r>
            <a:br>
              <a:rPr lang="en-US" dirty="0">
                <a:solidFill>
                  <a:srgbClr val="FFFF00"/>
                </a:solidFill>
                <a:effectLst>
                  <a:glow rad="228600">
                    <a:schemeClr val="accent4">
                      <a:satMod val="175000"/>
                      <a:alpha val="40000"/>
                    </a:schemeClr>
                  </a:glow>
                </a:effectLst>
                <a:latin typeface="Intro Rust H2 Base 2 Line" panose="00000500000000000000" pitchFamily="50" charset="0"/>
              </a:rPr>
            </a:br>
            <a:r>
              <a:rPr lang="en-US" dirty="0">
                <a:solidFill>
                  <a:srgbClr val="FFFF00"/>
                </a:solidFill>
                <a:effectLst>
                  <a:glow rad="228600">
                    <a:schemeClr val="accent4">
                      <a:satMod val="175000"/>
                      <a:alpha val="40000"/>
                    </a:schemeClr>
                  </a:glow>
                </a:effectLst>
                <a:latin typeface="Intro Rust H2 Base 2 Line" panose="00000500000000000000" pitchFamily="50" charset="0"/>
              </a:rPr>
              <a:t>is not progress</a:t>
            </a:r>
          </a:p>
        </p:txBody>
      </p:sp>
      <p:sp>
        <p:nvSpPr>
          <p:cNvPr id="3" name="Subtitle 2">
            <a:extLst>
              <a:ext uri="{FF2B5EF4-FFF2-40B4-BE49-F238E27FC236}">
                <a16:creationId xmlns:a16="http://schemas.microsoft.com/office/drawing/2014/main" id="{D776F2FD-7EC4-A325-7E59-34CB15F324AC}"/>
              </a:ext>
            </a:extLst>
          </p:cNvPr>
          <p:cNvSpPr>
            <a:spLocks noGrp="1"/>
          </p:cNvSpPr>
          <p:nvPr>
            <p:ph type="subTitle" idx="1"/>
          </p:nvPr>
        </p:nvSpPr>
        <p:spPr>
          <a:xfrm>
            <a:off x="1207477" y="3429000"/>
            <a:ext cx="9730154" cy="1655762"/>
          </a:xfrm>
        </p:spPr>
        <p:txBody>
          <a:bodyPr>
            <a:normAutofit/>
          </a:bodyPr>
          <a:lstStyle/>
          <a:p>
            <a:r>
              <a:rPr lang="en-US" sz="4800" b="1" dirty="0"/>
              <a:t>1 Peter 4:1-5</a:t>
            </a:r>
          </a:p>
          <a:p>
            <a:r>
              <a:rPr lang="en-US" sz="4800" b="1" dirty="0"/>
              <a:t>Galatians 5:19-21</a:t>
            </a:r>
          </a:p>
        </p:txBody>
      </p:sp>
    </p:spTree>
    <p:extLst>
      <p:ext uri="{BB962C8B-B14F-4D97-AF65-F5344CB8AC3E}">
        <p14:creationId xmlns:p14="http://schemas.microsoft.com/office/powerpoint/2010/main" val="405277546"/>
      </p:ext>
    </p:extLst>
  </p:cSld>
  <p:clrMapOvr>
    <a:masterClrMapping/>
  </p:clrMapOvr>
  <mc:AlternateContent xmlns:mc="http://schemas.openxmlformats.org/markup-compatibility/2006" xmlns:p15="http://schemas.microsoft.com/office/powerpoint/2012/main">
    <mc:Choice Requires="p15">
      <p:transition spd="slow">
        <p15:prstTrans prst="wind"/>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3E349-5A9A-4BEF-638F-3CF76571CE27}"/>
              </a:ext>
            </a:extLst>
          </p:cNvPr>
          <p:cNvSpPr>
            <a:spLocks noGrp="1"/>
          </p:cNvSpPr>
          <p:nvPr>
            <p:ph type="ctrTitle"/>
          </p:nvPr>
        </p:nvSpPr>
        <p:spPr>
          <a:xfrm>
            <a:off x="556846" y="406400"/>
            <a:ext cx="11078308" cy="2849562"/>
          </a:xfrm>
          <a:effectLst>
            <a:glow rad="228600">
              <a:schemeClr val="accent4">
                <a:satMod val="175000"/>
                <a:alpha val="40000"/>
              </a:schemeClr>
            </a:glow>
          </a:effectLst>
        </p:spPr>
        <p:txBody>
          <a:bodyPr anchor="t">
            <a:normAutofit/>
          </a:bodyPr>
          <a:lstStyle/>
          <a:p>
            <a:r>
              <a:rPr lang="en-US" dirty="0">
                <a:solidFill>
                  <a:srgbClr val="FFFF00"/>
                </a:solidFill>
                <a:effectLst>
                  <a:glow rad="228600">
                    <a:schemeClr val="accent4">
                      <a:satMod val="175000"/>
                      <a:alpha val="40000"/>
                    </a:schemeClr>
                  </a:glow>
                </a:effectLst>
                <a:latin typeface="Intro Rust H2 Base 2 Line" panose="00000500000000000000" pitchFamily="50" charset="0"/>
              </a:rPr>
              <a:t>The prevalence of</a:t>
            </a:r>
            <a:br>
              <a:rPr lang="en-US" dirty="0">
                <a:solidFill>
                  <a:srgbClr val="FFFF00"/>
                </a:solidFill>
                <a:effectLst>
                  <a:glow rad="228600">
                    <a:schemeClr val="accent4">
                      <a:satMod val="175000"/>
                      <a:alpha val="40000"/>
                    </a:schemeClr>
                  </a:glow>
                </a:effectLst>
                <a:latin typeface="Intro Rust H2 Base 2 Line" panose="00000500000000000000" pitchFamily="50" charset="0"/>
              </a:rPr>
            </a:br>
            <a:r>
              <a:rPr lang="en-US" dirty="0">
                <a:solidFill>
                  <a:srgbClr val="FFFF00"/>
                </a:solidFill>
                <a:effectLst>
                  <a:glow rad="228600">
                    <a:schemeClr val="accent4">
                      <a:satMod val="175000"/>
                      <a:alpha val="40000"/>
                    </a:schemeClr>
                  </a:glow>
                </a:effectLst>
                <a:latin typeface="Intro Rust H2 Base 2 Line" panose="00000500000000000000" pitchFamily="50" charset="0"/>
              </a:rPr>
              <a:t>social media use</a:t>
            </a:r>
            <a:br>
              <a:rPr lang="en-US" dirty="0">
                <a:solidFill>
                  <a:srgbClr val="FFFF00"/>
                </a:solidFill>
                <a:effectLst>
                  <a:glow rad="228600">
                    <a:schemeClr val="accent4">
                      <a:satMod val="175000"/>
                      <a:alpha val="40000"/>
                    </a:schemeClr>
                  </a:glow>
                </a:effectLst>
                <a:latin typeface="Intro Rust H2 Base 2 Line" panose="00000500000000000000" pitchFamily="50" charset="0"/>
              </a:rPr>
            </a:br>
            <a:r>
              <a:rPr lang="en-US" dirty="0">
                <a:solidFill>
                  <a:srgbClr val="FFFF00"/>
                </a:solidFill>
                <a:effectLst>
                  <a:glow rad="228600">
                    <a:schemeClr val="accent4">
                      <a:satMod val="175000"/>
                      <a:alpha val="40000"/>
                    </a:schemeClr>
                  </a:glow>
                </a:effectLst>
                <a:latin typeface="Intro Rust H2 Base 2 Line" panose="00000500000000000000" pitchFamily="50" charset="0"/>
              </a:rPr>
              <a:t>is not progress</a:t>
            </a:r>
          </a:p>
        </p:txBody>
      </p:sp>
      <p:sp>
        <p:nvSpPr>
          <p:cNvPr id="3" name="Subtitle 2">
            <a:extLst>
              <a:ext uri="{FF2B5EF4-FFF2-40B4-BE49-F238E27FC236}">
                <a16:creationId xmlns:a16="http://schemas.microsoft.com/office/drawing/2014/main" id="{D776F2FD-7EC4-A325-7E59-34CB15F324AC}"/>
              </a:ext>
            </a:extLst>
          </p:cNvPr>
          <p:cNvSpPr>
            <a:spLocks noGrp="1"/>
          </p:cNvSpPr>
          <p:nvPr>
            <p:ph type="subTitle" idx="1"/>
          </p:nvPr>
        </p:nvSpPr>
        <p:spPr>
          <a:xfrm>
            <a:off x="1207477" y="3429000"/>
            <a:ext cx="9730154" cy="3270738"/>
          </a:xfrm>
        </p:spPr>
        <p:txBody>
          <a:bodyPr>
            <a:normAutofit/>
          </a:bodyPr>
          <a:lstStyle/>
          <a:p>
            <a:r>
              <a:rPr lang="en-US" sz="4800" b="1" dirty="0"/>
              <a:t>Proverbs 11:13 (ESV)</a:t>
            </a:r>
          </a:p>
          <a:p>
            <a:r>
              <a:rPr lang="en-US" sz="4800" b="1" dirty="0"/>
              <a:t>James 1:19-20</a:t>
            </a:r>
          </a:p>
          <a:p>
            <a:r>
              <a:rPr lang="en-US" sz="4800" b="1" dirty="0"/>
              <a:t>1 Peter 3:3-4</a:t>
            </a:r>
          </a:p>
          <a:p>
            <a:r>
              <a:rPr lang="en-US" sz="4800" b="1" dirty="0"/>
              <a:t>Proverbs 19:9</a:t>
            </a:r>
          </a:p>
        </p:txBody>
      </p:sp>
    </p:spTree>
    <p:extLst>
      <p:ext uri="{BB962C8B-B14F-4D97-AF65-F5344CB8AC3E}">
        <p14:creationId xmlns:p14="http://schemas.microsoft.com/office/powerpoint/2010/main" val="4057083305"/>
      </p:ext>
    </p:extLst>
  </p:cSld>
  <p:clrMapOvr>
    <a:masterClrMapping/>
  </p:clrMapOvr>
  <mc:AlternateContent xmlns:mc="http://schemas.openxmlformats.org/markup-compatibility/2006" xmlns:p15="http://schemas.microsoft.com/office/powerpoint/2012/main">
    <mc:Choice Requires="p15">
      <p:transition spd="slow">
        <p15:prstTrans prst="wind"/>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E6DF4-1DA8-6683-C0CA-1767E8227E33}"/>
              </a:ext>
            </a:extLst>
          </p:cNvPr>
          <p:cNvSpPr>
            <a:spLocks noGrp="1"/>
          </p:cNvSpPr>
          <p:nvPr>
            <p:ph type="title"/>
          </p:nvPr>
        </p:nvSpPr>
        <p:spPr>
          <a:xfrm>
            <a:off x="246185" y="123092"/>
            <a:ext cx="10931769" cy="1325563"/>
          </a:xfrm>
        </p:spPr>
        <p:txBody>
          <a:bodyPr>
            <a:normAutofit/>
          </a:bodyPr>
          <a:lstStyle/>
          <a:p>
            <a:r>
              <a:rPr lang="en-US" sz="5400" dirty="0">
                <a:solidFill>
                  <a:srgbClr val="FFFF00"/>
                </a:solidFill>
                <a:effectLst>
                  <a:glow rad="228600">
                    <a:schemeClr val="accent4">
                      <a:satMod val="175000"/>
                      <a:alpha val="40000"/>
                    </a:schemeClr>
                  </a:glow>
                </a:effectLst>
                <a:latin typeface="Intro Rust H2 Base 2 Line" panose="00000500000000000000" pitchFamily="50" charset="0"/>
              </a:rPr>
              <a:t>Conclusion</a:t>
            </a:r>
            <a:endParaRPr lang="en-US" sz="4000" dirty="0">
              <a:solidFill>
                <a:srgbClr val="FFFF00"/>
              </a:solidFill>
              <a:latin typeface="Intro Rust H2 Base 2 Line" panose="00000500000000000000" pitchFamily="50" charset="0"/>
            </a:endParaRPr>
          </a:p>
        </p:txBody>
      </p:sp>
      <p:sp>
        <p:nvSpPr>
          <p:cNvPr id="3" name="Content Placeholder 2">
            <a:extLst>
              <a:ext uri="{FF2B5EF4-FFF2-40B4-BE49-F238E27FC236}">
                <a16:creationId xmlns:a16="http://schemas.microsoft.com/office/drawing/2014/main" id="{874A9586-68FD-7BAF-B89E-FEF5B57FD5BE}"/>
              </a:ext>
            </a:extLst>
          </p:cNvPr>
          <p:cNvSpPr>
            <a:spLocks noGrp="1"/>
          </p:cNvSpPr>
          <p:nvPr>
            <p:ph idx="1"/>
          </p:nvPr>
        </p:nvSpPr>
        <p:spPr>
          <a:xfrm>
            <a:off x="0" y="5754624"/>
            <a:ext cx="12192000" cy="980284"/>
          </a:xfrm>
        </p:spPr>
        <p:txBody>
          <a:bodyPr>
            <a:normAutofit/>
          </a:bodyPr>
          <a:lstStyle/>
          <a:p>
            <a:pPr marL="0" indent="0" algn="ctr">
              <a:buNone/>
            </a:pPr>
            <a:r>
              <a:rPr lang="en-US" sz="4800" dirty="0">
                <a:solidFill>
                  <a:srgbClr val="00518E"/>
                </a:solidFill>
                <a:latin typeface="Fave Script Bold Pro" pitchFamily="2" charset="0"/>
              </a:rPr>
              <a:t>“The grass withers, the flower fades, but the word of our God stands forever.”</a:t>
            </a:r>
          </a:p>
        </p:txBody>
      </p:sp>
      <p:sp>
        <p:nvSpPr>
          <p:cNvPr id="4" name="Oval 3">
            <a:extLst>
              <a:ext uri="{FF2B5EF4-FFF2-40B4-BE49-F238E27FC236}">
                <a16:creationId xmlns:a16="http://schemas.microsoft.com/office/drawing/2014/main" id="{F67380DC-264F-2A67-43FA-FDB0254AA63C}"/>
              </a:ext>
            </a:extLst>
          </p:cNvPr>
          <p:cNvSpPr/>
          <p:nvPr/>
        </p:nvSpPr>
        <p:spPr>
          <a:xfrm>
            <a:off x="3974124" y="1253331"/>
            <a:ext cx="4390292" cy="4351338"/>
          </a:xfrm>
          <a:prstGeom prst="ellipse">
            <a:avLst/>
          </a:prstGeom>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latin typeface="Bebas Neue" panose="020B0606020202050201" pitchFamily="34" charset="0"/>
              </a:rPr>
              <a:t>The</a:t>
            </a:r>
          </a:p>
          <a:p>
            <a:pPr algn="ctr"/>
            <a:r>
              <a:rPr lang="en-US" sz="4800" dirty="0">
                <a:latin typeface="Bebas Neue" panose="020B0606020202050201" pitchFamily="34" charset="0"/>
              </a:rPr>
              <a:t>Unchanging</a:t>
            </a:r>
          </a:p>
          <a:p>
            <a:pPr algn="ctr"/>
            <a:r>
              <a:rPr lang="en-US" sz="4800" dirty="0">
                <a:latin typeface="Bebas Neue" panose="020B0606020202050201" pitchFamily="34" charset="0"/>
              </a:rPr>
              <a:t>Word</a:t>
            </a:r>
          </a:p>
          <a:p>
            <a:pPr algn="ctr"/>
            <a:r>
              <a:rPr lang="en-US" sz="4800" dirty="0">
                <a:latin typeface="Bebas Neue" panose="020B0606020202050201" pitchFamily="34" charset="0"/>
              </a:rPr>
              <a:t>Of God</a:t>
            </a:r>
          </a:p>
          <a:p>
            <a:pPr algn="ctr"/>
            <a:endParaRPr lang="en-US" sz="1100" dirty="0">
              <a:latin typeface="Bebas Neue" panose="020B0606020202050201" pitchFamily="34" charset="0"/>
            </a:endParaRPr>
          </a:p>
          <a:p>
            <a:pPr algn="ctr"/>
            <a:r>
              <a:rPr lang="en-US" sz="4800" dirty="0">
                <a:latin typeface="Bebas Neue" panose="020B0606020202050201" pitchFamily="34" charset="0"/>
              </a:rPr>
              <a:t>Isaiah 40:8</a:t>
            </a:r>
          </a:p>
        </p:txBody>
      </p:sp>
      <p:sp>
        <p:nvSpPr>
          <p:cNvPr id="5" name="Arrow: Right 4">
            <a:extLst>
              <a:ext uri="{FF2B5EF4-FFF2-40B4-BE49-F238E27FC236}">
                <a16:creationId xmlns:a16="http://schemas.microsoft.com/office/drawing/2014/main" id="{B8D8DE6F-1457-1237-E898-BE8BA5F6C1DF}"/>
              </a:ext>
            </a:extLst>
          </p:cNvPr>
          <p:cNvSpPr/>
          <p:nvPr/>
        </p:nvSpPr>
        <p:spPr>
          <a:xfrm>
            <a:off x="298940" y="2354748"/>
            <a:ext cx="3493476" cy="2250831"/>
          </a:xfrm>
          <a:prstGeom prst="rightArrow">
            <a:avLst/>
          </a:prstGeom>
          <a:ln w="50800">
            <a:solidFill>
              <a:srgbClr val="002E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latin typeface="Bebas Neue" panose="020B0606020202050201" pitchFamily="34" charset="0"/>
              </a:rPr>
              <a:t>Progression</a:t>
            </a:r>
            <a:endParaRPr lang="en-US" dirty="0">
              <a:latin typeface="Bebas Neue" panose="020B0606020202050201" pitchFamily="34" charset="0"/>
            </a:endParaRPr>
          </a:p>
        </p:txBody>
      </p:sp>
      <p:sp>
        <p:nvSpPr>
          <p:cNvPr id="6" name="Arrow: Right 5">
            <a:extLst>
              <a:ext uri="{FF2B5EF4-FFF2-40B4-BE49-F238E27FC236}">
                <a16:creationId xmlns:a16="http://schemas.microsoft.com/office/drawing/2014/main" id="{0879260E-6F09-B6AD-14D9-07E58C9A18BE}"/>
              </a:ext>
            </a:extLst>
          </p:cNvPr>
          <p:cNvSpPr/>
          <p:nvPr/>
        </p:nvSpPr>
        <p:spPr>
          <a:xfrm>
            <a:off x="8563709" y="2407503"/>
            <a:ext cx="3346936" cy="2250831"/>
          </a:xfrm>
          <a:prstGeom prst="rightArrow">
            <a:avLst/>
          </a:prstGeom>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latin typeface="Bebas Neue" panose="020B0606020202050201" pitchFamily="34" charset="0"/>
              </a:rPr>
              <a:t>Digression</a:t>
            </a:r>
            <a:endParaRPr lang="en-US" dirty="0">
              <a:latin typeface="Bebas Neue" panose="020B0606020202050201" pitchFamily="34" charset="0"/>
            </a:endParaRPr>
          </a:p>
        </p:txBody>
      </p:sp>
    </p:spTree>
    <p:extLst>
      <p:ext uri="{BB962C8B-B14F-4D97-AF65-F5344CB8AC3E}">
        <p14:creationId xmlns:p14="http://schemas.microsoft.com/office/powerpoint/2010/main" val="3510262796"/>
      </p:ext>
    </p:extLst>
  </p:cSld>
  <p:clrMapOvr>
    <a:masterClrMapping/>
  </p:clrMapOvr>
  <mc:AlternateContent xmlns:mc="http://schemas.openxmlformats.org/markup-compatibility/2006" xmlns:p15="http://schemas.microsoft.com/office/powerpoint/2012/main">
    <mc:Choice Requires="p15">
      <p:transition spd="slow">
        <p15:prstTrans prst="wind"/>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1214</TotalTime>
  <Words>2543</Words>
  <Application>Microsoft Office PowerPoint</Application>
  <PresentationFormat>Widescreen</PresentationFormat>
  <Paragraphs>111</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Bebas Neue</vt:lpstr>
      <vt:lpstr>Calibri</vt:lpstr>
      <vt:lpstr>Calibri Light</vt:lpstr>
      <vt:lpstr>Fave Script Bold Pro</vt:lpstr>
      <vt:lpstr>Intro Rust H2 Base 2 Line</vt:lpstr>
      <vt:lpstr>Office Theme</vt:lpstr>
      <vt:lpstr>PowerPoint Presentation</vt:lpstr>
      <vt:lpstr>The Acceptance of Homosexuality is not progress</vt:lpstr>
      <vt:lpstr>The Acceptance of Gay Marriage  is not progress</vt:lpstr>
      <vt:lpstr>The Acceptance of ABortion is not progress</vt:lpstr>
      <vt:lpstr>The legalization of marijuana use is not progress</vt:lpstr>
      <vt:lpstr>The prevalence of social media use is not progress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1</cp:revision>
  <dcterms:created xsi:type="dcterms:W3CDTF">2023-05-13T01:28:45Z</dcterms:created>
  <dcterms:modified xsi:type="dcterms:W3CDTF">2023-05-13T23:39:56Z</dcterms:modified>
</cp:coreProperties>
</file>