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F2F5D"/>
    <a:srgbClr val="0510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7B5A5A8-4070-4E8F-9E3F-79659C68A20D}" v="1" dt="2023-06-04T01:26:10.75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handoutView">
  <p:normalViewPr>
    <p:restoredLeft sz="15032" autoAdjust="0"/>
    <p:restoredTop sz="61081" autoAdjust="0"/>
  </p:normalViewPr>
  <p:slideViewPr>
    <p:cSldViewPr snapToGrid="0">
      <p:cViewPr varScale="1">
        <p:scale>
          <a:sx n="47" d="100"/>
          <a:sy n="47" d="100"/>
        </p:scale>
        <p:origin x="307" y="43"/>
      </p:cViewPr>
      <p:guideLst/>
    </p:cSldViewPr>
  </p:slideViewPr>
  <p:notesTextViewPr>
    <p:cViewPr>
      <p:scale>
        <a:sx n="1" d="1"/>
        <a:sy n="1" d="1"/>
      </p:scale>
      <p:origin x="0" y="0"/>
    </p:cViewPr>
  </p:notesTextViewPr>
  <p:notesViewPr>
    <p:cSldViewPr snapToGrid="0">
      <p:cViewPr varScale="1">
        <p:scale>
          <a:sx n="60" d="100"/>
          <a:sy n="60" d="100"/>
        </p:scale>
        <p:origin x="1214"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an Cox" userId="9376f276357bfffd" providerId="LiveId" clId="{57B5A5A8-4070-4E8F-9E3F-79659C68A20D}"/>
    <pc:docChg chg="custSel modSld modHandout">
      <pc:chgData name="Stan Cox" userId="9376f276357bfffd" providerId="LiveId" clId="{57B5A5A8-4070-4E8F-9E3F-79659C68A20D}" dt="2023-06-04T02:07:11.360" v="1845" actId="20577"/>
      <pc:docMkLst>
        <pc:docMk/>
      </pc:docMkLst>
      <pc:sldChg chg="modNotesTx">
        <pc:chgData name="Stan Cox" userId="9376f276357bfffd" providerId="LiveId" clId="{57B5A5A8-4070-4E8F-9E3F-79659C68A20D}" dt="2023-06-04T01:19:15.549" v="543" actId="113"/>
        <pc:sldMkLst>
          <pc:docMk/>
          <pc:sldMk cId="4014309368" sldId="256"/>
        </pc:sldMkLst>
      </pc:sldChg>
      <pc:sldChg chg="modSp mod modNotesTx">
        <pc:chgData name="Stan Cox" userId="9376f276357bfffd" providerId="LiveId" clId="{57B5A5A8-4070-4E8F-9E3F-79659C68A20D}" dt="2023-06-04T01:26:15.617" v="847" actId="20577"/>
        <pc:sldMkLst>
          <pc:docMk/>
          <pc:sldMk cId="2766150586" sldId="257"/>
        </pc:sldMkLst>
        <pc:spChg chg="mod">
          <ac:chgData name="Stan Cox" userId="9376f276357bfffd" providerId="LiveId" clId="{57B5A5A8-4070-4E8F-9E3F-79659C68A20D}" dt="2023-06-04T01:26:01.561" v="844" actId="20577"/>
          <ac:spMkLst>
            <pc:docMk/>
            <pc:sldMk cId="2766150586" sldId="257"/>
            <ac:spMk id="3" creationId="{098203E1-1F62-6B20-9D87-04B9959BC6D9}"/>
          </ac:spMkLst>
        </pc:spChg>
      </pc:sldChg>
      <pc:sldChg chg="modSp mod modNotesTx">
        <pc:chgData name="Stan Cox" userId="9376f276357bfffd" providerId="LiveId" clId="{57B5A5A8-4070-4E8F-9E3F-79659C68A20D}" dt="2023-06-04T01:37:41.515" v="1194" actId="20577"/>
        <pc:sldMkLst>
          <pc:docMk/>
          <pc:sldMk cId="995292343" sldId="258"/>
        </pc:sldMkLst>
        <pc:spChg chg="mod">
          <ac:chgData name="Stan Cox" userId="9376f276357bfffd" providerId="LiveId" clId="{57B5A5A8-4070-4E8F-9E3F-79659C68A20D}" dt="2023-06-04T01:36:34.786" v="1171" actId="27636"/>
          <ac:spMkLst>
            <pc:docMk/>
            <pc:sldMk cId="995292343" sldId="258"/>
            <ac:spMk id="3" creationId="{098203E1-1F62-6B20-9D87-04B9959BC6D9}"/>
          </ac:spMkLst>
        </pc:spChg>
      </pc:sldChg>
      <pc:sldChg chg="modSp mod modNotesTx">
        <pc:chgData name="Stan Cox" userId="9376f276357bfffd" providerId="LiveId" clId="{57B5A5A8-4070-4E8F-9E3F-79659C68A20D}" dt="2023-06-04T01:52:47.127" v="1513" actId="27636"/>
        <pc:sldMkLst>
          <pc:docMk/>
          <pc:sldMk cId="180511032" sldId="259"/>
        </pc:sldMkLst>
        <pc:spChg chg="mod">
          <ac:chgData name="Stan Cox" userId="9376f276357bfffd" providerId="LiveId" clId="{57B5A5A8-4070-4E8F-9E3F-79659C68A20D}" dt="2023-06-04T01:52:47.127" v="1513" actId="27636"/>
          <ac:spMkLst>
            <pc:docMk/>
            <pc:sldMk cId="180511032" sldId="259"/>
            <ac:spMk id="3" creationId="{098203E1-1F62-6B20-9D87-04B9959BC6D9}"/>
          </ac:spMkLst>
        </pc:spChg>
      </pc:sldChg>
      <pc:sldChg chg="modSp mod modNotesTx">
        <pc:chgData name="Stan Cox" userId="9376f276357bfffd" providerId="LiveId" clId="{57B5A5A8-4070-4E8F-9E3F-79659C68A20D}" dt="2023-06-04T02:04:17.761" v="1644" actId="20577"/>
        <pc:sldMkLst>
          <pc:docMk/>
          <pc:sldMk cId="2388919178" sldId="260"/>
        </pc:sldMkLst>
        <pc:spChg chg="mod">
          <ac:chgData name="Stan Cox" userId="9376f276357bfffd" providerId="LiveId" clId="{57B5A5A8-4070-4E8F-9E3F-79659C68A20D}" dt="2023-06-03T18:45:47.144" v="10" actId="20577"/>
          <ac:spMkLst>
            <pc:docMk/>
            <pc:sldMk cId="2388919178" sldId="260"/>
            <ac:spMk id="2" creationId="{0B03CE05-2A50-2145-DDFB-F58D02C5811D}"/>
          </ac:spMkLst>
        </pc:spChg>
        <pc:spChg chg="mod">
          <ac:chgData name="Stan Cox" userId="9376f276357bfffd" providerId="LiveId" clId="{57B5A5A8-4070-4E8F-9E3F-79659C68A20D}" dt="2023-06-04T02:04:17.761" v="1644" actId="20577"/>
          <ac:spMkLst>
            <pc:docMk/>
            <pc:sldMk cId="2388919178" sldId="260"/>
            <ac:spMk id="3" creationId="{098203E1-1F62-6B20-9D87-04B9959BC6D9}"/>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B199B7FA-B349-9922-D2C4-24B2E861BDBF}"/>
              </a:ext>
            </a:extLst>
          </p:cNvPr>
          <p:cNvSpPr>
            <a:spLocks noGrp="1"/>
          </p:cNvSpPr>
          <p:nvPr>
            <p:ph type="hdr" sz="quarter"/>
          </p:nvPr>
        </p:nvSpPr>
        <p:spPr>
          <a:xfrm>
            <a:off x="0" y="0"/>
            <a:ext cx="3162300" cy="952500"/>
          </a:xfrm>
          <a:prstGeom prst="rect">
            <a:avLst/>
          </a:prstGeom>
        </p:spPr>
        <p:txBody>
          <a:bodyPr vert="horz" lIns="91440" tIns="45720" rIns="91440" bIns="45720" rtlCol="0"/>
          <a:lstStyle>
            <a:lvl1pPr algn="l">
              <a:defRPr sz="1200"/>
            </a:lvl1pPr>
          </a:lstStyle>
          <a:p>
            <a:r>
              <a:rPr lang="en-US" sz="2400" dirty="0">
                <a:latin typeface="Mountains of Christmas" panose="030005000506000A0004" pitchFamily="66" charset="0"/>
              </a:rPr>
              <a:t>The Mystery Revealed</a:t>
            </a:r>
          </a:p>
          <a:p>
            <a:r>
              <a:rPr lang="en-US" dirty="0"/>
              <a:t>Colossians 1:24-29</a:t>
            </a:r>
          </a:p>
        </p:txBody>
      </p:sp>
      <p:sp>
        <p:nvSpPr>
          <p:cNvPr id="3" name="Date Placeholder 2">
            <a:extLst>
              <a:ext uri="{FF2B5EF4-FFF2-40B4-BE49-F238E27FC236}">
                <a16:creationId xmlns:a16="http://schemas.microsoft.com/office/drawing/2014/main" id="{D02DD811-D1F3-01D3-1852-9231BF4CF725}"/>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r>
              <a:rPr lang="en-US" dirty="0"/>
              <a:t>June 4, 2023 @ 11am</a:t>
            </a:r>
          </a:p>
        </p:txBody>
      </p:sp>
      <p:sp>
        <p:nvSpPr>
          <p:cNvPr id="4" name="Footer Placeholder 3">
            <a:extLst>
              <a:ext uri="{FF2B5EF4-FFF2-40B4-BE49-F238E27FC236}">
                <a16:creationId xmlns:a16="http://schemas.microsoft.com/office/drawing/2014/main" id="{897157F2-C0CC-75F0-2247-1613EEE7F49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r>
              <a:rPr lang="en-US" dirty="0"/>
              <a:t>West Side church of </a:t>
            </a:r>
            <a:r>
              <a:rPr lang="en-US" dirty="0" err="1"/>
              <a:t>Chrisr</a:t>
            </a:r>
            <a:r>
              <a:rPr lang="en-US" dirty="0"/>
              <a:t>, Stan Cox	</a:t>
            </a:r>
          </a:p>
        </p:txBody>
      </p:sp>
      <p:sp>
        <p:nvSpPr>
          <p:cNvPr id="5" name="Slide Number Placeholder 4">
            <a:extLst>
              <a:ext uri="{FF2B5EF4-FFF2-40B4-BE49-F238E27FC236}">
                <a16:creationId xmlns:a16="http://schemas.microsoft.com/office/drawing/2014/main" id="{D1143CB2-2EE2-945D-2413-01BFE1EAB087}"/>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r>
              <a:rPr lang="en-US" dirty="0"/>
              <a:t>  soundteaching.org                </a:t>
            </a:r>
            <a:fld id="{8CD3DEB9-55BE-45BE-899D-AEC82CD5A35F}" type="slidenum">
              <a:rPr lang="en-US" smtClean="0"/>
              <a:t>‹#›</a:t>
            </a:fld>
            <a:endParaRPr lang="en-US" dirty="0"/>
          </a:p>
        </p:txBody>
      </p:sp>
    </p:spTree>
    <p:extLst>
      <p:ext uri="{BB962C8B-B14F-4D97-AF65-F5344CB8AC3E}">
        <p14:creationId xmlns:p14="http://schemas.microsoft.com/office/powerpoint/2010/main" val="15963315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55475E1-0359-4E24-9297-38BF4B5EF226}" type="datetimeFigureOut">
              <a:rPr lang="en-US" smtClean="0"/>
              <a:t>6/3/2023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E91F3B1-5AD2-4F92-B6EB-6B75DC9AB8A8}" type="slidenum">
              <a:rPr lang="en-US" smtClean="0"/>
              <a:t>‹#›</a:t>
            </a:fld>
            <a:endParaRPr lang="en-US"/>
          </a:p>
        </p:txBody>
      </p:sp>
    </p:spTree>
    <p:extLst>
      <p:ext uri="{BB962C8B-B14F-4D97-AF65-F5344CB8AC3E}">
        <p14:creationId xmlns:p14="http://schemas.microsoft.com/office/powerpoint/2010/main" val="14191997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mn-lt"/>
              </a:rPr>
              <a:t>The Mystery Revealed</a:t>
            </a:r>
          </a:p>
          <a:p>
            <a:r>
              <a:rPr lang="en-US" b="1" dirty="0">
                <a:latin typeface="+mn-lt"/>
              </a:rPr>
              <a:t>Colossians 1:24-29</a:t>
            </a:r>
          </a:p>
          <a:p>
            <a:r>
              <a:rPr lang="en-US" b="1" dirty="0">
                <a:latin typeface="+mn-lt"/>
              </a:rPr>
              <a:t>(Colossians 1:24-29), </a:t>
            </a:r>
            <a:r>
              <a:rPr lang="en-US" i="1" dirty="0">
                <a:latin typeface="+mn-lt"/>
              </a:rPr>
              <a:t>“I now rejoice in my sufferings for you, and fill up in my flesh what is lacking in the afflictions of Christ, for the sake of His body, which is the church,</a:t>
            </a:r>
            <a:r>
              <a:rPr lang="en-US" i="1" baseline="30000" dirty="0">
                <a:latin typeface="+mn-lt"/>
              </a:rPr>
              <a:t> 25</a:t>
            </a:r>
            <a:r>
              <a:rPr lang="en-US" i="1" dirty="0">
                <a:latin typeface="+mn-lt"/>
              </a:rPr>
              <a:t> of which I became a minister according to the stewardship from God which was given to me for you, to fulfill the word of God,</a:t>
            </a:r>
            <a:r>
              <a:rPr lang="en-US" i="1" baseline="30000" dirty="0">
                <a:latin typeface="+mn-lt"/>
              </a:rPr>
              <a:t> </a:t>
            </a:r>
            <a:r>
              <a:rPr lang="en-US" b="1" i="1" baseline="30000" dirty="0">
                <a:latin typeface="+mn-lt"/>
              </a:rPr>
              <a:t>26</a:t>
            </a:r>
            <a:r>
              <a:rPr lang="en-US" b="1" i="1" dirty="0">
                <a:latin typeface="+mn-lt"/>
              </a:rPr>
              <a:t> the mystery which has been hidden from ages and from generations</a:t>
            </a:r>
            <a:r>
              <a:rPr lang="en-US" i="1" dirty="0">
                <a:latin typeface="+mn-lt"/>
              </a:rPr>
              <a:t>, but now has been revealed to His saints.</a:t>
            </a:r>
            <a:r>
              <a:rPr lang="en-US" i="1" baseline="30000" dirty="0">
                <a:latin typeface="+mn-lt"/>
              </a:rPr>
              <a:t> 27</a:t>
            </a:r>
            <a:r>
              <a:rPr lang="en-US" i="1" dirty="0">
                <a:latin typeface="+mn-lt"/>
              </a:rPr>
              <a:t> To them God willed to make known what are the riches of the glory of this </a:t>
            </a:r>
            <a:r>
              <a:rPr lang="en-US" b="1" i="1" dirty="0">
                <a:latin typeface="+mn-lt"/>
              </a:rPr>
              <a:t>mystery among the Gentiles</a:t>
            </a:r>
            <a:r>
              <a:rPr lang="en-US" i="1" dirty="0">
                <a:latin typeface="+mn-lt"/>
              </a:rPr>
              <a:t>: </a:t>
            </a:r>
            <a:r>
              <a:rPr lang="en-US" i="1" u="sng" dirty="0">
                <a:latin typeface="+mn-lt"/>
              </a:rPr>
              <a:t>which is Christ in you, the hope of glory</a:t>
            </a:r>
            <a:r>
              <a:rPr lang="en-US" i="1" dirty="0">
                <a:latin typeface="+mn-lt"/>
              </a:rPr>
              <a:t>.</a:t>
            </a:r>
            <a:r>
              <a:rPr lang="en-US" i="1" baseline="30000" dirty="0">
                <a:latin typeface="+mn-lt"/>
              </a:rPr>
              <a:t> 28</a:t>
            </a:r>
            <a:r>
              <a:rPr lang="en-US" i="1" dirty="0">
                <a:latin typeface="+mn-lt"/>
              </a:rPr>
              <a:t> Him we preach, warning every man and teaching every man in all wisdom, that we may present every man perfect in Christ Jesus.</a:t>
            </a:r>
            <a:r>
              <a:rPr lang="en-US" i="1" baseline="30000" dirty="0">
                <a:latin typeface="+mn-lt"/>
              </a:rPr>
              <a:t> 29</a:t>
            </a:r>
            <a:r>
              <a:rPr lang="en-US" i="1" dirty="0">
                <a:latin typeface="+mn-lt"/>
              </a:rPr>
              <a:t> To this end I also labor, striving according to His working which works in me mightily.”</a:t>
            </a:r>
          </a:p>
          <a:p>
            <a:pPr marL="171450" indent="-171450" algn="l">
              <a:buFont typeface="Arial" panose="020B0604020202020204" pitchFamily="34" charset="0"/>
              <a:buChar char="•"/>
            </a:pPr>
            <a:r>
              <a:rPr lang="en-US" i="1" dirty="0">
                <a:latin typeface="+mn-lt"/>
              </a:rPr>
              <a:t>Definition:  Mystery – Almost universally translated Mystery (or secret) </a:t>
            </a:r>
            <a:r>
              <a:rPr lang="en-US" i="1" dirty="0" err="1">
                <a:latin typeface="+mn-lt"/>
              </a:rPr>
              <a:t>m</a:t>
            </a:r>
            <a:r>
              <a:rPr lang="en-US" b="0" i="1" dirty="0" err="1">
                <a:solidFill>
                  <a:srgbClr val="0A0A0A"/>
                </a:solidFill>
                <a:effectLst/>
                <a:latin typeface="+mn-lt"/>
              </a:rPr>
              <a:t>ystērion</a:t>
            </a:r>
            <a:r>
              <a:rPr lang="en-US" b="0" i="1" dirty="0">
                <a:solidFill>
                  <a:srgbClr val="0A0A0A"/>
                </a:solidFill>
                <a:effectLst/>
                <a:latin typeface="+mn-lt"/>
              </a:rPr>
              <a:t>, </a:t>
            </a:r>
            <a:r>
              <a:rPr lang="en-US" b="0" i="0" dirty="0">
                <a:solidFill>
                  <a:srgbClr val="0A0A0A"/>
                </a:solidFill>
                <a:effectLst/>
                <a:latin typeface="+mn-lt"/>
              </a:rPr>
              <a:t>moos-</a:t>
            </a:r>
            <a:r>
              <a:rPr lang="en-US" b="0" i="0" dirty="0" err="1">
                <a:solidFill>
                  <a:srgbClr val="0A0A0A"/>
                </a:solidFill>
                <a:effectLst/>
                <a:latin typeface="+mn-lt"/>
              </a:rPr>
              <a:t>tay</a:t>
            </a:r>
            <a:r>
              <a:rPr lang="en-US" b="0" i="0" dirty="0">
                <a:solidFill>
                  <a:srgbClr val="0A0A0A"/>
                </a:solidFill>
                <a:effectLst/>
                <a:latin typeface="+mn-lt"/>
              </a:rPr>
              <a:t>'-</a:t>
            </a:r>
            <a:r>
              <a:rPr lang="en-US" b="0" i="0" dirty="0" err="1">
                <a:solidFill>
                  <a:srgbClr val="0A0A0A"/>
                </a:solidFill>
                <a:effectLst/>
                <a:latin typeface="+mn-lt"/>
              </a:rPr>
              <a:t>ree</a:t>
            </a:r>
            <a:r>
              <a:rPr lang="en-US" b="0" i="0" dirty="0">
                <a:solidFill>
                  <a:srgbClr val="0A0A0A"/>
                </a:solidFill>
                <a:effectLst/>
                <a:latin typeface="+mn-lt"/>
              </a:rPr>
              <a:t>-on -  </a:t>
            </a:r>
            <a:r>
              <a:rPr lang="en-US" b="1" i="0" dirty="0">
                <a:solidFill>
                  <a:srgbClr val="0A0A0A"/>
                </a:solidFill>
                <a:effectLst/>
                <a:latin typeface="+mn-lt"/>
              </a:rPr>
              <a:t>a hidden or secret thing, not obvious to the understanding</a:t>
            </a:r>
            <a:endParaRPr lang="en-US" b="0" i="0" dirty="0">
              <a:solidFill>
                <a:srgbClr val="0A0A0A"/>
              </a:solidFill>
              <a:effectLst/>
              <a:latin typeface="+mn-lt"/>
            </a:endParaRPr>
          </a:p>
          <a:p>
            <a:pPr marL="171450" indent="-171450" algn="l">
              <a:buFont typeface="Arial" panose="020B0604020202020204" pitchFamily="34" charset="0"/>
              <a:buChar char="•"/>
            </a:pPr>
            <a:r>
              <a:rPr lang="en-US" i="1" dirty="0">
                <a:latin typeface="+mn-lt"/>
              </a:rPr>
              <a:t>Definition:  Hidden – has been hidden (</a:t>
            </a:r>
            <a:r>
              <a:rPr lang="en-US" b="0" i="1" dirty="0" err="1">
                <a:solidFill>
                  <a:srgbClr val="0A0A0A"/>
                </a:solidFill>
                <a:effectLst/>
                <a:latin typeface="+mn-lt"/>
              </a:rPr>
              <a:t>apokryptō</a:t>
            </a:r>
            <a:r>
              <a:rPr lang="en-US" b="0" i="1" dirty="0">
                <a:solidFill>
                  <a:srgbClr val="0A0A0A"/>
                </a:solidFill>
                <a:effectLst/>
                <a:latin typeface="+mn-lt"/>
              </a:rPr>
              <a:t>, ap-ok-roop’-to) – </a:t>
            </a:r>
            <a:r>
              <a:rPr lang="en-US" b="1" i="0" dirty="0">
                <a:solidFill>
                  <a:srgbClr val="0A0A0A"/>
                </a:solidFill>
                <a:effectLst/>
                <a:latin typeface="+mn-lt"/>
              </a:rPr>
              <a:t>concealed, kept secret</a:t>
            </a:r>
          </a:p>
          <a:p>
            <a:pPr marL="171450" indent="-171450" algn="l">
              <a:buFont typeface="Arial" panose="020B0604020202020204" pitchFamily="34" charset="0"/>
              <a:buChar char="•"/>
            </a:pPr>
            <a:r>
              <a:rPr lang="en-US" b="0" i="1" dirty="0">
                <a:solidFill>
                  <a:srgbClr val="0A0A0A"/>
                </a:solidFill>
                <a:effectLst/>
                <a:latin typeface="+mn-lt"/>
              </a:rPr>
              <a:t>Definition: Make known  - (</a:t>
            </a:r>
            <a:r>
              <a:rPr lang="en-US" b="0" i="1" dirty="0" err="1">
                <a:solidFill>
                  <a:srgbClr val="0A0A0A"/>
                </a:solidFill>
                <a:effectLst/>
                <a:latin typeface="+mn-lt"/>
              </a:rPr>
              <a:t>gnōrizō</a:t>
            </a:r>
            <a:r>
              <a:rPr lang="en-US" b="0" i="1" dirty="0">
                <a:solidFill>
                  <a:srgbClr val="0A0A0A"/>
                </a:solidFill>
                <a:effectLst/>
                <a:latin typeface="+mn-lt"/>
              </a:rPr>
              <a:t>, </a:t>
            </a:r>
            <a:r>
              <a:rPr lang="en-US" b="0" i="1" dirty="0" err="1">
                <a:solidFill>
                  <a:srgbClr val="0A0A0A"/>
                </a:solidFill>
                <a:effectLst/>
                <a:latin typeface="+mn-lt"/>
              </a:rPr>
              <a:t>g</a:t>
            </a:r>
            <a:r>
              <a:rPr lang="en-US" b="0" i="0" dirty="0" err="1">
                <a:solidFill>
                  <a:srgbClr val="0A0A0A"/>
                </a:solidFill>
                <a:effectLst/>
                <a:latin typeface="+mn-lt"/>
              </a:rPr>
              <a:t>no</a:t>
            </a:r>
            <a:r>
              <a:rPr lang="en-US" b="0" i="0" dirty="0">
                <a:solidFill>
                  <a:srgbClr val="0A0A0A"/>
                </a:solidFill>
                <a:effectLst/>
                <a:latin typeface="+mn-lt"/>
              </a:rPr>
              <a:t>-rid’-zo) – </a:t>
            </a:r>
            <a:r>
              <a:rPr lang="en-US" b="1" i="0" dirty="0">
                <a:solidFill>
                  <a:srgbClr val="0A0A0A"/>
                </a:solidFill>
                <a:effectLst/>
                <a:latin typeface="+mn-lt"/>
              </a:rPr>
              <a:t>to be brought to knowledge</a:t>
            </a:r>
          </a:p>
          <a:p>
            <a:pPr algn="l"/>
            <a:r>
              <a:rPr lang="en-US" b="1" dirty="0"/>
              <a:t>(1 Corinthians 2:11), </a:t>
            </a:r>
            <a:r>
              <a:rPr lang="en-US" i="1" dirty="0"/>
              <a:t>“For what man knows the things of a man except the spirit of the man which is in him? Even so no one knows the things of God except the Spirit of God.”</a:t>
            </a:r>
            <a:endParaRPr lang="en-US" b="0" i="1" dirty="0">
              <a:solidFill>
                <a:srgbClr val="0A0A0A"/>
              </a:solidFill>
              <a:effectLst/>
              <a:latin typeface="+mn-lt"/>
            </a:endParaRPr>
          </a:p>
          <a:p>
            <a:br>
              <a:rPr lang="en-US" dirty="0">
                <a:latin typeface="+mn-lt"/>
              </a:rPr>
            </a:br>
            <a:endParaRPr lang="en-US" dirty="0">
              <a:latin typeface="+mn-lt"/>
            </a:endParaRPr>
          </a:p>
          <a:p>
            <a:endParaRPr lang="en-US" dirty="0">
              <a:latin typeface="+mn-lt"/>
            </a:endParaRPr>
          </a:p>
          <a:p>
            <a:endParaRPr lang="en-US" dirty="0">
              <a:latin typeface="+mn-lt"/>
            </a:endParaRPr>
          </a:p>
          <a:p>
            <a:endParaRPr lang="en-US" dirty="0"/>
          </a:p>
          <a:p>
            <a:endParaRPr lang="en-US" dirty="0"/>
          </a:p>
          <a:p>
            <a:endParaRPr lang="en-US" dirty="0"/>
          </a:p>
          <a:p>
            <a:pPr marL="228600" indent="-228600">
              <a:buAutoNum type="alphaUcPeriod"/>
            </a:pPr>
            <a:r>
              <a:rPr lang="en-US" dirty="0"/>
              <a:t>The importance of the Mystery</a:t>
            </a:r>
          </a:p>
          <a:p>
            <a:pPr marL="685800" lvl="1" indent="-228600">
              <a:buFont typeface="Arial" panose="020B0604020202020204" pitchFamily="34" charset="0"/>
              <a:buChar char="•"/>
            </a:pPr>
            <a:r>
              <a:rPr lang="en-US" dirty="0"/>
              <a:t>The suffering of Paul for the church, the body of Christ</a:t>
            </a:r>
          </a:p>
          <a:p>
            <a:pPr marL="685800" lvl="1" indent="-228600">
              <a:buFont typeface="Arial" panose="020B0604020202020204" pitchFamily="34" charset="0"/>
              <a:buChar char="•"/>
            </a:pPr>
            <a:r>
              <a:rPr lang="en-US" dirty="0"/>
              <a:t>The concept of Stewardship, from God to man</a:t>
            </a:r>
          </a:p>
          <a:p>
            <a:pPr marL="228600" lvl="0" indent="-228600">
              <a:buFont typeface="Arial" panose="020B0604020202020204" pitchFamily="34" charset="0"/>
              <a:buAutoNum type="alphaUcPeriod" startAt="2"/>
            </a:pPr>
            <a:r>
              <a:rPr lang="en-US" dirty="0"/>
              <a:t>The Mystery Itself</a:t>
            </a:r>
          </a:p>
          <a:p>
            <a:pPr marL="685800" lvl="1" indent="-228600">
              <a:buFont typeface="Arial" panose="020B0604020202020204" pitchFamily="34" charset="0"/>
              <a:buChar char="•"/>
            </a:pPr>
            <a:r>
              <a:rPr lang="en-US" dirty="0"/>
              <a:t>Hidden from ages and generations</a:t>
            </a:r>
          </a:p>
          <a:p>
            <a:pPr marL="228600" lvl="0" indent="-228600">
              <a:buFont typeface="Arial" panose="020B0604020202020204" pitchFamily="34" charset="0"/>
              <a:buAutoNum type="alphaUcPeriod" startAt="3"/>
            </a:pPr>
            <a:r>
              <a:rPr lang="en-US" dirty="0"/>
              <a:t>The Mystery Revealed</a:t>
            </a:r>
          </a:p>
          <a:p>
            <a:pPr marL="685800" lvl="1" indent="-228600">
              <a:buFont typeface="Arial" panose="020B0604020202020204" pitchFamily="34" charset="0"/>
              <a:buChar char="•"/>
            </a:pPr>
            <a:r>
              <a:rPr lang="en-US" dirty="0"/>
              <a:t>To the Saints</a:t>
            </a:r>
          </a:p>
          <a:p>
            <a:pPr marL="685800" lvl="1" indent="-228600">
              <a:buFont typeface="Arial" panose="020B0604020202020204" pitchFamily="34" charset="0"/>
              <a:buChar char="•"/>
            </a:pPr>
            <a:r>
              <a:rPr lang="en-US" dirty="0"/>
              <a:t>By the Saints to the Gentiles</a:t>
            </a:r>
          </a:p>
          <a:p>
            <a:pPr marL="0" lvl="0" indent="0">
              <a:buFont typeface="Arial" panose="020B0604020202020204" pitchFamily="34" charset="0"/>
              <a:buNone/>
            </a:pPr>
            <a:r>
              <a:rPr lang="en-US" dirty="0"/>
              <a:t>D.  What is the Mystery?</a:t>
            </a:r>
          </a:p>
          <a:p>
            <a:pPr marL="628650" lvl="1" indent="-171450">
              <a:buFont typeface="Arial" panose="020B0604020202020204" pitchFamily="34" charset="0"/>
              <a:buChar char="•"/>
            </a:pPr>
            <a:r>
              <a:rPr lang="en-US" dirty="0"/>
              <a:t>Christ in you, the hope of glory</a:t>
            </a:r>
          </a:p>
          <a:p>
            <a:pPr marL="628650" lvl="1" indent="-171450">
              <a:buFont typeface="Arial" panose="020B0604020202020204" pitchFamily="34" charset="0"/>
              <a:buChar char="•"/>
            </a:pPr>
            <a:r>
              <a:rPr lang="en-US" dirty="0"/>
              <a:t>Creating every man perfect in Christ Jesus</a:t>
            </a:r>
          </a:p>
          <a:p>
            <a:pPr marL="628650" lvl="1" indent="-171450">
              <a:buFont typeface="Arial" panose="020B0604020202020204" pitchFamily="34" charset="0"/>
              <a:buChar char="•"/>
            </a:pPr>
            <a:r>
              <a:rPr lang="en-US" dirty="0"/>
              <a:t>Salvation in the New Covenants</a:t>
            </a:r>
          </a:p>
          <a:p>
            <a:pPr marL="228600" lvl="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91F3B1-5AD2-4F92-B6EB-6B75DC9AB8A8}" type="slidenum">
              <a:rPr lang="en-US" smtClean="0"/>
              <a:t>1</a:t>
            </a:fld>
            <a:endParaRPr lang="en-US"/>
          </a:p>
        </p:txBody>
      </p:sp>
    </p:spTree>
    <p:extLst>
      <p:ext uri="{BB962C8B-B14F-4D97-AF65-F5344CB8AC3E}">
        <p14:creationId xmlns:p14="http://schemas.microsoft.com/office/powerpoint/2010/main" val="1048225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The importance of the Mystery</a:t>
            </a:r>
          </a:p>
          <a:p>
            <a:pPr marL="171450" indent="-171450">
              <a:buFont typeface="Arial" panose="020B0604020202020204" pitchFamily="34" charset="0"/>
              <a:buChar char="•"/>
            </a:pPr>
            <a:r>
              <a:rPr lang="en-US" b="1" dirty="0"/>
              <a:t>The importance of the mystery is seen in what Paul gave up in his ministry</a:t>
            </a:r>
          </a:p>
          <a:p>
            <a:pPr marL="0" indent="0">
              <a:buFont typeface="Arial" panose="020B0604020202020204" pitchFamily="34" charset="0"/>
              <a:buNone/>
            </a:pPr>
            <a:r>
              <a:rPr lang="en-US" b="1" dirty="0"/>
              <a:t>(Philippians 3:8-11), </a:t>
            </a:r>
            <a:r>
              <a:rPr lang="en-US" i="1" dirty="0"/>
              <a:t>“Yet indeed I also count all things loss for the excellence of the knowledge of Christ Jesus my Lord, for whom I have suffered the loss of all things, and count them as rubbish, that I may gain Christ</a:t>
            </a:r>
            <a:r>
              <a:rPr lang="en-US" i="1" baseline="30000" dirty="0"/>
              <a:t> 9</a:t>
            </a:r>
            <a:r>
              <a:rPr lang="en-US" i="1" dirty="0"/>
              <a:t> and be found in Him, not having my own righteousness, which is from the law, but that which is through faith in Christ, the righteousness which is from God by faith;</a:t>
            </a:r>
            <a:r>
              <a:rPr lang="en-US" i="1" baseline="30000" dirty="0"/>
              <a:t> 10</a:t>
            </a:r>
            <a:r>
              <a:rPr lang="en-US" i="1" dirty="0"/>
              <a:t> that I may know Him and the power of His resurrection, and the fellowship of His sufferings, being conformed to His death,</a:t>
            </a:r>
            <a:r>
              <a:rPr lang="en-US" i="1" baseline="30000" dirty="0"/>
              <a:t> 11</a:t>
            </a:r>
            <a:r>
              <a:rPr lang="en-US" i="1" dirty="0"/>
              <a:t> if, by any means, I may attain to the resurrection from the dead.”</a:t>
            </a:r>
          </a:p>
          <a:p>
            <a:pPr marL="171450" indent="-171450">
              <a:buFont typeface="Arial" panose="020B0604020202020204" pitchFamily="34" charset="0"/>
              <a:buChar char="•"/>
            </a:pPr>
            <a:r>
              <a:rPr lang="en-US" b="1" dirty="0"/>
              <a:t>The suffering of Paul for the church, the body of Christ</a:t>
            </a:r>
          </a:p>
          <a:p>
            <a:pPr marL="0" indent="0">
              <a:buFont typeface="Arial" panose="020B0604020202020204" pitchFamily="34" charset="0"/>
              <a:buNone/>
            </a:pPr>
            <a:r>
              <a:rPr lang="en-US" b="1" dirty="0"/>
              <a:t>(2 Corinthians 11:22-28), </a:t>
            </a:r>
            <a:r>
              <a:rPr lang="en-US" i="1" dirty="0"/>
              <a:t>“Are they Hebrews? So am I. Are they Israelites? So am I. Are they the seed of Abraham? So am I.</a:t>
            </a:r>
            <a:r>
              <a:rPr lang="en-US" i="1" baseline="30000" dirty="0"/>
              <a:t> 23</a:t>
            </a:r>
            <a:r>
              <a:rPr lang="en-US" i="1" dirty="0"/>
              <a:t> Are they ministers of Christ?—I speak as a fool—I am more: in labors more abundant, in stripes above measure, in prisons more frequently, in deaths often.</a:t>
            </a:r>
            <a:r>
              <a:rPr lang="en-US" i="1" baseline="30000" dirty="0"/>
              <a:t> 24</a:t>
            </a:r>
            <a:r>
              <a:rPr lang="en-US" i="1" dirty="0"/>
              <a:t> From the Jews five times I received forty stripes minus one.</a:t>
            </a:r>
            <a:r>
              <a:rPr lang="en-US" i="1" baseline="30000" dirty="0"/>
              <a:t> 25</a:t>
            </a:r>
            <a:r>
              <a:rPr lang="en-US" i="1" dirty="0"/>
              <a:t> Three times I was beaten with rods; once I was stoned; three times I was shipwrecked; a night and a day I have been in the deep;</a:t>
            </a:r>
            <a:r>
              <a:rPr lang="en-US" i="1" baseline="30000" dirty="0"/>
              <a:t> 26</a:t>
            </a:r>
            <a:r>
              <a:rPr lang="en-US" i="1" dirty="0"/>
              <a:t> in journeys often, in perils of waters, in perils of robbers, in perils of my own countrymen, in perils of the Gentiles, in perils in the city, in perils in the wilderness, in perils in the sea, in perils among false brethren;</a:t>
            </a:r>
            <a:r>
              <a:rPr lang="en-US" i="1" baseline="30000" dirty="0"/>
              <a:t> 27</a:t>
            </a:r>
            <a:r>
              <a:rPr lang="en-US" i="1" dirty="0"/>
              <a:t> in weariness and toil, in sleeplessness often, in hunger and thirst, in </a:t>
            </a:r>
            <a:r>
              <a:rPr lang="en-US" i="1" dirty="0" err="1"/>
              <a:t>fastings</a:t>
            </a:r>
            <a:r>
              <a:rPr lang="en-US" i="1" dirty="0"/>
              <a:t> often, in cold and nakedness—</a:t>
            </a:r>
            <a:r>
              <a:rPr lang="en-US" i="1" baseline="30000" dirty="0"/>
              <a:t> 28</a:t>
            </a:r>
            <a:r>
              <a:rPr lang="en-US" i="1" dirty="0"/>
              <a:t> besides the other things, what comes upon me daily: my deep concern for all the churches.”</a:t>
            </a:r>
          </a:p>
          <a:p>
            <a:pPr marL="171450" indent="-171450">
              <a:buFont typeface="Arial" panose="020B0604020202020204" pitchFamily="34" charset="0"/>
              <a:buChar char="•"/>
            </a:pPr>
            <a:r>
              <a:rPr lang="en-US" b="1" dirty="0"/>
              <a:t>The concept of Stewardship (given to Paul and the other apostles) , from God to man</a:t>
            </a:r>
          </a:p>
          <a:p>
            <a:pPr marL="0" indent="0">
              <a:buFont typeface="Arial" panose="020B0604020202020204" pitchFamily="34" charset="0"/>
              <a:buNone/>
            </a:pPr>
            <a:r>
              <a:rPr lang="en-US" b="1" dirty="0"/>
              <a:t>(1 Corinthians 4:1-5</a:t>
            </a:r>
            <a:r>
              <a:rPr lang="en-US" b="1" i="1" dirty="0"/>
              <a:t>), </a:t>
            </a:r>
            <a:r>
              <a:rPr lang="en-US" i="1" dirty="0"/>
              <a:t>“Let a man so consider us, as servants of Christ and stewards of the mysteries of God.</a:t>
            </a:r>
            <a:r>
              <a:rPr lang="en-US" i="1" baseline="30000" dirty="0"/>
              <a:t> 2</a:t>
            </a:r>
            <a:r>
              <a:rPr lang="en-US" i="1" dirty="0"/>
              <a:t> Moreover it is required in stewards that one be found faithful.</a:t>
            </a:r>
            <a:r>
              <a:rPr lang="en-US" i="1" baseline="30000" dirty="0"/>
              <a:t> 3</a:t>
            </a:r>
            <a:r>
              <a:rPr lang="en-US" i="1" dirty="0"/>
              <a:t> But with me it is a very small thing that I should be judged by you or by a human court. In fact, I do not even judge myself.</a:t>
            </a:r>
            <a:r>
              <a:rPr lang="en-US" i="1" baseline="30000" dirty="0"/>
              <a:t> 4</a:t>
            </a:r>
            <a:r>
              <a:rPr lang="en-US" i="1" dirty="0"/>
              <a:t> For I know of nothing against myself, yet I am not justified by this; but He who judges me is the Lord.</a:t>
            </a:r>
            <a:r>
              <a:rPr lang="en-US" i="1" baseline="30000" dirty="0"/>
              <a:t> 5</a:t>
            </a:r>
            <a:r>
              <a:rPr lang="en-US" i="1" dirty="0"/>
              <a:t> Therefore judge nothing before the time, until the Lord comes, who will both bring to light the hidden things of darkness and reveal the counsels of the hearts. Then each one's praise will come from God.”</a:t>
            </a:r>
          </a:p>
        </p:txBody>
      </p:sp>
      <p:sp>
        <p:nvSpPr>
          <p:cNvPr id="4" name="Slide Number Placeholder 3"/>
          <p:cNvSpPr>
            <a:spLocks noGrp="1"/>
          </p:cNvSpPr>
          <p:nvPr>
            <p:ph type="sldNum" sz="quarter" idx="5"/>
          </p:nvPr>
        </p:nvSpPr>
        <p:spPr/>
        <p:txBody>
          <a:bodyPr/>
          <a:lstStyle/>
          <a:p>
            <a:fld id="{5E91F3B1-5AD2-4F92-B6EB-6B75DC9AB8A8}" type="slidenum">
              <a:rPr lang="en-US" smtClean="0"/>
              <a:t>2</a:t>
            </a:fld>
            <a:endParaRPr lang="en-US"/>
          </a:p>
        </p:txBody>
      </p:sp>
    </p:spTree>
    <p:extLst>
      <p:ext uri="{BB962C8B-B14F-4D97-AF65-F5344CB8AC3E}">
        <p14:creationId xmlns:p14="http://schemas.microsoft.com/office/powerpoint/2010/main" val="39126019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Mystery Itself (again, that which is not known in ages and generations past</a:t>
            </a:r>
          </a:p>
          <a:p>
            <a:pPr marL="0" lvl="0" indent="0">
              <a:buFont typeface="Arial" panose="020B0604020202020204" pitchFamily="34" charset="0"/>
              <a:buNone/>
            </a:pPr>
            <a:r>
              <a:rPr lang="en-US" b="1" dirty="0"/>
              <a:t>(Hebrews 11:39-40), </a:t>
            </a:r>
            <a:r>
              <a:rPr lang="en-US" i="1" dirty="0"/>
              <a:t>“And all these, having obtained a good testimony through faith, did not receive the promise,</a:t>
            </a:r>
            <a:r>
              <a:rPr lang="en-US" i="1" baseline="30000" dirty="0"/>
              <a:t> 40</a:t>
            </a:r>
            <a:r>
              <a:rPr lang="en-US" i="1" dirty="0"/>
              <a:t> God having provided something better for us, that they should not be made perfect apart from </a:t>
            </a:r>
            <a:r>
              <a:rPr lang="en-US" b="1" i="1" dirty="0"/>
              <a:t>us.”</a:t>
            </a:r>
          </a:p>
          <a:p>
            <a:pPr marL="0" lvl="0" indent="0">
              <a:buFont typeface="Arial" panose="020B0604020202020204" pitchFamily="34" charset="0"/>
              <a:buNone/>
            </a:pPr>
            <a:r>
              <a:rPr lang="en-US" b="1" dirty="0"/>
              <a:t>(2 Corinthians 3:12-16), </a:t>
            </a:r>
            <a:r>
              <a:rPr lang="en-US" i="1" dirty="0"/>
              <a:t>“Therefore, since we have such hope, we use great boldness of speech—</a:t>
            </a:r>
            <a:r>
              <a:rPr lang="en-US" i="1" baseline="30000" dirty="0"/>
              <a:t> 13</a:t>
            </a:r>
            <a:r>
              <a:rPr lang="en-US" i="1" dirty="0"/>
              <a:t> unlike Moses, who put a veil over his face so that the children of Israel could not look steadily at the end of what was passing away.</a:t>
            </a:r>
            <a:r>
              <a:rPr lang="en-US" i="1" baseline="30000" dirty="0"/>
              <a:t> 14</a:t>
            </a:r>
            <a:r>
              <a:rPr lang="en-US" i="1" dirty="0"/>
              <a:t> But their minds were blinded. For until this day the same veil remains </a:t>
            </a:r>
            <a:r>
              <a:rPr lang="en-US" i="1" dirty="0" err="1"/>
              <a:t>unlifted</a:t>
            </a:r>
            <a:r>
              <a:rPr lang="en-US" i="1" dirty="0"/>
              <a:t> in the reading of the Old Testament, because the veil is taken away in Christ.</a:t>
            </a:r>
            <a:r>
              <a:rPr lang="en-US" i="1" baseline="30000" dirty="0"/>
              <a:t> 15</a:t>
            </a:r>
            <a:r>
              <a:rPr lang="en-US" i="1" dirty="0"/>
              <a:t> But even to this day, when Moses is read, a veil lies on their heart.</a:t>
            </a:r>
            <a:r>
              <a:rPr lang="en-US" i="1" baseline="30000" dirty="0"/>
              <a:t> 16</a:t>
            </a:r>
            <a:r>
              <a:rPr lang="en-US" i="1" dirty="0"/>
              <a:t> Nevertheless when one turns to the Lord, the veil is taken away.”</a:t>
            </a:r>
          </a:p>
          <a:p>
            <a:pPr marL="0" lvl="0" indent="0">
              <a:buFont typeface="Arial" panose="020B0604020202020204" pitchFamily="34" charset="0"/>
              <a:buNone/>
            </a:pPr>
            <a:r>
              <a:rPr lang="en-US" b="1" i="0" dirty="0"/>
              <a:t>(Acts 17:30-31), </a:t>
            </a:r>
            <a:r>
              <a:rPr lang="en-US" i="0" dirty="0"/>
              <a:t>“Truly, these times of ignorance God overlooked, but now commands all men everywhere to repent,</a:t>
            </a:r>
            <a:r>
              <a:rPr lang="en-US" i="0" baseline="30000" dirty="0"/>
              <a:t> 31</a:t>
            </a:r>
            <a:r>
              <a:rPr lang="en-US" i="0" dirty="0"/>
              <a:t> because He has appointed a day on which He will judge the world in righteousness by the Man whom He has ordained. He has given assurance of this to all by raising Him from the dead.”</a:t>
            </a:r>
          </a:p>
        </p:txBody>
      </p:sp>
      <p:sp>
        <p:nvSpPr>
          <p:cNvPr id="4" name="Slide Number Placeholder 3"/>
          <p:cNvSpPr>
            <a:spLocks noGrp="1"/>
          </p:cNvSpPr>
          <p:nvPr>
            <p:ph type="sldNum" sz="quarter" idx="5"/>
          </p:nvPr>
        </p:nvSpPr>
        <p:spPr/>
        <p:txBody>
          <a:bodyPr/>
          <a:lstStyle/>
          <a:p>
            <a:fld id="{5E91F3B1-5AD2-4F92-B6EB-6B75DC9AB8A8}" type="slidenum">
              <a:rPr lang="en-US" smtClean="0"/>
              <a:t>3</a:t>
            </a:fld>
            <a:endParaRPr lang="en-US"/>
          </a:p>
        </p:txBody>
      </p:sp>
    </p:spTree>
    <p:extLst>
      <p:ext uri="{BB962C8B-B14F-4D97-AF65-F5344CB8AC3E}">
        <p14:creationId xmlns:p14="http://schemas.microsoft.com/office/powerpoint/2010/main" val="165081961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The Mystery Revealed</a:t>
            </a:r>
          </a:p>
          <a:p>
            <a:pPr marL="171450" lvl="0" indent="-171450">
              <a:buFont typeface="Arial" panose="020B0604020202020204" pitchFamily="34" charset="0"/>
              <a:buChar char="•"/>
            </a:pPr>
            <a:r>
              <a:rPr lang="en-US" b="1" dirty="0"/>
              <a:t>To the Saints (First preached to the Jews on Pentecost)</a:t>
            </a:r>
          </a:p>
          <a:p>
            <a:pPr marL="0" lvl="0" indent="0">
              <a:buFont typeface="Arial" panose="020B0604020202020204" pitchFamily="34" charset="0"/>
              <a:buNone/>
            </a:pPr>
            <a:r>
              <a:rPr lang="en-US" b="1" dirty="0"/>
              <a:t>(Acts 2:14-24), </a:t>
            </a:r>
            <a:r>
              <a:rPr lang="en-US" i="1" dirty="0"/>
              <a:t>“But Peter, standing up with the eleven, raised his voice and said to them, “Men of Judea and all who dwell in Jerusalem, let this be known to you, and heed my words.</a:t>
            </a:r>
            <a:r>
              <a:rPr lang="en-US" i="1" baseline="30000" dirty="0"/>
              <a:t> 15</a:t>
            </a:r>
            <a:r>
              <a:rPr lang="en-US" i="1" dirty="0"/>
              <a:t> For these are not drunk, as you suppose, since it is only the third hour of the day.</a:t>
            </a:r>
            <a:r>
              <a:rPr lang="en-US" i="1" baseline="30000" dirty="0"/>
              <a:t> 16</a:t>
            </a:r>
            <a:r>
              <a:rPr lang="en-US" i="1" dirty="0"/>
              <a:t> But this is what was spoken by the prophet Joel:</a:t>
            </a:r>
            <a:br>
              <a:rPr lang="en-US" i="1" dirty="0"/>
            </a:br>
            <a:r>
              <a:rPr lang="en-US" i="1" baseline="30000" dirty="0"/>
              <a:t>17</a:t>
            </a:r>
            <a:r>
              <a:rPr lang="en-US" i="1" dirty="0"/>
              <a:t> ‘And it shall come to pass in the last days, says God, That I will pour out of My Spirit on all flesh; Your sons and your daughters shall prophesy, Your young men shall see visions, Your old men shall dream dreams. </a:t>
            </a:r>
            <a:r>
              <a:rPr lang="en-US" i="1" baseline="30000" dirty="0"/>
              <a:t>18</a:t>
            </a:r>
            <a:r>
              <a:rPr lang="en-US" i="1" dirty="0"/>
              <a:t> And on My menservants and on My maidservants I will pour out My Spirit in those days; And they shall prophesy. </a:t>
            </a:r>
            <a:r>
              <a:rPr lang="en-US" i="1" baseline="30000" dirty="0"/>
              <a:t>19</a:t>
            </a:r>
            <a:r>
              <a:rPr lang="en-US" i="1" dirty="0"/>
              <a:t> I will show wonders in heaven above And signs in the earth beneath: Blood and fire and vapor of smoke. </a:t>
            </a:r>
            <a:r>
              <a:rPr lang="en-US" i="1" baseline="30000" dirty="0"/>
              <a:t>20</a:t>
            </a:r>
            <a:r>
              <a:rPr lang="en-US" i="1" dirty="0"/>
              <a:t> The sun shall be turned into darkness, And the moon into blood, Before the coming of the great and awesome day of the Lord. </a:t>
            </a:r>
            <a:r>
              <a:rPr lang="en-US" i="1" baseline="30000" dirty="0"/>
              <a:t>21</a:t>
            </a:r>
            <a:r>
              <a:rPr lang="en-US" i="1" dirty="0"/>
              <a:t> And it shall come to pass That whoever calls on the name of the Lord Shall be saved.’ </a:t>
            </a:r>
            <a:r>
              <a:rPr lang="en-US" i="1" baseline="30000" dirty="0"/>
              <a:t>22</a:t>
            </a:r>
            <a:r>
              <a:rPr lang="en-US" i="1" dirty="0"/>
              <a:t> “Men of Israel, hear these words: Jesus of Nazareth, a Man attested by God to you by miracles, wonders, and signs which God did through Him in your midst, as you yourselves also know—</a:t>
            </a:r>
            <a:r>
              <a:rPr lang="en-US" i="1" baseline="30000" dirty="0"/>
              <a:t> 23</a:t>
            </a:r>
            <a:r>
              <a:rPr lang="en-US" i="1" dirty="0"/>
              <a:t> Him, being delivered by the determined purpose and foreknowledge of God, you have taken by lawless hands, have crucified, and put to death;</a:t>
            </a:r>
            <a:r>
              <a:rPr lang="en-US" i="1" baseline="30000" dirty="0"/>
              <a:t> 24</a:t>
            </a:r>
            <a:r>
              <a:rPr lang="en-US" i="1" dirty="0"/>
              <a:t> whom God raised up, having loosed the pains of death, because it was not possible that He should be held by it.</a:t>
            </a:r>
            <a:endParaRPr lang="en-US" b="1" i="1" dirty="0"/>
          </a:p>
          <a:p>
            <a:pPr marL="171450" lvl="0" indent="-171450">
              <a:buFont typeface="Arial" panose="020B0604020202020204" pitchFamily="34" charset="0"/>
              <a:buChar char="•"/>
            </a:pPr>
            <a:r>
              <a:rPr lang="en-US" b="1" dirty="0"/>
              <a:t>By the Saints to the Gentiles</a:t>
            </a:r>
          </a:p>
          <a:p>
            <a:pPr marL="0" lvl="0" indent="0">
              <a:buFont typeface="Arial" panose="020B0604020202020204" pitchFamily="34" charset="0"/>
              <a:buNone/>
            </a:pPr>
            <a:r>
              <a:rPr lang="en-US" b="1" dirty="0"/>
              <a:t>(Isaiah 1:1-2), </a:t>
            </a:r>
            <a:r>
              <a:rPr lang="en-US" i="1" dirty="0"/>
              <a:t>“The word that Isaiah the son of </a:t>
            </a:r>
            <a:r>
              <a:rPr lang="en-US" i="1" dirty="0" err="1"/>
              <a:t>Amoz</a:t>
            </a:r>
            <a:r>
              <a:rPr lang="en-US" i="1" dirty="0"/>
              <a:t> saw concerning Judah and Jerusalem. </a:t>
            </a:r>
            <a:r>
              <a:rPr lang="en-US" i="1" baseline="30000" dirty="0"/>
              <a:t>2</a:t>
            </a:r>
            <a:r>
              <a:rPr lang="en-US" i="1" dirty="0"/>
              <a:t> Now it shall come to pass in the latter days That the mountain of the Lord's house Shall be established on the top of the mountains, And shall be exalted above the hills; And all nations shall flow to it.”</a:t>
            </a:r>
          </a:p>
          <a:p>
            <a:pPr marL="0" lvl="0" indent="0">
              <a:buFont typeface="Arial" panose="020B0604020202020204" pitchFamily="34" charset="0"/>
              <a:buNone/>
            </a:pPr>
            <a:r>
              <a:rPr lang="en-US" b="1" dirty="0"/>
              <a:t>(Acts 10:34-35),</a:t>
            </a:r>
            <a:r>
              <a:rPr lang="en-US" b="1" i="1" dirty="0"/>
              <a:t> </a:t>
            </a:r>
            <a:r>
              <a:rPr lang="en-US" i="1" dirty="0"/>
              <a:t>“Then Peter opened his mouth and said: “In truth I perceive that God shows no partiality.</a:t>
            </a:r>
            <a:r>
              <a:rPr lang="en-US" i="1" baseline="30000" dirty="0"/>
              <a:t> 35</a:t>
            </a:r>
            <a:r>
              <a:rPr lang="en-US" i="1" dirty="0"/>
              <a:t> But in every nation whoever fears Him and works righteousness is accepted by Him.”</a:t>
            </a:r>
          </a:p>
          <a:p>
            <a:pPr marL="0" lvl="0" indent="0">
              <a:buFont typeface="Arial" panose="020B0604020202020204" pitchFamily="34" charset="0"/>
              <a:buNone/>
            </a:pPr>
            <a:r>
              <a:rPr lang="en-US" b="1" dirty="0"/>
              <a:t>(Galatians 3:28-29), </a:t>
            </a:r>
            <a:r>
              <a:rPr lang="en-US" i="1" dirty="0"/>
              <a:t>“There is neither Jew nor Greek, there is neither slave nor free, there is neither male nor female; for you are all one in Christ Jesus.</a:t>
            </a:r>
            <a:r>
              <a:rPr lang="en-US" i="1" baseline="30000" dirty="0"/>
              <a:t> 29</a:t>
            </a:r>
            <a:r>
              <a:rPr lang="en-US" i="1" dirty="0"/>
              <a:t> And if you are Christ's, then you are Abraham's seed, and heirs according to the promise.”</a:t>
            </a:r>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endParaRPr lang="en-US" dirty="0"/>
          </a:p>
          <a:p>
            <a:pPr marL="0" lvl="0" indent="0">
              <a:buFont typeface="Arial" panose="020B0604020202020204" pitchFamily="34" charset="0"/>
              <a:buNone/>
            </a:pPr>
            <a:r>
              <a:rPr lang="en-US" dirty="0"/>
              <a:t>D.  What is the Mystery?</a:t>
            </a:r>
          </a:p>
          <a:p>
            <a:pPr marL="628650" lvl="1" indent="-171450">
              <a:buFont typeface="Arial" panose="020B0604020202020204" pitchFamily="34" charset="0"/>
              <a:buChar char="•"/>
            </a:pPr>
            <a:r>
              <a:rPr lang="en-US" dirty="0"/>
              <a:t>Christ in you, the hope of glory</a:t>
            </a:r>
          </a:p>
          <a:p>
            <a:pPr marL="628650" lvl="1" indent="-171450">
              <a:buFont typeface="Arial" panose="020B0604020202020204" pitchFamily="34" charset="0"/>
              <a:buChar char="•"/>
            </a:pPr>
            <a:r>
              <a:rPr lang="en-US" dirty="0"/>
              <a:t>Creating every man perfect in Christ Jesus</a:t>
            </a:r>
          </a:p>
          <a:p>
            <a:pPr marL="628650" lvl="1" indent="-171450">
              <a:buFont typeface="Arial" panose="020B0604020202020204" pitchFamily="34" charset="0"/>
              <a:buChar char="•"/>
            </a:pPr>
            <a:r>
              <a:rPr lang="en-US" dirty="0"/>
              <a:t>Salvation in the New Covenants</a:t>
            </a:r>
          </a:p>
          <a:p>
            <a:pPr marL="228600" lvl="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91F3B1-5AD2-4F92-B6EB-6B75DC9AB8A8}" type="slidenum">
              <a:rPr lang="en-US" smtClean="0"/>
              <a:t>4</a:t>
            </a:fld>
            <a:endParaRPr lang="en-US"/>
          </a:p>
        </p:txBody>
      </p:sp>
    </p:spTree>
    <p:extLst>
      <p:ext uri="{BB962C8B-B14F-4D97-AF65-F5344CB8AC3E}">
        <p14:creationId xmlns:p14="http://schemas.microsoft.com/office/powerpoint/2010/main" val="1672561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buFont typeface="Arial" panose="020B0604020202020204" pitchFamily="34" charset="0"/>
              <a:buNone/>
            </a:pPr>
            <a:r>
              <a:rPr lang="en-US" b="1" dirty="0"/>
              <a:t>What is the Mystery? </a:t>
            </a:r>
          </a:p>
          <a:p>
            <a:pPr marL="171450" lvl="0" indent="-171450">
              <a:buFont typeface="Arial" panose="020B0604020202020204" pitchFamily="34" charset="0"/>
              <a:buChar char="•"/>
            </a:pPr>
            <a:r>
              <a:rPr lang="en-US" b="1" dirty="0"/>
              <a:t>Christ in you, the hope of glory</a:t>
            </a:r>
          </a:p>
          <a:p>
            <a:pPr marL="0" lvl="0" indent="0">
              <a:buFont typeface="Arial" panose="020B0604020202020204" pitchFamily="34" charset="0"/>
              <a:buNone/>
            </a:pPr>
            <a:r>
              <a:rPr lang="en-US" b="1" dirty="0"/>
              <a:t>(Ephesians 1:3-4), </a:t>
            </a:r>
            <a:r>
              <a:rPr lang="en-US" i="1" dirty="0"/>
              <a:t>“Blessed be the God and Father of our Lord Jesus Christ, who has blessed us with every spiritual blessing in the heavenly places in Christ,</a:t>
            </a:r>
            <a:r>
              <a:rPr lang="en-US" i="1" baseline="30000" dirty="0"/>
              <a:t> 4</a:t>
            </a:r>
            <a:r>
              <a:rPr lang="en-US" i="1" dirty="0"/>
              <a:t> just as He chose us in Him before the foundation of the world, that we should be holy and without blame before Him in love.”</a:t>
            </a:r>
            <a:endParaRPr lang="en-US" b="1" i="1" dirty="0"/>
          </a:p>
          <a:p>
            <a:pPr marL="171450" lvl="0" indent="-171450">
              <a:buFont typeface="Arial" panose="020B0604020202020204" pitchFamily="34" charset="0"/>
              <a:buChar char="•"/>
            </a:pPr>
            <a:r>
              <a:rPr lang="en-US" b="1" dirty="0"/>
              <a:t>Creating every man perfect in Christ Jesus</a:t>
            </a:r>
          </a:p>
          <a:p>
            <a:pPr marL="0" lvl="0" indent="0">
              <a:buFont typeface="Arial" panose="020B0604020202020204" pitchFamily="34" charset="0"/>
              <a:buNone/>
            </a:pPr>
            <a:r>
              <a:rPr lang="en-US" b="1" dirty="0"/>
              <a:t>(Ephesians 5:25-27), </a:t>
            </a:r>
            <a:r>
              <a:rPr lang="en-US" i="1" dirty="0"/>
              <a:t>“Husbands, love your wives, just as Christ also loved the church and gave Himself for her,</a:t>
            </a:r>
            <a:r>
              <a:rPr lang="en-US" i="1" baseline="30000" dirty="0"/>
              <a:t> 26</a:t>
            </a:r>
            <a:r>
              <a:rPr lang="en-US" i="1" dirty="0"/>
              <a:t> that He might sanctify and cleanse her with the washing of water by the word,</a:t>
            </a:r>
            <a:r>
              <a:rPr lang="en-US" i="1" baseline="30000" dirty="0"/>
              <a:t> 27</a:t>
            </a:r>
            <a:r>
              <a:rPr lang="en-US" i="1" dirty="0"/>
              <a:t> that He might present her to Himself a glorious church, not having spot or wrinkle or any such thing, but that she should be holy and without blemish.”</a:t>
            </a:r>
          </a:p>
          <a:p>
            <a:pPr marL="171450" lvl="0" indent="-171450">
              <a:buFont typeface="Arial" panose="020B0604020202020204" pitchFamily="34" charset="0"/>
              <a:buChar char="•"/>
            </a:pPr>
            <a:r>
              <a:rPr lang="en-US" dirty="0"/>
              <a:t>Salvation in the New Covenant</a:t>
            </a:r>
          </a:p>
          <a:p>
            <a:pPr marL="0" lvl="0" indent="0">
              <a:buFont typeface="Arial" panose="020B0604020202020204" pitchFamily="34" charset="0"/>
              <a:buNone/>
            </a:pPr>
            <a:r>
              <a:rPr lang="en-US" b="1" dirty="0"/>
              <a:t>(Matthew 26:27-29), </a:t>
            </a:r>
            <a:r>
              <a:rPr lang="en-US" i="1" dirty="0"/>
              <a:t>“Then He took the cup, and gave thanks, and gave it to them, saying, “Drink from it, all of you.</a:t>
            </a:r>
            <a:r>
              <a:rPr lang="en-US" i="1" baseline="30000" dirty="0"/>
              <a:t> 28</a:t>
            </a:r>
            <a:r>
              <a:rPr lang="en-US" i="1" dirty="0"/>
              <a:t> For this is My blood of the new covenant, which is shed for many for the remission of sins.</a:t>
            </a:r>
            <a:r>
              <a:rPr lang="en-US" i="1" baseline="30000" dirty="0"/>
              <a:t> 29</a:t>
            </a:r>
            <a:r>
              <a:rPr lang="en-US" i="1" dirty="0"/>
              <a:t> But I say to you, I will not drink of this fruit of the vine from now on until that day when I drink it new with you in My Father's kingdom.”</a:t>
            </a:r>
          </a:p>
          <a:p>
            <a:pPr marL="228600" lvl="0" indent="-228600">
              <a:buFont typeface="Arial" panose="020B0604020202020204" pitchFamily="34" charset="0"/>
              <a:buChar char="•"/>
            </a:pPr>
            <a:endParaRPr lang="en-US" dirty="0"/>
          </a:p>
        </p:txBody>
      </p:sp>
      <p:sp>
        <p:nvSpPr>
          <p:cNvPr id="4" name="Slide Number Placeholder 3"/>
          <p:cNvSpPr>
            <a:spLocks noGrp="1"/>
          </p:cNvSpPr>
          <p:nvPr>
            <p:ph type="sldNum" sz="quarter" idx="5"/>
          </p:nvPr>
        </p:nvSpPr>
        <p:spPr/>
        <p:txBody>
          <a:bodyPr/>
          <a:lstStyle/>
          <a:p>
            <a:fld id="{5E91F3B1-5AD2-4F92-B6EB-6B75DC9AB8A8}" type="slidenum">
              <a:rPr lang="en-US" smtClean="0"/>
              <a:t>5</a:t>
            </a:fld>
            <a:endParaRPr lang="en-US"/>
          </a:p>
        </p:txBody>
      </p:sp>
    </p:spTree>
    <p:extLst>
      <p:ext uri="{BB962C8B-B14F-4D97-AF65-F5344CB8AC3E}">
        <p14:creationId xmlns:p14="http://schemas.microsoft.com/office/powerpoint/2010/main" val="36500387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25BB46-9F6D-4C81-B2ED-A810948E206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7CFAF58B-1748-6282-8C5F-5C213B15846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BE7B7167-8668-F8C9-28A1-CFB10EF24CE9}"/>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5548E902-3291-7AE7-0FC6-0A7FD388397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31DC925-A4AB-3D88-E73D-F4FCA06CF181}"/>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31421743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9009F8-C424-3F4C-FC9F-F2762D3BE37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36845840-90AC-E6D8-DC73-530DBC77BFB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6FFA3B-A5A9-083F-766F-116918F40BDC}"/>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85158B6D-1A4D-AE88-ECD2-61341613F8C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2092DB-0580-512E-9B89-A0FCF8E467B7}"/>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3808378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E448F08-7448-4956-D334-B7BCC78D7BB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2582F2D-9CE3-B29B-18D8-3F49DD583BC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2F94985-1AB1-3FE4-E0DC-7A2E8E97FD16}"/>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CD013E95-4984-6962-C895-6A64889E80A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FFF1B8-BA9C-9262-B9CC-337FAF96826A}"/>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30271334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D5CEF1-D820-817B-633C-A84BE0BC6DF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239B3B3-5D41-1388-97F1-E2D973F1B33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F896DA-27AB-6F45-BDD3-E87B5B22D046}"/>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8736ADE4-8F2A-C86A-B5B6-A6A44B01A44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6A122A-1D35-0D27-B64C-E4CD6CF7354F}"/>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1357958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D0537A-FBC4-A2F3-16B2-25B025FBC38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E5A2F0B-52D8-CDF7-ABF7-7FD324F611E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6FF0889-4700-9301-E059-799930597694}"/>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E7264B6A-99A8-74A0-BAA5-6EC7C0B56CC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2B7F72-AE12-0778-2BF6-7D1AA99CD2AA}"/>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35719519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8D36FB-0C4A-42F7-720F-AA20F0BD7F5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F79923C-A358-3FDE-10D7-3A1B622982BE}"/>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F9EFF12-D742-1BC3-09D0-57E98402B2F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147A2E5-B06A-BA2C-A5A4-2788096E0F8C}"/>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6" name="Footer Placeholder 5">
            <a:extLst>
              <a:ext uri="{FF2B5EF4-FFF2-40B4-BE49-F238E27FC236}">
                <a16:creationId xmlns:a16="http://schemas.microsoft.com/office/drawing/2014/main" id="{0AAA2D9A-AA9D-5D3A-F996-B1542FD801B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C47108-1438-29EB-144D-D07D723BA8DB}"/>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218436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6815CC-4816-35F0-3A8A-3122A9C0648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37BA553F-3639-307E-6ABF-D47E69C9E4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010DE2B-1BBE-5D56-0B71-13F4E986C95D}"/>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35010E9-30C1-227C-E772-F67A61C8C7A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FD8167-1290-8CAD-7605-6FD2E3ED8AC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5E01516-D773-37C3-5085-F8AAAF4EB50E}"/>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8" name="Footer Placeholder 7">
            <a:extLst>
              <a:ext uri="{FF2B5EF4-FFF2-40B4-BE49-F238E27FC236}">
                <a16:creationId xmlns:a16="http://schemas.microsoft.com/office/drawing/2014/main" id="{0095F5C5-BFB4-0486-EB04-3FEE114F07B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E152943-DB1B-F234-179F-BE631711A14E}"/>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8932869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B59D87-9A02-6AF7-8A87-B44CA0FDF1B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286A399-01BD-C664-0E7E-431797339C11}"/>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4" name="Footer Placeholder 3">
            <a:extLst>
              <a:ext uri="{FF2B5EF4-FFF2-40B4-BE49-F238E27FC236}">
                <a16:creationId xmlns:a16="http://schemas.microsoft.com/office/drawing/2014/main" id="{E374A14C-D4E7-1717-836C-3507300B06C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19E40AD-3FF2-E730-8765-4EB26CB083D4}"/>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842291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86DA42-C8A9-2B20-7113-9BD4F7392767}"/>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3" name="Footer Placeholder 2">
            <a:extLst>
              <a:ext uri="{FF2B5EF4-FFF2-40B4-BE49-F238E27FC236}">
                <a16:creationId xmlns:a16="http://schemas.microsoft.com/office/drawing/2014/main" id="{4AFBB8C0-F639-E485-27FA-5B2195420753}"/>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84BA8DF-6095-5064-9BA6-9BDF1D4821CA}"/>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5161952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7B16A9-1DC3-ECE8-8BA6-934B7D1317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EA45666-31CF-4BA5-15B4-9954BECD896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6138049-0B58-DBF1-6437-CDB7E460076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4AC898B-8C3D-6484-E610-3445A03DE7B5}"/>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6" name="Footer Placeholder 5">
            <a:extLst>
              <a:ext uri="{FF2B5EF4-FFF2-40B4-BE49-F238E27FC236}">
                <a16:creationId xmlns:a16="http://schemas.microsoft.com/office/drawing/2014/main" id="{E9339AB1-FF73-86AB-F90C-BBC058BFC34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1965F4D-AB34-3665-62CE-7054F0FA1E2A}"/>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7928269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972822-2779-36DE-0B77-DC9A1C0B2FE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2E0168-3189-3F4A-C1B1-3592A4E4962E}"/>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2274558-069A-853B-609B-FB16D23E1FF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3ACF8-692E-30C0-D807-7628E29E3D8D}"/>
              </a:ext>
            </a:extLst>
          </p:cNvPr>
          <p:cNvSpPr>
            <a:spLocks noGrp="1"/>
          </p:cNvSpPr>
          <p:nvPr>
            <p:ph type="dt" sz="half" idx="10"/>
          </p:nvPr>
        </p:nvSpPr>
        <p:spPr/>
        <p:txBody>
          <a:bodyPr/>
          <a:lstStyle/>
          <a:p>
            <a:fld id="{BC96B51C-D325-4E45-BB59-89D4333BBCE9}" type="datetimeFigureOut">
              <a:rPr lang="en-US" smtClean="0"/>
              <a:t>6/3/2023</a:t>
            </a:fld>
            <a:endParaRPr lang="en-US"/>
          </a:p>
        </p:txBody>
      </p:sp>
      <p:sp>
        <p:nvSpPr>
          <p:cNvPr id="6" name="Footer Placeholder 5">
            <a:extLst>
              <a:ext uri="{FF2B5EF4-FFF2-40B4-BE49-F238E27FC236}">
                <a16:creationId xmlns:a16="http://schemas.microsoft.com/office/drawing/2014/main" id="{96BE3815-9DAE-24A8-C3C6-DFB11D3588F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772E69B-5330-45F2-4D93-61FDEDA66AFB}"/>
              </a:ext>
            </a:extLst>
          </p:cNvPr>
          <p:cNvSpPr>
            <a:spLocks noGrp="1"/>
          </p:cNvSpPr>
          <p:nvPr>
            <p:ph type="sldNum" sz="quarter" idx="12"/>
          </p:nvPr>
        </p:nvSpPr>
        <p:spPr/>
        <p:txBody>
          <a:bodyPr/>
          <a:lstStyle/>
          <a:p>
            <a:fld id="{5FE919C5-1672-4CEF-977F-218BDD62CC00}" type="slidenum">
              <a:rPr lang="en-US" smtClean="0"/>
              <a:t>‹#›</a:t>
            </a:fld>
            <a:endParaRPr lang="en-US"/>
          </a:p>
        </p:txBody>
      </p:sp>
    </p:spTree>
    <p:extLst>
      <p:ext uri="{BB962C8B-B14F-4D97-AF65-F5344CB8AC3E}">
        <p14:creationId xmlns:p14="http://schemas.microsoft.com/office/powerpoint/2010/main" val="203147970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4000" r="-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A69FEE2-547D-9836-CA0F-3CAC55ACD31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59570BD-09D8-6DC7-47AE-E8977B36C4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BC65E1F-8B49-6A54-1FE8-9EEDF9B91C6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C96B51C-D325-4E45-BB59-89D4333BBCE9}" type="datetimeFigureOut">
              <a:rPr lang="en-US" smtClean="0"/>
              <a:t>6/3/2023</a:t>
            </a:fld>
            <a:endParaRPr lang="en-US"/>
          </a:p>
        </p:txBody>
      </p:sp>
      <p:sp>
        <p:nvSpPr>
          <p:cNvPr id="5" name="Footer Placeholder 4">
            <a:extLst>
              <a:ext uri="{FF2B5EF4-FFF2-40B4-BE49-F238E27FC236}">
                <a16:creationId xmlns:a16="http://schemas.microsoft.com/office/drawing/2014/main" id="{CDB8A528-3566-886E-C319-BD2AE111CFC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550A5C72-BBDA-1F4E-3E45-454111989DA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E919C5-1672-4CEF-977F-218BDD62CC00}" type="slidenum">
              <a:rPr lang="en-US" smtClean="0"/>
              <a:t>‹#›</a:t>
            </a:fld>
            <a:endParaRPr lang="en-US"/>
          </a:p>
        </p:txBody>
      </p:sp>
    </p:spTree>
    <p:extLst>
      <p:ext uri="{BB962C8B-B14F-4D97-AF65-F5344CB8AC3E}">
        <p14:creationId xmlns:p14="http://schemas.microsoft.com/office/powerpoint/2010/main" val="203673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E05-2A50-2145-DDFB-F58D02C5811D}"/>
              </a:ext>
            </a:extLst>
          </p:cNvPr>
          <p:cNvSpPr>
            <a:spLocks noGrp="1"/>
          </p:cNvSpPr>
          <p:nvPr>
            <p:ph type="ctrTitle"/>
          </p:nvPr>
        </p:nvSpPr>
        <p:spPr/>
        <p:txBody>
          <a:bodyPr/>
          <a:lstStyle/>
          <a:p>
            <a:endParaRPr lang="en-US" dirty="0"/>
          </a:p>
        </p:txBody>
      </p:sp>
      <p:sp>
        <p:nvSpPr>
          <p:cNvPr id="3" name="Subtitle 2">
            <a:extLst>
              <a:ext uri="{FF2B5EF4-FFF2-40B4-BE49-F238E27FC236}">
                <a16:creationId xmlns:a16="http://schemas.microsoft.com/office/drawing/2014/main" id="{098203E1-1F62-6B20-9D87-04B9959BC6D9}"/>
              </a:ext>
            </a:extLst>
          </p:cNvPr>
          <p:cNvSpPr>
            <a:spLocks noGrp="1"/>
          </p:cNvSpPr>
          <p:nvPr>
            <p:ph type="subTitle" idx="1"/>
          </p:nvPr>
        </p:nvSpPr>
        <p:spPr/>
        <p:txBody>
          <a:bodyPr/>
          <a:lstStyle/>
          <a:p>
            <a:endParaRPr lang="en-US"/>
          </a:p>
        </p:txBody>
      </p:sp>
      <p:pic>
        <p:nvPicPr>
          <p:cNvPr id="5" name="Picture 4" descr="A group of question marks&#10;&#10;Description automatically generated with low confidence">
            <a:extLst>
              <a:ext uri="{FF2B5EF4-FFF2-40B4-BE49-F238E27FC236}">
                <a16:creationId xmlns:a16="http://schemas.microsoft.com/office/drawing/2014/main" id="{1F5B500E-6F2B-9513-D8D7-7203798CEA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01430936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E05-2A50-2145-DDFB-F58D02C5811D}"/>
              </a:ext>
            </a:extLst>
          </p:cNvPr>
          <p:cNvSpPr>
            <a:spLocks noGrp="1"/>
          </p:cNvSpPr>
          <p:nvPr>
            <p:ph type="ctrTitle"/>
          </p:nvPr>
        </p:nvSpPr>
        <p:spPr>
          <a:xfrm>
            <a:off x="304800" y="177800"/>
            <a:ext cx="5994400" cy="3332163"/>
          </a:xfrm>
        </p:spPr>
        <p:txBody>
          <a:bodyPr>
            <a:normAutofit/>
          </a:bodyPr>
          <a:lstStyle/>
          <a:p>
            <a:r>
              <a:rPr lang="en-US" sz="7200" b="1" dirty="0">
                <a:solidFill>
                  <a:srgbClr val="0F2F5D"/>
                </a:solidFill>
                <a:latin typeface="Mountains of Christmas" panose="030005000506000A0004" pitchFamily="66" charset="0"/>
                <a:cs typeface="Miriam" panose="020B0604020202020204" pitchFamily="34" charset="-79"/>
              </a:rPr>
              <a:t>The Importance</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of the</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Mystery</a:t>
            </a:r>
          </a:p>
        </p:txBody>
      </p:sp>
      <p:sp>
        <p:nvSpPr>
          <p:cNvPr id="3" name="Subtitle 2">
            <a:extLst>
              <a:ext uri="{FF2B5EF4-FFF2-40B4-BE49-F238E27FC236}">
                <a16:creationId xmlns:a16="http://schemas.microsoft.com/office/drawing/2014/main" id="{098203E1-1F62-6B20-9D87-04B9959BC6D9}"/>
              </a:ext>
            </a:extLst>
          </p:cNvPr>
          <p:cNvSpPr>
            <a:spLocks noGrp="1"/>
          </p:cNvSpPr>
          <p:nvPr>
            <p:ph type="subTitle" idx="1"/>
          </p:nvPr>
        </p:nvSpPr>
        <p:spPr>
          <a:xfrm>
            <a:off x="304800" y="4110038"/>
            <a:ext cx="5994400" cy="2570162"/>
          </a:xfrm>
        </p:spPr>
        <p:txBody>
          <a:bodyPr>
            <a:normAutofit/>
          </a:bodyPr>
          <a:lstStyle/>
          <a:p>
            <a:r>
              <a:rPr lang="en-US" sz="4800" dirty="0">
                <a:solidFill>
                  <a:srgbClr val="0F2F5D"/>
                </a:solidFill>
              </a:rPr>
              <a:t>Philippians 3:-11</a:t>
            </a:r>
          </a:p>
          <a:p>
            <a:r>
              <a:rPr lang="en-US" sz="4800" dirty="0">
                <a:solidFill>
                  <a:srgbClr val="0F2F5D"/>
                </a:solidFill>
              </a:rPr>
              <a:t>2 Corinthians 11:22-28</a:t>
            </a:r>
          </a:p>
          <a:p>
            <a:r>
              <a:rPr lang="en-US" sz="4800" dirty="0">
                <a:solidFill>
                  <a:srgbClr val="0F2F5D"/>
                </a:solidFill>
              </a:rPr>
              <a:t>1 Corinthians 4:1-5</a:t>
            </a:r>
          </a:p>
          <a:p>
            <a:endParaRPr lang="en-US" sz="4800" dirty="0">
              <a:solidFill>
                <a:srgbClr val="0F2F5D"/>
              </a:solidFill>
            </a:endParaRPr>
          </a:p>
        </p:txBody>
      </p:sp>
    </p:spTree>
    <p:extLst>
      <p:ext uri="{BB962C8B-B14F-4D97-AF65-F5344CB8AC3E}">
        <p14:creationId xmlns:p14="http://schemas.microsoft.com/office/powerpoint/2010/main" val="2766150586"/>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E05-2A50-2145-DDFB-F58D02C5811D}"/>
              </a:ext>
            </a:extLst>
          </p:cNvPr>
          <p:cNvSpPr>
            <a:spLocks noGrp="1"/>
          </p:cNvSpPr>
          <p:nvPr>
            <p:ph type="ctrTitle"/>
          </p:nvPr>
        </p:nvSpPr>
        <p:spPr>
          <a:xfrm>
            <a:off x="304800" y="177800"/>
            <a:ext cx="5994400" cy="3332163"/>
          </a:xfrm>
        </p:spPr>
        <p:txBody>
          <a:bodyPr>
            <a:normAutofit/>
          </a:bodyPr>
          <a:lstStyle/>
          <a:p>
            <a:r>
              <a:rPr lang="en-US" sz="7200" b="1" dirty="0">
                <a:solidFill>
                  <a:srgbClr val="0F2F5D"/>
                </a:solidFill>
                <a:latin typeface="Mountains of Christmas" panose="030005000506000A0004" pitchFamily="66" charset="0"/>
                <a:cs typeface="Miriam" panose="020B0604020202020204" pitchFamily="34" charset="-79"/>
              </a:rPr>
              <a:t>The</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Mystery</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Itself</a:t>
            </a:r>
          </a:p>
        </p:txBody>
      </p:sp>
      <p:sp>
        <p:nvSpPr>
          <p:cNvPr id="3" name="Subtitle 2">
            <a:extLst>
              <a:ext uri="{FF2B5EF4-FFF2-40B4-BE49-F238E27FC236}">
                <a16:creationId xmlns:a16="http://schemas.microsoft.com/office/drawing/2014/main" id="{098203E1-1F62-6B20-9D87-04B9959BC6D9}"/>
              </a:ext>
            </a:extLst>
          </p:cNvPr>
          <p:cNvSpPr>
            <a:spLocks noGrp="1"/>
          </p:cNvSpPr>
          <p:nvPr>
            <p:ph type="subTitle" idx="1"/>
          </p:nvPr>
        </p:nvSpPr>
        <p:spPr>
          <a:xfrm>
            <a:off x="304800" y="4110038"/>
            <a:ext cx="5994400" cy="2570162"/>
          </a:xfrm>
        </p:spPr>
        <p:txBody>
          <a:bodyPr>
            <a:normAutofit/>
          </a:bodyPr>
          <a:lstStyle/>
          <a:p>
            <a:r>
              <a:rPr lang="en-US" sz="4800" dirty="0">
                <a:solidFill>
                  <a:srgbClr val="0F2F5D"/>
                </a:solidFill>
              </a:rPr>
              <a:t>Hebrews 11:39-40</a:t>
            </a:r>
          </a:p>
          <a:p>
            <a:r>
              <a:rPr lang="en-US" sz="4800" dirty="0">
                <a:solidFill>
                  <a:srgbClr val="0F2F5D"/>
                </a:solidFill>
              </a:rPr>
              <a:t>2 Corinthians 3:12-16</a:t>
            </a:r>
          </a:p>
          <a:p>
            <a:r>
              <a:rPr lang="en-US" sz="4800" dirty="0">
                <a:solidFill>
                  <a:srgbClr val="0F2F5D"/>
                </a:solidFill>
              </a:rPr>
              <a:t>Acts 17:30-31</a:t>
            </a:r>
          </a:p>
        </p:txBody>
      </p:sp>
    </p:spTree>
    <p:extLst>
      <p:ext uri="{BB962C8B-B14F-4D97-AF65-F5344CB8AC3E}">
        <p14:creationId xmlns:p14="http://schemas.microsoft.com/office/powerpoint/2010/main" val="995292343"/>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E05-2A50-2145-DDFB-F58D02C5811D}"/>
              </a:ext>
            </a:extLst>
          </p:cNvPr>
          <p:cNvSpPr>
            <a:spLocks noGrp="1"/>
          </p:cNvSpPr>
          <p:nvPr>
            <p:ph type="ctrTitle"/>
          </p:nvPr>
        </p:nvSpPr>
        <p:spPr>
          <a:xfrm>
            <a:off x="304800" y="177800"/>
            <a:ext cx="5994400" cy="3332163"/>
          </a:xfrm>
        </p:spPr>
        <p:txBody>
          <a:bodyPr>
            <a:normAutofit/>
          </a:bodyPr>
          <a:lstStyle/>
          <a:p>
            <a:r>
              <a:rPr lang="en-US" sz="7200" b="1" dirty="0">
                <a:solidFill>
                  <a:srgbClr val="0F2F5D"/>
                </a:solidFill>
                <a:latin typeface="Mountains of Christmas" panose="030005000506000A0004" pitchFamily="66" charset="0"/>
                <a:cs typeface="Miriam" panose="020B0604020202020204" pitchFamily="34" charset="-79"/>
              </a:rPr>
              <a:t>The</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Mystery</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Revealed</a:t>
            </a:r>
          </a:p>
        </p:txBody>
      </p:sp>
      <p:sp>
        <p:nvSpPr>
          <p:cNvPr id="3" name="Subtitle 2">
            <a:extLst>
              <a:ext uri="{FF2B5EF4-FFF2-40B4-BE49-F238E27FC236}">
                <a16:creationId xmlns:a16="http://schemas.microsoft.com/office/drawing/2014/main" id="{098203E1-1F62-6B20-9D87-04B9959BC6D9}"/>
              </a:ext>
            </a:extLst>
          </p:cNvPr>
          <p:cNvSpPr>
            <a:spLocks noGrp="1"/>
          </p:cNvSpPr>
          <p:nvPr>
            <p:ph type="subTitle" idx="1"/>
          </p:nvPr>
        </p:nvSpPr>
        <p:spPr>
          <a:xfrm>
            <a:off x="-1" y="4110037"/>
            <a:ext cx="6955971" cy="2747963"/>
          </a:xfrm>
        </p:spPr>
        <p:txBody>
          <a:bodyPr>
            <a:normAutofit/>
          </a:bodyPr>
          <a:lstStyle/>
          <a:p>
            <a:r>
              <a:rPr lang="en-US" sz="4800" dirty="0">
                <a:solidFill>
                  <a:srgbClr val="0F2F5D"/>
                </a:solidFill>
              </a:rPr>
              <a:t>Acts 2:14-24</a:t>
            </a:r>
          </a:p>
          <a:p>
            <a:r>
              <a:rPr lang="en-US" sz="4800" dirty="0">
                <a:solidFill>
                  <a:srgbClr val="0F2F5D"/>
                </a:solidFill>
              </a:rPr>
              <a:t>Isaiah 1:1-2</a:t>
            </a:r>
          </a:p>
          <a:p>
            <a:r>
              <a:rPr lang="en-US" sz="4800" dirty="0">
                <a:solidFill>
                  <a:srgbClr val="0F2F5D"/>
                </a:solidFill>
              </a:rPr>
              <a:t>Acts 10:34-35; Gal. 3:28-29</a:t>
            </a:r>
          </a:p>
        </p:txBody>
      </p:sp>
    </p:spTree>
    <p:extLst>
      <p:ext uri="{BB962C8B-B14F-4D97-AF65-F5344CB8AC3E}">
        <p14:creationId xmlns:p14="http://schemas.microsoft.com/office/powerpoint/2010/main" val="180511032"/>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03CE05-2A50-2145-DDFB-F58D02C5811D}"/>
              </a:ext>
            </a:extLst>
          </p:cNvPr>
          <p:cNvSpPr>
            <a:spLocks noGrp="1"/>
          </p:cNvSpPr>
          <p:nvPr>
            <p:ph type="ctrTitle"/>
          </p:nvPr>
        </p:nvSpPr>
        <p:spPr>
          <a:xfrm>
            <a:off x="304800" y="177800"/>
            <a:ext cx="5994400" cy="3332163"/>
          </a:xfrm>
        </p:spPr>
        <p:txBody>
          <a:bodyPr>
            <a:normAutofit/>
          </a:bodyPr>
          <a:lstStyle/>
          <a:p>
            <a:r>
              <a:rPr lang="en-US" sz="7200" b="1" dirty="0">
                <a:solidFill>
                  <a:srgbClr val="0F2F5D"/>
                </a:solidFill>
                <a:latin typeface="Mountains of Christmas" panose="030005000506000A0004" pitchFamily="66" charset="0"/>
                <a:cs typeface="Miriam" panose="020B0604020202020204" pitchFamily="34" charset="-79"/>
              </a:rPr>
              <a:t>What is</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the</a:t>
            </a:r>
            <a:br>
              <a:rPr lang="en-US" sz="7200" b="1" dirty="0">
                <a:solidFill>
                  <a:srgbClr val="0F2F5D"/>
                </a:solidFill>
                <a:latin typeface="Mountains of Christmas" panose="030005000506000A0004" pitchFamily="66" charset="0"/>
                <a:cs typeface="Miriam" panose="020B0604020202020204" pitchFamily="34" charset="-79"/>
              </a:rPr>
            </a:br>
            <a:r>
              <a:rPr lang="en-US" sz="7200" b="1" dirty="0">
                <a:solidFill>
                  <a:srgbClr val="0F2F5D"/>
                </a:solidFill>
                <a:latin typeface="Mountains of Christmas" panose="030005000506000A0004" pitchFamily="66" charset="0"/>
                <a:cs typeface="Miriam" panose="020B0604020202020204" pitchFamily="34" charset="-79"/>
              </a:rPr>
              <a:t>Mystery?</a:t>
            </a:r>
          </a:p>
        </p:txBody>
      </p:sp>
      <p:sp>
        <p:nvSpPr>
          <p:cNvPr id="3" name="Subtitle 2">
            <a:extLst>
              <a:ext uri="{FF2B5EF4-FFF2-40B4-BE49-F238E27FC236}">
                <a16:creationId xmlns:a16="http://schemas.microsoft.com/office/drawing/2014/main" id="{098203E1-1F62-6B20-9D87-04B9959BC6D9}"/>
              </a:ext>
            </a:extLst>
          </p:cNvPr>
          <p:cNvSpPr>
            <a:spLocks noGrp="1"/>
          </p:cNvSpPr>
          <p:nvPr>
            <p:ph type="subTitle" idx="1"/>
          </p:nvPr>
        </p:nvSpPr>
        <p:spPr>
          <a:xfrm>
            <a:off x="660400" y="4110038"/>
            <a:ext cx="5283200" cy="2570162"/>
          </a:xfrm>
        </p:spPr>
        <p:txBody>
          <a:bodyPr>
            <a:normAutofit/>
          </a:bodyPr>
          <a:lstStyle/>
          <a:p>
            <a:r>
              <a:rPr lang="en-US" sz="4800" dirty="0">
                <a:solidFill>
                  <a:srgbClr val="0F2F5D"/>
                </a:solidFill>
              </a:rPr>
              <a:t>Ephesians 1:3-4</a:t>
            </a:r>
          </a:p>
          <a:p>
            <a:r>
              <a:rPr lang="en-US" sz="4800" dirty="0">
                <a:solidFill>
                  <a:srgbClr val="0F2F5D"/>
                </a:solidFill>
              </a:rPr>
              <a:t>Ephesians 5:25-27</a:t>
            </a:r>
          </a:p>
          <a:p>
            <a:r>
              <a:rPr lang="en-US" sz="4800" dirty="0">
                <a:solidFill>
                  <a:srgbClr val="0F2F5D"/>
                </a:solidFill>
              </a:rPr>
              <a:t>Matthew 26:27-29</a:t>
            </a:r>
          </a:p>
        </p:txBody>
      </p:sp>
    </p:spTree>
    <p:extLst>
      <p:ext uri="{BB962C8B-B14F-4D97-AF65-F5344CB8AC3E}">
        <p14:creationId xmlns:p14="http://schemas.microsoft.com/office/powerpoint/2010/main" val="2388919178"/>
      </p:ext>
    </p:extLst>
  </p:cSld>
  <p:clrMapOvr>
    <a:masterClrMapping/>
  </p:clrMapOvr>
  <mc:AlternateContent xmlns:mc="http://schemas.openxmlformats.org/markup-compatibility/2006">
    <mc:Choice xmlns:p15="http://schemas.microsoft.com/office/powerpoint/2012/main" Requires="p15">
      <p:transition xmlns:p14="http://schemas.microsoft.com/office/powerpoint/2010/main" spd="slow" p14:dur="1500">
        <p15:prstTrans prst="wind"/>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519</TotalTime>
  <Words>1958</Words>
  <Application>Microsoft Office PowerPoint</Application>
  <PresentationFormat>Widescreen</PresentationFormat>
  <Paragraphs>83</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Mountains of Christmas</vt:lpstr>
      <vt:lpstr>Office Theme</vt:lpstr>
      <vt:lpstr>PowerPoint Presentation</vt:lpstr>
      <vt:lpstr>The Importance of the Mystery</vt:lpstr>
      <vt:lpstr>The Mystery Itself</vt:lpstr>
      <vt:lpstr>The Mystery Revealed</vt:lpstr>
      <vt:lpstr>What is the Mystery?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Stan Cox</dc:creator>
  <cp:lastModifiedBy>Stan Cox</cp:lastModifiedBy>
  <cp:revision>2</cp:revision>
  <dcterms:created xsi:type="dcterms:W3CDTF">2023-06-03T17:27:37Z</dcterms:created>
  <dcterms:modified xsi:type="dcterms:W3CDTF">2023-06-04T02:07:18Z</dcterms:modified>
</cp:coreProperties>
</file>