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handoutMasterIdLst>
    <p:handoutMasterId r:id="rId9"/>
  </p:handoutMasterIdLst>
  <p:sldIdLst>
    <p:sldId id="256" r:id="rId2"/>
    <p:sldId id="258" r:id="rId3"/>
    <p:sldId id="257" r:id="rId4"/>
    <p:sldId id="259" r:id="rId5"/>
    <p:sldId id="260" r:id="rId6"/>
    <p:sldId id="261" r:id="rId7"/>
  </p:sldIdLst>
  <p:sldSz cx="12192000" cy="6858000"/>
  <p:notesSz cx="6858000" cy="9144000"/>
  <p:embeddedFontLst>
    <p:embeddedFont>
      <p:font typeface="BlackSingature" panose="02000A03000000000000" pitchFamily="2" charset="0"/>
      <p:bold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Rye" panose="020E0803070500060000" pitchFamily="3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028"/>
    <a:srgbClr val="1311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7039F8-7208-46D0-8CEE-34C4D4C55F5A}" v="501" dt="2023-08-19T01:48:18.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804" autoAdjust="0"/>
  </p:normalViewPr>
  <p:slideViewPr>
    <p:cSldViewPr snapToGrid="0">
      <p:cViewPr varScale="1">
        <p:scale>
          <a:sx n="54" d="100"/>
          <a:sy n="54" d="100"/>
        </p:scale>
        <p:origin x="1733" y="5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C77039F8-7208-46D0-8CEE-34C4D4C55F5A}"/>
    <pc:docChg chg="undo custSel addSld delSld modSld modHandout">
      <pc:chgData name="Stan Cox" userId="9376f276357bfffd" providerId="LiveId" clId="{C77039F8-7208-46D0-8CEE-34C4D4C55F5A}" dt="2023-08-19T01:52:02.924" v="8897" actId="20577"/>
      <pc:docMkLst>
        <pc:docMk/>
      </pc:docMkLst>
      <pc:sldChg chg="modNotesTx">
        <pc:chgData name="Stan Cox" userId="9376f276357bfffd" providerId="LiveId" clId="{C77039F8-7208-46D0-8CEE-34C4D4C55F5A}" dt="2023-08-18T20:07:00.808" v="73" actId="20577"/>
        <pc:sldMkLst>
          <pc:docMk/>
          <pc:sldMk cId="2827123695" sldId="256"/>
        </pc:sldMkLst>
      </pc:sldChg>
      <pc:sldChg chg="modSp modNotesTx">
        <pc:chgData name="Stan Cox" userId="9376f276357bfffd" providerId="LiveId" clId="{C77039F8-7208-46D0-8CEE-34C4D4C55F5A}" dt="2023-08-18T21:10:10.446" v="3236" actId="115"/>
        <pc:sldMkLst>
          <pc:docMk/>
          <pc:sldMk cId="331149742" sldId="257"/>
        </pc:sldMkLst>
        <pc:spChg chg="mod">
          <ac:chgData name="Stan Cox" userId="9376f276357bfffd" providerId="LiveId" clId="{C77039F8-7208-46D0-8CEE-34C4D4C55F5A}" dt="2023-08-18T21:03:58.374" v="3058" actId="6549"/>
          <ac:spMkLst>
            <pc:docMk/>
            <pc:sldMk cId="331149742" sldId="257"/>
            <ac:spMk id="3" creationId="{6497EC60-D029-8E77-75BF-941371C8680B}"/>
          </ac:spMkLst>
        </pc:spChg>
      </pc:sldChg>
      <pc:sldChg chg="modNotesTx">
        <pc:chgData name="Stan Cox" userId="9376f276357bfffd" providerId="LiveId" clId="{C77039F8-7208-46D0-8CEE-34C4D4C55F5A}" dt="2023-08-18T20:22:46.225" v="926" actId="20577"/>
        <pc:sldMkLst>
          <pc:docMk/>
          <pc:sldMk cId="4098175426" sldId="258"/>
        </pc:sldMkLst>
      </pc:sldChg>
      <pc:sldChg chg="modSp add mod modNotesTx">
        <pc:chgData name="Stan Cox" userId="9376f276357bfffd" providerId="LiveId" clId="{C77039F8-7208-46D0-8CEE-34C4D4C55F5A}" dt="2023-08-18T21:09:13.705" v="3233" actId="20577"/>
        <pc:sldMkLst>
          <pc:docMk/>
          <pc:sldMk cId="2098735499" sldId="259"/>
        </pc:sldMkLst>
        <pc:spChg chg="mod">
          <ac:chgData name="Stan Cox" userId="9376f276357bfffd" providerId="LiveId" clId="{C77039F8-7208-46D0-8CEE-34C4D4C55F5A}" dt="2023-08-18T21:04:20.114" v="3088" actId="20577"/>
          <ac:spMkLst>
            <pc:docMk/>
            <pc:sldMk cId="2098735499" sldId="259"/>
            <ac:spMk id="2" creationId="{7140C463-5E15-6B46-2BDC-FFC5A7E73B12}"/>
          </ac:spMkLst>
        </pc:spChg>
        <pc:spChg chg="mod">
          <ac:chgData name="Stan Cox" userId="9376f276357bfffd" providerId="LiveId" clId="{C77039F8-7208-46D0-8CEE-34C4D4C55F5A}" dt="2023-08-18T21:09:13.705" v="3233" actId="20577"/>
          <ac:spMkLst>
            <pc:docMk/>
            <pc:sldMk cId="2098735499" sldId="259"/>
            <ac:spMk id="3" creationId="{6497EC60-D029-8E77-75BF-941371C8680B}"/>
          </ac:spMkLst>
        </pc:spChg>
      </pc:sldChg>
      <pc:sldChg chg="add del">
        <pc:chgData name="Stan Cox" userId="9376f276357bfffd" providerId="LiveId" clId="{C77039F8-7208-46D0-8CEE-34C4D4C55F5A}" dt="2023-08-18T21:05:06.387" v="3093" actId="47"/>
        <pc:sldMkLst>
          <pc:docMk/>
          <pc:sldMk cId="854061848" sldId="260"/>
        </pc:sldMkLst>
      </pc:sldChg>
      <pc:sldChg chg="add del">
        <pc:chgData name="Stan Cox" userId="9376f276357bfffd" providerId="LiveId" clId="{C77039F8-7208-46D0-8CEE-34C4D4C55F5A}" dt="2023-08-18T21:04:28.821" v="3090" actId="47"/>
        <pc:sldMkLst>
          <pc:docMk/>
          <pc:sldMk cId="897881745" sldId="260"/>
        </pc:sldMkLst>
      </pc:sldChg>
      <pc:sldChg chg="modSp add mod modAnim modNotesTx">
        <pc:chgData name="Stan Cox" userId="9376f276357bfffd" providerId="LiveId" clId="{C77039F8-7208-46D0-8CEE-34C4D4C55F5A}" dt="2023-08-19T01:39:09.614" v="8171" actId="113"/>
        <pc:sldMkLst>
          <pc:docMk/>
          <pc:sldMk cId="3293331261" sldId="260"/>
        </pc:sldMkLst>
        <pc:spChg chg="mod">
          <ac:chgData name="Stan Cox" userId="9376f276357bfffd" providerId="LiveId" clId="{C77039F8-7208-46D0-8CEE-34C4D4C55F5A}" dt="2023-08-18T21:12:00.157" v="3308" actId="404"/>
          <ac:spMkLst>
            <pc:docMk/>
            <pc:sldMk cId="3293331261" sldId="260"/>
            <ac:spMk id="2" creationId="{7140C463-5E15-6B46-2BDC-FFC5A7E73B12}"/>
          </ac:spMkLst>
        </pc:spChg>
        <pc:spChg chg="mod">
          <ac:chgData name="Stan Cox" userId="9376f276357bfffd" providerId="LiveId" clId="{C77039F8-7208-46D0-8CEE-34C4D4C55F5A}" dt="2023-08-19T01:37:16.153" v="8047" actId="20577"/>
          <ac:spMkLst>
            <pc:docMk/>
            <pc:sldMk cId="3293331261" sldId="260"/>
            <ac:spMk id="3" creationId="{6497EC60-D029-8E77-75BF-941371C8680B}"/>
          </ac:spMkLst>
        </pc:spChg>
      </pc:sldChg>
      <pc:sldChg chg="modSp new mod modTransition modNotesTx">
        <pc:chgData name="Stan Cox" userId="9376f276357bfffd" providerId="LiveId" clId="{C77039F8-7208-46D0-8CEE-34C4D4C55F5A}" dt="2023-08-19T01:48:18.123" v="8745"/>
        <pc:sldMkLst>
          <pc:docMk/>
          <pc:sldMk cId="980045537" sldId="261"/>
        </pc:sldMkLst>
        <pc:spChg chg="mod">
          <ac:chgData name="Stan Cox" userId="9376f276357bfffd" providerId="LiveId" clId="{C77039F8-7208-46D0-8CEE-34C4D4C55F5A}" dt="2023-08-19T01:42:51.612" v="8615" actId="1076"/>
          <ac:spMkLst>
            <pc:docMk/>
            <pc:sldMk cId="980045537" sldId="261"/>
            <ac:spMk id="2" creationId="{E711F59F-743D-195C-9E47-B8482C00DF1B}"/>
          </ac:spMkLst>
        </pc:spChg>
        <pc:spChg chg="mod">
          <ac:chgData name="Stan Cox" userId="9376f276357bfffd" providerId="LiveId" clId="{C77039F8-7208-46D0-8CEE-34C4D4C55F5A}" dt="2023-08-19T01:46:22.803" v="8715"/>
          <ac:spMkLst>
            <pc:docMk/>
            <pc:sldMk cId="980045537" sldId="261"/>
            <ac:spMk id="3" creationId="{A63FFDF5-9268-1AAF-D1C3-6B9A920DC80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081CBD-5699-7A90-2909-67BE3C15DE27}"/>
              </a:ext>
            </a:extLst>
          </p:cNvPr>
          <p:cNvSpPr>
            <a:spLocks noGrp="1"/>
          </p:cNvSpPr>
          <p:nvPr>
            <p:ph type="hdr" sz="quarter"/>
          </p:nvPr>
        </p:nvSpPr>
        <p:spPr>
          <a:xfrm>
            <a:off x="0" y="0"/>
            <a:ext cx="4203700" cy="977900"/>
          </a:xfrm>
          <a:prstGeom prst="rect">
            <a:avLst/>
          </a:prstGeom>
        </p:spPr>
        <p:txBody>
          <a:bodyPr vert="horz" lIns="91440" tIns="45720" rIns="91440" bIns="45720" rtlCol="0"/>
          <a:lstStyle>
            <a:lvl1pPr algn="l">
              <a:defRPr sz="1200"/>
            </a:lvl1pPr>
          </a:lstStyle>
          <a:p>
            <a:r>
              <a:rPr lang="en-US" sz="2800" dirty="0">
                <a:latin typeface="BlackSingature" panose="02000A03000000000000" pitchFamily="2" charset="0"/>
              </a:rPr>
              <a:t>The Bible Doctrine of </a:t>
            </a:r>
            <a:r>
              <a:rPr lang="en-US" sz="2400" dirty="0">
                <a:latin typeface="Rye" panose="020E0803070500060000" pitchFamily="34" charset="0"/>
              </a:rPr>
              <a:t>IMPUTATION</a:t>
            </a:r>
            <a:endParaRPr lang="en-US" sz="1800" dirty="0">
              <a:latin typeface="Rye" panose="020E0803070500060000" pitchFamily="34" charset="0"/>
            </a:endParaRPr>
          </a:p>
        </p:txBody>
      </p:sp>
      <p:sp>
        <p:nvSpPr>
          <p:cNvPr id="3" name="Date Placeholder 2">
            <a:extLst>
              <a:ext uri="{FF2B5EF4-FFF2-40B4-BE49-F238E27FC236}">
                <a16:creationId xmlns:a16="http://schemas.microsoft.com/office/drawing/2014/main" id="{9E0E80F3-33B8-6FE7-EE44-1956A0071285}"/>
              </a:ext>
            </a:extLst>
          </p:cNvPr>
          <p:cNvSpPr>
            <a:spLocks noGrp="1"/>
          </p:cNvSpPr>
          <p:nvPr>
            <p:ph type="dt" sz="quarter" idx="1"/>
          </p:nvPr>
        </p:nvSpPr>
        <p:spPr>
          <a:xfrm>
            <a:off x="4813299" y="0"/>
            <a:ext cx="2043113" cy="458788"/>
          </a:xfrm>
          <a:prstGeom prst="rect">
            <a:avLst/>
          </a:prstGeom>
        </p:spPr>
        <p:txBody>
          <a:bodyPr vert="horz" lIns="91440" tIns="45720" rIns="91440" bIns="45720" rtlCol="0"/>
          <a:lstStyle>
            <a:lvl1pPr algn="r">
              <a:defRPr sz="1200"/>
            </a:lvl1pPr>
          </a:lstStyle>
          <a:p>
            <a:r>
              <a:rPr lang="en-US" dirty="0"/>
              <a:t>August 20, 2023</a:t>
            </a:r>
          </a:p>
        </p:txBody>
      </p:sp>
      <p:sp>
        <p:nvSpPr>
          <p:cNvPr id="4" name="Footer Placeholder 3">
            <a:extLst>
              <a:ext uri="{FF2B5EF4-FFF2-40B4-BE49-F238E27FC236}">
                <a16:creationId xmlns:a16="http://schemas.microsoft.com/office/drawing/2014/main" id="{75DE2710-38C4-D472-F906-AD2D50C6A0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92EF53DD-D8C4-66CC-4FD5-197FE6834D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http://soundteaching.org   </a:t>
            </a:r>
            <a:fld id="{1B4BE4E7-4683-4919-9F26-C8868C393B92}" type="slidenum">
              <a:rPr lang="en-US" smtClean="0"/>
              <a:t>‹#›</a:t>
            </a:fld>
            <a:endParaRPr lang="en-US" dirty="0"/>
          </a:p>
        </p:txBody>
      </p:sp>
    </p:spTree>
    <p:extLst>
      <p:ext uri="{BB962C8B-B14F-4D97-AF65-F5344CB8AC3E}">
        <p14:creationId xmlns:p14="http://schemas.microsoft.com/office/powerpoint/2010/main" val="4097839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4EC8A-E7A3-4401-BEC2-CAAD52E9F473}" type="datetimeFigureOut">
              <a:rPr lang="en-US" smtClean="0"/>
              <a:t>8/18/2023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C11D9-C2D5-4D21-9301-A44173D037E3}" type="slidenum">
              <a:rPr lang="en-US" smtClean="0"/>
              <a:t>‹#›</a:t>
            </a:fld>
            <a:endParaRPr lang="en-US"/>
          </a:p>
        </p:txBody>
      </p:sp>
    </p:spTree>
    <p:extLst>
      <p:ext uri="{BB962C8B-B14F-4D97-AF65-F5344CB8AC3E}">
        <p14:creationId xmlns:p14="http://schemas.microsoft.com/office/powerpoint/2010/main" val="255770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purpose today is to discuss what the Bible teaches about Imputation</a:t>
            </a:r>
          </a:p>
          <a:p>
            <a:pPr marL="628650" lvl="1" indent="-171450">
              <a:buFont typeface="Arial" panose="020B0604020202020204" pitchFamily="34" charset="0"/>
              <a:buChar char="•"/>
            </a:pPr>
            <a:r>
              <a:rPr lang="en-US" dirty="0"/>
              <a:t>The reason for this is because John Calvin and others have taken the word, and distorted it, teaching error.</a:t>
            </a:r>
          </a:p>
          <a:p>
            <a:pPr marL="628650" lvl="1" indent="-171450">
              <a:buFont typeface="Arial" panose="020B0604020202020204" pitchFamily="34" charset="0"/>
              <a:buChar char="•"/>
            </a:pPr>
            <a:r>
              <a:rPr lang="en-US" dirty="0"/>
              <a:t>The Bible does teach on the subject of Imputation, as it does election, predestination, and the Sovereignty of God.</a:t>
            </a:r>
          </a:p>
          <a:p>
            <a:pPr marL="628650" lvl="1" indent="-171450">
              <a:buFont typeface="Arial" panose="020B0604020202020204" pitchFamily="34" charset="0"/>
              <a:buChar char="•"/>
            </a:pPr>
            <a:r>
              <a:rPr lang="en-US" dirty="0"/>
              <a:t>What is does not teach is what religious people generally believe and accept on the subject.</a:t>
            </a:r>
          </a:p>
          <a:p>
            <a:pPr marL="171450" lvl="0" indent="-171450">
              <a:buFont typeface="Arial" panose="020B0604020202020204" pitchFamily="34" charset="0"/>
              <a:buChar char="•"/>
            </a:pPr>
            <a:r>
              <a:rPr lang="en-US" b="1" dirty="0"/>
              <a:t>Consider a parallel.  Those of Jesus’ day who were convinced the Messiah would be a physical ruler over physical Israel.</a:t>
            </a:r>
          </a:p>
          <a:p>
            <a:pPr marL="628650" lvl="1" indent="-171450">
              <a:buFont typeface="Arial" panose="020B0604020202020204" pitchFamily="34" charset="0"/>
              <a:buChar char="•"/>
            </a:pPr>
            <a:r>
              <a:rPr lang="en-US" dirty="0"/>
              <a:t>The Old Testament scriptures definitely did not teach this, and yet even the apostles were misled and believed some of the error that was prevalent in the day.</a:t>
            </a:r>
          </a:p>
          <a:p>
            <a:pPr marL="171450" lvl="0" indent="-171450">
              <a:buFont typeface="Arial" panose="020B0604020202020204" pitchFamily="34" charset="0"/>
              <a:buChar char="•"/>
            </a:pPr>
            <a:r>
              <a:rPr lang="en-US" b="1" dirty="0"/>
              <a:t>In the same way, there are many today who believe in the concepts of Calvinism, not because they are right, but because of their ignorance and they are tossed to and </a:t>
            </a:r>
            <a:r>
              <a:rPr lang="en-US" b="1" dirty="0" err="1"/>
              <a:t>fro</a:t>
            </a:r>
            <a:r>
              <a:rPr lang="en-US" b="1" dirty="0"/>
              <a:t> by every wind of doctrine.</a:t>
            </a:r>
          </a:p>
          <a:p>
            <a:pPr marL="628650" lvl="1" indent="-171450">
              <a:buFont typeface="Arial" panose="020B0604020202020204" pitchFamily="34" charset="0"/>
              <a:buChar char="•"/>
            </a:pPr>
            <a:r>
              <a:rPr lang="en-US" dirty="0"/>
              <a:t>This is certainly true among religious people in general (individual predestination, the inherited total depravity of men, once saved always saved.</a:t>
            </a:r>
          </a:p>
          <a:p>
            <a:pPr marL="628650" lvl="1" indent="-171450">
              <a:buFont typeface="Arial" panose="020B0604020202020204" pitchFamily="34" charset="0"/>
              <a:buChar char="•"/>
            </a:pPr>
            <a:r>
              <a:rPr lang="en-US" dirty="0"/>
              <a:t>It is also true that members of the Lord’s church have misunderstandings concerning the Bible doctrine of Imputation.</a:t>
            </a:r>
          </a:p>
          <a:p>
            <a:pPr marL="628650" lvl="1" indent="-171450">
              <a:buFont typeface="Arial" panose="020B0604020202020204" pitchFamily="34" charset="0"/>
              <a:buChar char="•"/>
            </a:pPr>
            <a:r>
              <a:rPr lang="en-US" dirty="0"/>
              <a:t>In fact, in the 1970’s certain preachers led many astray by advocating such views (leading to the writing of the book Neo-Calvinism, edited by Tom Roberts). And many teaching article in various monthly magazines.</a:t>
            </a:r>
          </a:p>
          <a:p>
            <a:pPr marL="628650" lvl="1" indent="-171450">
              <a:buFont typeface="Arial" panose="020B0604020202020204" pitchFamily="34" charset="0"/>
              <a:buChar char="•"/>
            </a:pPr>
            <a:r>
              <a:rPr lang="en-US" dirty="0"/>
              <a:t>Unfortunately such ignorance among some persists, making lessons such as this Important to repeat.</a:t>
            </a:r>
          </a:p>
          <a:p>
            <a:pPr marL="628650" lvl="1" indent="-171450">
              <a:buFont typeface="Arial" panose="020B0604020202020204" pitchFamily="34" charset="0"/>
              <a:buChar char="•"/>
            </a:pPr>
            <a:r>
              <a:rPr lang="en-US" dirty="0"/>
              <a:t>So, please consider the following:</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A1C11D9-C2D5-4D21-9301-A44173D037E3}" type="slidenum">
              <a:rPr lang="en-US" smtClean="0"/>
              <a:t>1</a:t>
            </a:fld>
            <a:endParaRPr lang="en-US"/>
          </a:p>
        </p:txBody>
      </p:sp>
    </p:spTree>
    <p:extLst>
      <p:ext uri="{BB962C8B-B14F-4D97-AF65-F5344CB8AC3E}">
        <p14:creationId xmlns:p14="http://schemas.microsoft.com/office/powerpoint/2010/main" val="43639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cap="all" dirty="0">
                <a:solidFill>
                  <a:srgbClr val="272727"/>
                </a:solidFill>
                <a:effectLst/>
                <a:latin typeface="+mn-lt"/>
              </a:rPr>
              <a:t>L</a:t>
            </a:r>
            <a:r>
              <a:rPr lang="en-US" b="1" i="0" cap="none" baseline="0" dirty="0">
                <a:solidFill>
                  <a:srgbClr val="272727"/>
                </a:solidFill>
                <a:effectLst/>
                <a:latin typeface="+mn-lt"/>
              </a:rPr>
              <a:t>et’s first get a Calvinist’s definition of the doctrine of Imputation:</a:t>
            </a:r>
          </a:p>
          <a:p>
            <a:pPr marL="628650" lvl="1" indent="-171450" algn="l">
              <a:buFont typeface="Arial" panose="020B0604020202020204" pitchFamily="34" charset="0"/>
              <a:buChar char="•"/>
            </a:pPr>
            <a:r>
              <a:rPr lang="en-US" b="0" i="0" cap="none" baseline="0" dirty="0">
                <a:solidFill>
                  <a:srgbClr val="272727"/>
                </a:solidFill>
                <a:effectLst/>
                <a:latin typeface="+mn-lt"/>
              </a:rPr>
              <a:t>J.V. </a:t>
            </a:r>
            <a:r>
              <a:rPr lang="en-US" b="0" i="0" cap="none" baseline="0" dirty="0" err="1">
                <a:solidFill>
                  <a:srgbClr val="272727"/>
                </a:solidFill>
                <a:effectLst/>
                <a:latin typeface="+mn-lt"/>
              </a:rPr>
              <a:t>Fesko</a:t>
            </a:r>
            <a:r>
              <a:rPr lang="en-US" b="0" i="0" cap="none" baseline="0" dirty="0">
                <a:solidFill>
                  <a:srgbClr val="272727"/>
                </a:solidFill>
                <a:effectLst/>
                <a:latin typeface="+mn-lt"/>
              </a:rPr>
              <a:t> gave a good, concise definition of the term to beginning an essay on the subject for the Gospel Coalition website.</a:t>
            </a:r>
          </a:p>
          <a:p>
            <a:pPr marL="628650" lvl="1" indent="-171450" algn="l">
              <a:buFont typeface="Arial" panose="020B0604020202020204" pitchFamily="34" charset="0"/>
              <a:buChar char="•"/>
            </a:pPr>
            <a:r>
              <a:rPr lang="en-US" b="0" i="0" cap="none" baseline="0" dirty="0" err="1">
                <a:solidFill>
                  <a:srgbClr val="272727"/>
                </a:solidFill>
                <a:effectLst/>
                <a:latin typeface="+mn-lt"/>
              </a:rPr>
              <a:t>Fesko</a:t>
            </a:r>
            <a:r>
              <a:rPr lang="en-US" b="0" i="0" cap="none" baseline="0" dirty="0">
                <a:solidFill>
                  <a:srgbClr val="272727"/>
                </a:solidFill>
                <a:effectLst/>
                <a:latin typeface="+mn-lt"/>
              </a:rPr>
              <a:t> is a Calvinist, writing numerous books on the topic of </a:t>
            </a:r>
            <a:r>
              <a:rPr lang="en-US" b="0" i="0" cap="none" baseline="0" dirty="0" err="1">
                <a:solidFill>
                  <a:srgbClr val="272727"/>
                </a:solidFill>
                <a:effectLst/>
                <a:latin typeface="+mn-lt"/>
              </a:rPr>
              <a:t>Calvinsm</a:t>
            </a:r>
            <a:r>
              <a:rPr lang="en-US" b="0" i="0" cap="none" baseline="0" dirty="0">
                <a:solidFill>
                  <a:srgbClr val="272727"/>
                </a:solidFill>
                <a:effectLst/>
                <a:latin typeface="+mn-lt"/>
              </a:rPr>
              <a:t>.  He has a PhD from the University of Aberdeen, Scotland, and is a professor presently at the Westminster Seminary </a:t>
            </a:r>
            <a:r>
              <a:rPr lang="en-US" b="0" i="0" cap="none" baseline="0" dirty="0" err="1">
                <a:solidFill>
                  <a:srgbClr val="272727"/>
                </a:solidFill>
                <a:effectLst/>
                <a:latin typeface="+mn-lt"/>
              </a:rPr>
              <a:t>Califoria</a:t>
            </a:r>
            <a:r>
              <a:rPr lang="en-US" b="0" i="0" cap="none" baseline="0" dirty="0">
                <a:solidFill>
                  <a:srgbClr val="272727"/>
                </a:solidFill>
                <a:effectLst/>
                <a:latin typeface="+mn-lt"/>
              </a:rPr>
              <a:t>.  He is an ordained Presbyterian minister.</a:t>
            </a:r>
            <a:endParaRPr lang="en-US" b="0" i="0" cap="all" dirty="0">
              <a:solidFill>
                <a:srgbClr val="272727"/>
              </a:solidFill>
              <a:effectLst/>
              <a:latin typeface="+mn-lt"/>
            </a:endParaRPr>
          </a:p>
          <a:p>
            <a:pPr algn="l"/>
            <a:r>
              <a:rPr lang="en-US" b="1" i="0" cap="all" dirty="0">
                <a:solidFill>
                  <a:srgbClr val="272727"/>
                </a:solidFill>
                <a:effectLst/>
                <a:latin typeface="+mn-lt"/>
              </a:rPr>
              <a:t>DEFINITION</a:t>
            </a:r>
          </a:p>
          <a:p>
            <a:pPr algn="l"/>
            <a:r>
              <a:rPr lang="en-US" b="0" i="0" dirty="0">
                <a:solidFill>
                  <a:srgbClr val="272727"/>
                </a:solidFill>
                <a:effectLst/>
                <a:latin typeface="+mn-lt"/>
              </a:rPr>
              <a:t>“The doctrine of imputation teaches that while Adam’s sin is imputed to us because he is our natural federal head, God imputes or accredits the righteousness and suffering of Jesus to those who are in him and, conversely, imputes the sins of those redeemed to Christ.” </a:t>
            </a:r>
            <a:r>
              <a:rPr lang="en-US" b="0" i="0" dirty="0">
                <a:solidFill>
                  <a:srgbClr val="4D5156"/>
                </a:solidFill>
                <a:effectLst/>
                <a:latin typeface="+mn-lt"/>
              </a:rPr>
              <a:t>(https://www.thegospelcoalition.org/essay/the-doctrine-of-imputation)</a:t>
            </a:r>
          </a:p>
          <a:p>
            <a:pPr marL="628650" lvl="1" indent="-171450" algn="l">
              <a:buFont typeface="Arial" panose="020B0604020202020204" pitchFamily="34" charset="0"/>
              <a:buChar char="•"/>
            </a:pPr>
            <a:r>
              <a:rPr lang="en-US" b="0" i="0" dirty="0">
                <a:solidFill>
                  <a:srgbClr val="4D5156"/>
                </a:solidFill>
                <a:effectLst/>
                <a:latin typeface="+mn-lt"/>
              </a:rPr>
              <a:t>So, this doctrine is where the common idea is found that we inherit the sin of Adam</a:t>
            </a:r>
          </a:p>
          <a:p>
            <a:pPr marL="628650" lvl="1" indent="-171450" algn="l">
              <a:buFont typeface="Arial" panose="020B0604020202020204" pitchFamily="34" charset="0"/>
              <a:buChar char="•"/>
            </a:pPr>
            <a:r>
              <a:rPr lang="en-US" b="0" i="0" dirty="0">
                <a:solidFill>
                  <a:srgbClr val="4D5156"/>
                </a:solidFill>
                <a:effectLst/>
                <a:latin typeface="+mn-lt"/>
              </a:rPr>
              <a:t>In the same way we inherit Adam’s sin, we are accredited the righteousness of Jesus, and Jesus is given our sins.</a:t>
            </a:r>
          </a:p>
          <a:p>
            <a:pPr marL="628650" lvl="1" indent="-171450" algn="l">
              <a:buFont typeface="Arial" panose="020B0604020202020204" pitchFamily="34" charset="0"/>
              <a:buChar char="•"/>
            </a:pPr>
            <a:r>
              <a:rPr lang="en-US" b="0" i="0" dirty="0">
                <a:solidFill>
                  <a:srgbClr val="4D5156"/>
                </a:solidFill>
                <a:effectLst/>
                <a:latin typeface="+mn-lt"/>
              </a:rPr>
              <a:t>Martin Luther called this the “glorious exchange” (our sin for Jesus’ righteousness)</a:t>
            </a:r>
          </a:p>
          <a:p>
            <a:pPr marL="628650" lvl="1" indent="-171450" algn="l">
              <a:buFont typeface="Arial" panose="020B0604020202020204" pitchFamily="34" charset="0"/>
              <a:buChar char="•"/>
            </a:pPr>
            <a:r>
              <a:rPr lang="en-US" b="0" i="0" dirty="0">
                <a:solidFill>
                  <a:srgbClr val="4D5156"/>
                </a:solidFill>
                <a:effectLst/>
                <a:latin typeface="+mn-lt"/>
              </a:rPr>
              <a:t>Put simply as so many have done.  When God looks at us, though guilty of sin, All He sees (puts to our account) is Christ’s righteousness.  The righteousness of Christ is imputed or accredited to us.</a:t>
            </a:r>
          </a:p>
          <a:p>
            <a:pPr marL="628650" lvl="1" indent="-171450" algn="l">
              <a:buFont typeface="Arial" panose="020B0604020202020204" pitchFamily="34" charset="0"/>
              <a:buChar char="•"/>
            </a:pPr>
            <a:r>
              <a:rPr lang="en-US" b="0" i="0" dirty="0">
                <a:solidFill>
                  <a:srgbClr val="4D5156"/>
                </a:solidFill>
                <a:effectLst/>
                <a:latin typeface="+mn-lt"/>
              </a:rPr>
              <a:t>So, “Once Saved, Always Saved”</a:t>
            </a:r>
          </a:p>
          <a:p>
            <a:pPr marL="171450" lvl="0" indent="-171450" algn="l">
              <a:buFont typeface="Arial" panose="020B0604020202020204" pitchFamily="34" charset="0"/>
              <a:buChar char="•"/>
            </a:pPr>
            <a:r>
              <a:rPr lang="en-US" b="1" i="0" dirty="0">
                <a:solidFill>
                  <a:srgbClr val="4D5156"/>
                </a:solidFill>
                <a:effectLst/>
                <a:latin typeface="+mn-lt"/>
              </a:rPr>
              <a:t>To give an example of Christians who got it wrong, consider the words of Arnold Hardin in April of 1977 </a:t>
            </a:r>
            <a:r>
              <a:rPr lang="en-US" b="0" i="0" dirty="0">
                <a:solidFill>
                  <a:srgbClr val="4D5156"/>
                </a:solidFill>
                <a:effectLst/>
                <a:latin typeface="+mn-lt"/>
              </a:rPr>
              <a:t>(The Persuader)</a:t>
            </a:r>
          </a:p>
          <a:p>
            <a:pPr marL="628650" lvl="1" indent="-171450" algn="l">
              <a:buFont typeface="Arial" panose="020B0604020202020204" pitchFamily="34" charset="0"/>
              <a:buChar char="•"/>
            </a:pPr>
            <a:r>
              <a:rPr lang="en-US" b="0" i="0" dirty="0">
                <a:solidFill>
                  <a:srgbClr val="000000"/>
                </a:solidFill>
                <a:effectLst/>
                <a:latin typeface="+mn-lt"/>
              </a:rPr>
              <a:t>“…</a:t>
            </a:r>
            <a:r>
              <a:rPr lang="en-US" b="0" i="0" u="sng" dirty="0">
                <a:solidFill>
                  <a:srgbClr val="000000"/>
                </a:solidFill>
                <a:effectLst/>
                <a:latin typeface="+mn-lt"/>
              </a:rPr>
              <a:t>but faith in Him </a:t>
            </a:r>
            <a:r>
              <a:rPr lang="en-US" b="1" i="0" u="sng" dirty="0">
                <a:solidFill>
                  <a:srgbClr val="000000"/>
                </a:solidFill>
                <a:effectLst/>
                <a:latin typeface="+mn-lt"/>
              </a:rPr>
              <a:t>[Christ] </a:t>
            </a:r>
            <a:r>
              <a:rPr lang="en-US" b="0" i="0" u="sng" dirty="0">
                <a:solidFill>
                  <a:srgbClr val="000000"/>
                </a:solidFill>
                <a:effectLst/>
                <a:latin typeface="+mn-lt"/>
              </a:rPr>
              <a:t>brings to the sinner's account the merits of his perfect obedience and death </a:t>
            </a:r>
            <a:r>
              <a:rPr lang="en-US" b="0" i="0" dirty="0">
                <a:solidFill>
                  <a:srgbClr val="000000"/>
                </a:solidFill>
                <a:effectLst/>
                <a:latin typeface="+mn-lt"/>
              </a:rPr>
              <a:t>" (Arnold Hardin, "Imputation of Righteousness # 4," The Persuader, Vol. XI, No. 11, April 3, 1977).</a:t>
            </a:r>
          </a:p>
          <a:p>
            <a:pPr marL="1085850" lvl="2" indent="-171450" algn="l">
              <a:buFont typeface="Arial" panose="020B0604020202020204" pitchFamily="34" charset="0"/>
              <a:buChar char="•"/>
            </a:pPr>
            <a:r>
              <a:rPr lang="en-US" b="0" i="0" dirty="0">
                <a:solidFill>
                  <a:srgbClr val="000000"/>
                </a:solidFill>
                <a:effectLst/>
                <a:latin typeface="+mn-lt"/>
              </a:rPr>
              <a:t>Note:  The quote is not saying that the perfect life and sacrificial death of Jesus is the basis of our Lord’s effective sacrifice</a:t>
            </a:r>
          </a:p>
          <a:p>
            <a:pPr marL="1085850" lvl="2" indent="-171450" algn="l">
              <a:buFont typeface="Arial" panose="020B0604020202020204" pitchFamily="34" charset="0"/>
              <a:buChar char="•"/>
            </a:pPr>
            <a:r>
              <a:rPr lang="en-US" b="0" i="0" dirty="0">
                <a:solidFill>
                  <a:srgbClr val="000000"/>
                </a:solidFill>
                <a:effectLst/>
                <a:latin typeface="+mn-lt"/>
              </a:rPr>
              <a:t>Rather: His perfect life and sacrificial death are brought to the sinner’s account, or imputed to the sinner </a:t>
            </a:r>
            <a:endParaRPr lang="en-US" b="0" i="0" dirty="0">
              <a:solidFill>
                <a:srgbClr val="4D5156"/>
              </a:solidFill>
              <a:effectLst/>
              <a:latin typeface="+mn-lt"/>
            </a:endParaRPr>
          </a:p>
          <a:p>
            <a:pPr marL="171450" lvl="0" indent="-171450" algn="l">
              <a:buFont typeface="Arial" panose="020B0604020202020204" pitchFamily="34" charset="0"/>
              <a:buChar char="•"/>
            </a:pPr>
            <a:r>
              <a:rPr lang="en-US" b="1" i="0" dirty="0">
                <a:solidFill>
                  <a:srgbClr val="4D5156"/>
                </a:solidFill>
                <a:effectLst/>
                <a:latin typeface="+mn-lt"/>
              </a:rPr>
              <a:t>The Problem is, nowhere in scripture is the sin or righteousness of an individual reckoned to another. So, let us define exactly what imputation is, and how it actually occurs.</a:t>
            </a:r>
            <a:endParaRPr lang="en-US" b="1" dirty="0"/>
          </a:p>
        </p:txBody>
      </p:sp>
      <p:sp>
        <p:nvSpPr>
          <p:cNvPr id="4" name="Slide Number Placeholder 3"/>
          <p:cNvSpPr>
            <a:spLocks noGrp="1"/>
          </p:cNvSpPr>
          <p:nvPr>
            <p:ph type="sldNum" sz="quarter" idx="5"/>
          </p:nvPr>
        </p:nvSpPr>
        <p:spPr/>
        <p:txBody>
          <a:bodyPr/>
          <a:lstStyle/>
          <a:p>
            <a:fld id="{EA1C11D9-C2D5-4D21-9301-A44173D037E3}" type="slidenum">
              <a:rPr lang="en-US" smtClean="0"/>
              <a:t>2</a:t>
            </a:fld>
            <a:endParaRPr lang="en-US"/>
          </a:p>
        </p:txBody>
      </p:sp>
    </p:spTree>
    <p:extLst>
      <p:ext uri="{BB962C8B-B14F-4D97-AF65-F5344CB8AC3E}">
        <p14:creationId xmlns:p14="http://schemas.microsoft.com/office/powerpoint/2010/main" val="322307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The Doctrine of Imputation</a:t>
            </a:r>
          </a:p>
          <a:p>
            <a:pPr marL="171450" indent="-171450">
              <a:buFont typeface="Arial" panose="020B0604020202020204" pitchFamily="34" charset="0"/>
              <a:buChar char="•"/>
            </a:pPr>
            <a:r>
              <a:rPr lang="en-US" b="1" dirty="0"/>
              <a:t>First, think of imputation as the idea of an accounting or reckoning</a:t>
            </a:r>
          </a:p>
          <a:p>
            <a:pPr marL="628650" lvl="1" indent="-171450">
              <a:buFont typeface="Arial" panose="020B0604020202020204" pitchFamily="34" charset="0"/>
              <a:buChar char="•"/>
            </a:pPr>
            <a:r>
              <a:rPr lang="en-US" b="0" dirty="0"/>
              <a:t>That is the definition of the word – keep it simple, and it is rather easy to understand</a:t>
            </a:r>
          </a:p>
          <a:p>
            <a:pPr marL="1085850" lvl="2" indent="-171450">
              <a:buFont typeface="Arial" panose="020B0604020202020204" pitchFamily="34" charset="0"/>
              <a:buChar char="•"/>
            </a:pPr>
            <a:r>
              <a:rPr lang="en-US" b="1" dirty="0"/>
              <a:t>Definitions:  </a:t>
            </a:r>
            <a:r>
              <a:rPr lang="en-US" dirty="0"/>
              <a:t>(Old Testament – count, reckon; (among many other definitions, very much dependent upon the context, Brown-Driver-Briggs Lexicon). (New Testament – to reckon or account, Thayer).</a:t>
            </a:r>
          </a:p>
          <a:p>
            <a:pPr marL="1085850" lvl="2" indent="-171450">
              <a:buFont typeface="Arial" panose="020B0604020202020204" pitchFamily="34" charset="0"/>
              <a:buChar char="•"/>
            </a:pPr>
            <a:r>
              <a:rPr lang="en-US" dirty="0"/>
              <a:t>So, God counts or imputes to us some thing…. What is it?</a:t>
            </a:r>
          </a:p>
          <a:p>
            <a:pPr marL="171450" lvl="0" indent="-171450">
              <a:buFont typeface="Arial" panose="020B0604020202020204" pitchFamily="34" charset="0"/>
              <a:buChar char="•"/>
            </a:pPr>
            <a:r>
              <a:rPr lang="en-US" b="1" dirty="0"/>
              <a:t>[CLICK] Righteousness was imputed (reckoned to Abraham’s account) because of His Faith</a:t>
            </a:r>
          </a:p>
          <a:p>
            <a:pPr marL="0" lvl="0" indent="0">
              <a:buFont typeface="Arial" panose="020B0604020202020204" pitchFamily="34" charset="0"/>
              <a:buNone/>
            </a:pPr>
            <a:r>
              <a:rPr lang="en-US" b="1" dirty="0"/>
              <a:t>(Galatians 15:6) [God told Abraham that Ishmael would not be his heir, and that through his heir he would father many descendants</a:t>
            </a:r>
            <a:r>
              <a:rPr lang="en-US" b="1" u="none" dirty="0"/>
              <a:t>], </a:t>
            </a:r>
            <a:r>
              <a:rPr lang="en-US" i="1" u="none" dirty="0"/>
              <a:t>“And he believed in the Lord, and He accounted it to him for righteousness.”</a:t>
            </a:r>
          </a:p>
          <a:p>
            <a:pPr marL="628650" lvl="1" indent="-171450">
              <a:buFont typeface="Arial" panose="020B0604020202020204" pitchFamily="34" charset="0"/>
              <a:buChar char="•"/>
            </a:pPr>
            <a:r>
              <a:rPr lang="en-US" dirty="0"/>
              <a:t>This is the word (</a:t>
            </a:r>
            <a:r>
              <a:rPr lang="en-US" dirty="0" err="1"/>
              <a:t>ḥāšaḇ</a:t>
            </a:r>
            <a:r>
              <a:rPr lang="en-US" dirty="0"/>
              <a:t> , </a:t>
            </a:r>
            <a:r>
              <a:rPr lang="en-US" dirty="0" err="1"/>
              <a:t>khaw-shab</a:t>
            </a:r>
            <a:r>
              <a:rPr lang="en-US" dirty="0"/>
              <a:t>’) that comes from the Hebrew, and is translated imputed on 4 different occasions in the KJV.</a:t>
            </a:r>
          </a:p>
          <a:p>
            <a:pPr marL="628650" lvl="1" indent="-171450">
              <a:buFont typeface="Arial" panose="020B0604020202020204" pitchFamily="34" charset="0"/>
              <a:buChar char="•"/>
            </a:pPr>
            <a:r>
              <a:rPr lang="en-US" dirty="0"/>
              <a:t>What was imputed as righteousness?  </a:t>
            </a:r>
            <a:r>
              <a:rPr lang="en-US" u="sng" dirty="0"/>
              <a:t>ABRAHAM’S </a:t>
            </a:r>
            <a:r>
              <a:rPr lang="en-US" dirty="0"/>
              <a:t>BELIEF OR FAITH</a:t>
            </a:r>
          </a:p>
          <a:p>
            <a:pPr marL="628650" lvl="1" indent="-171450">
              <a:buFont typeface="Arial" panose="020B0604020202020204" pitchFamily="34" charset="0"/>
              <a:buChar char="•"/>
            </a:pPr>
            <a:r>
              <a:rPr lang="en-US" dirty="0"/>
              <a:t>Look at how it is discussed in the New Testament</a:t>
            </a:r>
          </a:p>
          <a:p>
            <a:pPr marL="0" lvl="0" indent="0">
              <a:buFont typeface="Arial" panose="020B0604020202020204" pitchFamily="34" charset="0"/>
              <a:buNone/>
            </a:pPr>
            <a:r>
              <a:rPr lang="en-US" b="1" dirty="0"/>
              <a:t>(Hebrews 11:8-10), </a:t>
            </a:r>
            <a:r>
              <a:rPr lang="en-US" i="1" dirty="0"/>
              <a:t>“By faith Abraham, when he was called to go out into a place which he should after receive for an inheritance, obeyed; and he went out, not knowing whither he went. </a:t>
            </a:r>
            <a:r>
              <a:rPr lang="en-US" i="1" baseline="30000" dirty="0"/>
              <a:t>9</a:t>
            </a:r>
            <a:r>
              <a:rPr lang="en-US" i="1" dirty="0"/>
              <a:t> By faith he sojourned in the land of promise, as in a strange country, dwelling in tabernacles with Isaac and Jacob, the heirs with him of the same promise: </a:t>
            </a:r>
            <a:r>
              <a:rPr lang="en-US" i="1" baseline="30000" dirty="0"/>
              <a:t>10</a:t>
            </a:r>
            <a:r>
              <a:rPr lang="en-US" i="1" dirty="0"/>
              <a:t> For he looked for a city which hath foundations, whose builder and maker is God.”</a:t>
            </a:r>
          </a:p>
          <a:p>
            <a:pPr marL="1085850" lvl="2" indent="-171450">
              <a:buFont typeface="Arial" panose="020B0604020202020204" pitchFamily="34" charset="0"/>
              <a:buChar char="•"/>
            </a:pPr>
            <a:r>
              <a:rPr lang="en-US" dirty="0"/>
              <a:t>Here we see Abraham’s faith declared.  It was His.  His faith is what made God reckon Him as righteous</a:t>
            </a:r>
          </a:p>
          <a:p>
            <a:pPr marL="0" lvl="0" indent="0">
              <a:buFont typeface="Arial" panose="020B0604020202020204" pitchFamily="34" charset="0"/>
              <a:buNone/>
            </a:pPr>
            <a:r>
              <a:rPr lang="en-US" b="1" dirty="0"/>
              <a:t>(James 2:21-23, KJV), </a:t>
            </a:r>
            <a:r>
              <a:rPr lang="en-US" i="1" dirty="0"/>
              <a:t>“Was not Abraham our father justified by works, when he had offered Isaac his son upon the altar? </a:t>
            </a:r>
            <a:r>
              <a:rPr lang="en-US" i="1" baseline="30000" dirty="0"/>
              <a:t>22</a:t>
            </a:r>
            <a:r>
              <a:rPr lang="en-US" i="1" dirty="0"/>
              <a:t> </a:t>
            </a:r>
            <a:r>
              <a:rPr lang="en-US" i="1" dirty="0" err="1"/>
              <a:t>Seest</a:t>
            </a:r>
            <a:r>
              <a:rPr lang="en-US" i="1" dirty="0"/>
              <a:t> thou how faith wrought with his works, and by works was faith made perfect? </a:t>
            </a:r>
            <a:r>
              <a:rPr lang="en-US" i="1" baseline="30000" dirty="0"/>
              <a:t>23</a:t>
            </a:r>
            <a:r>
              <a:rPr lang="en-US" i="1" dirty="0"/>
              <a:t> And the scripture was fulfilled which saith, Abraham believed God, and it was imputed unto him for righteousness: and he was called the Friend of God.”</a:t>
            </a:r>
          </a:p>
          <a:p>
            <a:pPr marL="1085850" lvl="2" indent="-171450">
              <a:buFont typeface="Arial" panose="020B0604020202020204" pitchFamily="34" charset="0"/>
              <a:buChar char="•"/>
            </a:pPr>
            <a:r>
              <a:rPr lang="en-US" dirty="0"/>
              <a:t>Here his faith is demonstrated by obedience</a:t>
            </a:r>
          </a:p>
          <a:p>
            <a:pPr marL="1085850" lvl="2" indent="-171450">
              <a:buFont typeface="Arial" panose="020B0604020202020204" pitchFamily="34" charset="0"/>
              <a:buChar char="•"/>
            </a:pPr>
            <a:r>
              <a:rPr lang="en-US" dirty="0"/>
              <a:t>His faith and obedience made him ACTUALLY a righteous man.  God reckoned him as righteous because of His OWN obedient faith.</a:t>
            </a:r>
          </a:p>
          <a:p>
            <a:pPr marL="171450" lvl="0" indent="-171450">
              <a:buFont typeface="Arial" panose="020B0604020202020204" pitchFamily="34" charset="0"/>
              <a:buChar char="•"/>
            </a:pPr>
            <a:r>
              <a:rPr lang="en-US" b="1" dirty="0"/>
              <a:t>[CLICK] Let’s give the opposite, why is sin imputed to men?</a:t>
            </a:r>
          </a:p>
          <a:p>
            <a:pPr marL="628650" lvl="1" indent="-171450">
              <a:buFont typeface="Arial" panose="020B0604020202020204" pitchFamily="34" charset="0"/>
              <a:buChar char="•"/>
            </a:pPr>
            <a:r>
              <a:rPr lang="en-US" dirty="0"/>
              <a:t>The Calvinist says it is because of Adam’s sin (It is transferred, reckoned, counted to us).</a:t>
            </a:r>
          </a:p>
          <a:p>
            <a:pPr marL="628650" lvl="1" indent="-171450">
              <a:buFont typeface="Arial" panose="020B0604020202020204" pitchFamily="34" charset="0"/>
              <a:buChar char="•"/>
            </a:pPr>
            <a:r>
              <a:rPr lang="en-US" dirty="0"/>
              <a:t>That is not what the Bible teaches.  In fact, Jehovah God declares that such an idea is unfair!</a:t>
            </a:r>
          </a:p>
          <a:p>
            <a:pPr marL="0" lvl="0" indent="0">
              <a:buFont typeface="Arial" panose="020B0604020202020204" pitchFamily="34" charset="0"/>
              <a:buNone/>
            </a:pPr>
            <a:r>
              <a:rPr lang="en-US" b="1" dirty="0"/>
              <a:t>(Ezekiel 1:1-5, 9), (1-5), </a:t>
            </a:r>
            <a:r>
              <a:rPr lang="en-US" i="1" dirty="0"/>
              <a:t>“The word of the Lord came to me again, saying,</a:t>
            </a:r>
            <a:r>
              <a:rPr lang="en-US" i="1" baseline="30000" dirty="0"/>
              <a:t> 2</a:t>
            </a:r>
            <a:r>
              <a:rPr lang="en-US" i="1" dirty="0"/>
              <a:t> “What do you mean when you use this proverb concerning the land of Israel, saying:</a:t>
            </a:r>
            <a:br>
              <a:rPr lang="en-US" i="1" dirty="0"/>
            </a:br>
            <a:r>
              <a:rPr lang="en-US" i="1" dirty="0"/>
              <a:t>‘The fathers have eaten sour grapes, and the children's teeth are set on edge’? </a:t>
            </a:r>
            <a:r>
              <a:rPr lang="en-US" i="1" baseline="30000" dirty="0"/>
              <a:t>3</a:t>
            </a:r>
            <a:r>
              <a:rPr lang="en-US" i="1" dirty="0"/>
              <a:t> “As I live,” says the Lord God, “you shall no longer use this proverb in Israel. </a:t>
            </a:r>
            <a:r>
              <a:rPr lang="en-US" i="1" baseline="30000" dirty="0"/>
              <a:t>4</a:t>
            </a:r>
            <a:r>
              <a:rPr lang="en-US" i="1" dirty="0"/>
              <a:t> “Behold, all souls are Mine;</a:t>
            </a:r>
            <a:br>
              <a:rPr lang="en-US" i="1" dirty="0"/>
            </a:br>
            <a:r>
              <a:rPr lang="en-US" i="1" dirty="0"/>
              <a:t>The soul of the father as well as the soul of the son is Mine; The soul who sins shall die. </a:t>
            </a:r>
            <a:r>
              <a:rPr lang="en-US" i="1" baseline="30000" dirty="0"/>
              <a:t>5</a:t>
            </a:r>
            <a:r>
              <a:rPr lang="en-US" i="1" dirty="0"/>
              <a:t> But if a man is just and does what is lawful and right;…</a:t>
            </a:r>
            <a:r>
              <a:rPr lang="en-US" dirty="0"/>
              <a:t> </a:t>
            </a:r>
            <a:r>
              <a:rPr lang="en-US" b="1" dirty="0"/>
              <a:t>(9), </a:t>
            </a:r>
            <a:r>
              <a:rPr lang="en-US" i="1" dirty="0"/>
              <a:t>“If he has walked in My statutes</a:t>
            </a:r>
            <a:br>
              <a:rPr lang="en-US" i="1" dirty="0"/>
            </a:br>
            <a:r>
              <a:rPr lang="en-US" i="1" dirty="0"/>
              <a:t>And kept My judgments faithfully—He is just; He shall surely live!” Says the Lord God.”</a:t>
            </a:r>
          </a:p>
          <a:p>
            <a:pPr marL="628650" lvl="1" indent="-171450">
              <a:buFont typeface="Arial" panose="020B0604020202020204" pitchFamily="34" charset="0"/>
              <a:buChar char="•"/>
            </a:pPr>
            <a:r>
              <a:rPr lang="en-US" dirty="0"/>
              <a:t>Why does God reckon or count a man as worthy of death?  Because he sinned!</a:t>
            </a:r>
          </a:p>
          <a:p>
            <a:pPr marL="628650" lvl="1" indent="-171450">
              <a:buFont typeface="Arial" panose="020B0604020202020204" pitchFamily="34" charset="0"/>
              <a:buChar char="•"/>
            </a:pPr>
            <a:r>
              <a:rPr lang="en-US" dirty="0"/>
              <a:t>Just like Abraham, why does God reckon or count (impute) a man as just and worthy of life? Because he does what is lawful and right!</a:t>
            </a:r>
          </a:p>
          <a:p>
            <a:pPr marL="171450" indent="-171450">
              <a:buFont typeface="Arial" panose="020B0604020202020204" pitchFamily="34" charset="0"/>
              <a:buChar char="•"/>
            </a:pPr>
            <a:r>
              <a:rPr lang="en-US" b="1" dirty="0"/>
              <a:t>How is Righteousness imputed to us today? (Under the New Covenant?)</a:t>
            </a:r>
          </a:p>
          <a:p>
            <a:pPr marL="171450" indent="-171450">
              <a:buFont typeface="Arial" panose="020B0604020202020204" pitchFamily="34" charset="0"/>
              <a:buChar char="•"/>
            </a:pPr>
            <a:r>
              <a:rPr lang="en-US" b="1" dirty="0"/>
              <a:t>(1 John 3:7-8), </a:t>
            </a:r>
            <a:r>
              <a:rPr lang="en-US" b="0" i="1" dirty="0"/>
              <a:t>“Little children, let no one deceive you. </a:t>
            </a:r>
            <a:r>
              <a:rPr lang="en-US" b="0" i="1" u="sng" dirty="0"/>
              <a:t>He who practices righteousness is righteous</a:t>
            </a:r>
            <a:r>
              <a:rPr lang="en-US" b="0" i="1" dirty="0"/>
              <a:t>, just as He is righteous.</a:t>
            </a:r>
            <a:r>
              <a:rPr lang="en-US" b="0" i="1" baseline="30000" dirty="0"/>
              <a:t> 8</a:t>
            </a:r>
            <a:r>
              <a:rPr lang="en-US" b="0" i="1" dirty="0"/>
              <a:t> </a:t>
            </a:r>
            <a:r>
              <a:rPr lang="en-US" b="0" i="1" u="sng" dirty="0"/>
              <a:t>He who sins is of the devil</a:t>
            </a:r>
            <a:r>
              <a:rPr lang="en-US" b="0" i="1" dirty="0"/>
              <a:t>, for the devil has sinned from the beginning…”</a:t>
            </a:r>
          </a:p>
          <a:p>
            <a:endParaRPr lang="en-US" dirty="0"/>
          </a:p>
          <a:p>
            <a:endParaRPr lang="en-US" dirty="0"/>
          </a:p>
          <a:p>
            <a:r>
              <a:rPr lang="en-US" dirty="0" err="1"/>
              <a:t>marshall</a:t>
            </a:r>
            <a:r>
              <a:rPr lang="en-US" dirty="0"/>
              <a:t> Patton</a:t>
            </a:r>
          </a:p>
          <a:p>
            <a:endParaRPr lang="en-US" dirty="0"/>
          </a:p>
          <a:p>
            <a:r>
              <a:rPr lang="en-US" dirty="0"/>
              <a:t>Conclusion</a:t>
            </a:r>
          </a:p>
          <a:p>
            <a:endParaRPr lang="en-US" dirty="0"/>
          </a:p>
          <a:p>
            <a:r>
              <a:rPr lang="en-US" dirty="0"/>
              <a:t>The Bible no where teaches that the righteousness of Christ is imputed to the individual. No where! Rather, the Scriptures teach that righteousness is a gift from God, not upon the basis of meritorious works, for then salvation would be of debt and not of grace (Rom. 4:4), but upon the basis of obedience to conditions whereby faith is perfected (Rom. 4:3; Jas. 2:21-24). God imputes sin to a man when he sins and because he sins. God imputes righteousness to a man when he submits to the righteousness of God because he is then righteous in God's sight. "Little children, let no man deceive you: he that doeth righteousness is righteous, even as he is righteous" (1 Jn. 3:7).</a:t>
            </a:r>
          </a:p>
          <a:p>
            <a:endParaRPr lang="en-US" dirty="0"/>
          </a:p>
          <a:p>
            <a:r>
              <a:rPr lang="en-US" dirty="0"/>
              <a:t>Truth Magazine XXIV: 47, pp. 753, 763</a:t>
            </a:r>
          </a:p>
          <a:p>
            <a:r>
              <a:rPr lang="en-US" dirty="0"/>
              <a:t>November 27, 1980</a:t>
            </a:r>
          </a:p>
        </p:txBody>
      </p:sp>
      <p:sp>
        <p:nvSpPr>
          <p:cNvPr id="4" name="Slide Number Placeholder 3"/>
          <p:cNvSpPr>
            <a:spLocks noGrp="1"/>
          </p:cNvSpPr>
          <p:nvPr>
            <p:ph type="sldNum" sz="quarter" idx="5"/>
          </p:nvPr>
        </p:nvSpPr>
        <p:spPr/>
        <p:txBody>
          <a:bodyPr/>
          <a:lstStyle/>
          <a:p>
            <a:fld id="{EA1C11D9-C2D5-4D21-9301-A44173D037E3}" type="slidenum">
              <a:rPr lang="en-US" smtClean="0"/>
              <a:t>3</a:t>
            </a:fld>
            <a:endParaRPr lang="en-US"/>
          </a:p>
        </p:txBody>
      </p:sp>
    </p:spTree>
    <p:extLst>
      <p:ext uri="{BB962C8B-B14F-4D97-AF65-F5344CB8AC3E}">
        <p14:creationId xmlns:p14="http://schemas.microsoft.com/office/powerpoint/2010/main" val="425486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t>“…the Scriptures teach that righteousness is a gift from God, not upon the basis of meritorious works, for then salvation would be of debt and not of grace (Rom. 4:4), but upon the basis of obedience to conditions whereby faith is perfected (Rom. 4:3; Jas. 2:21-24). God imputes sin to a man when he sins and because he sins. God imputes righteousness to a man when he submits to the righteousness of God because he is then righteous in God's sight. "Little children, let no man deceive you: he that doeth righteousness is righteous, even as he is righteous" (1 Jn. 3:7).</a:t>
            </a:r>
          </a:p>
          <a:p>
            <a:pPr algn="l"/>
            <a:endParaRPr lang="en-US" b="0" dirty="0"/>
          </a:p>
          <a:p>
            <a:pPr algn="l"/>
            <a:r>
              <a:rPr lang="en-US" b="0" dirty="0"/>
              <a:t>Truth Magazine XXIV: 47, pp. 753, 763</a:t>
            </a:r>
          </a:p>
          <a:p>
            <a:pPr algn="l"/>
            <a:r>
              <a:rPr lang="en-US" b="0" dirty="0"/>
              <a:t>November 27, 1980</a:t>
            </a:r>
          </a:p>
        </p:txBody>
      </p:sp>
      <p:sp>
        <p:nvSpPr>
          <p:cNvPr id="4" name="Slide Number Placeholder 3"/>
          <p:cNvSpPr>
            <a:spLocks noGrp="1"/>
          </p:cNvSpPr>
          <p:nvPr>
            <p:ph type="sldNum" sz="quarter" idx="5"/>
          </p:nvPr>
        </p:nvSpPr>
        <p:spPr/>
        <p:txBody>
          <a:bodyPr/>
          <a:lstStyle/>
          <a:p>
            <a:fld id="{EA1C11D9-C2D5-4D21-9301-A44173D037E3}" type="slidenum">
              <a:rPr lang="en-US" smtClean="0"/>
              <a:t>4</a:t>
            </a:fld>
            <a:endParaRPr lang="en-US"/>
          </a:p>
        </p:txBody>
      </p:sp>
    </p:spTree>
    <p:extLst>
      <p:ext uri="{BB962C8B-B14F-4D97-AF65-F5344CB8AC3E}">
        <p14:creationId xmlns:p14="http://schemas.microsoft.com/office/powerpoint/2010/main" val="78723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b="1" dirty="0"/>
              <a:t>Criticisms of the Calvinist’s and Neo-Calvinist’s view of Imputation</a:t>
            </a:r>
          </a:p>
          <a:p>
            <a:pPr marL="171450" indent="-171450" algn="l">
              <a:buFont typeface="Arial" panose="020B0604020202020204" pitchFamily="34" charset="0"/>
              <a:buChar char="•"/>
            </a:pPr>
            <a:r>
              <a:rPr lang="en-US" sz="1200" b="1" dirty="0"/>
              <a:t>Lessens the value of Christ’s shed blood.</a:t>
            </a:r>
          </a:p>
          <a:p>
            <a:pPr marL="628650" lvl="1" indent="-171450" algn="l">
              <a:buFont typeface="Arial" panose="020B0604020202020204" pitchFamily="34" charset="0"/>
              <a:buChar char="•"/>
            </a:pPr>
            <a:r>
              <a:rPr lang="en-US" sz="1200" b="0" dirty="0"/>
              <a:t>The idea that man’s imputation from Christ is contingent upon His perfect life, and His sacrificial death.</a:t>
            </a:r>
          </a:p>
          <a:p>
            <a:pPr marL="1085850" lvl="2" indent="-171450" algn="l">
              <a:buFont typeface="Arial" panose="020B0604020202020204" pitchFamily="34" charset="0"/>
              <a:buChar char="•"/>
            </a:pPr>
            <a:r>
              <a:rPr lang="en-US" sz="1200" b="0" dirty="0"/>
              <a:t>God would not reckon us as righteous (impute to us righteousness) unless Christ lived perfectly.</a:t>
            </a:r>
          </a:p>
          <a:p>
            <a:pPr marL="1085850" lvl="2" indent="-171450" algn="l">
              <a:buFont typeface="Arial" panose="020B0604020202020204" pitchFamily="34" charset="0"/>
              <a:buChar char="•"/>
            </a:pPr>
            <a:r>
              <a:rPr lang="en-US" sz="1200" b="0" dirty="0"/>
              <a:t>Note:  Christ’s perfect life qualified Him to be an effective sacrifice</a:t>
            </a:r>
          </a:p>
          <a:p>
            <a:pPr marL="1543050" lvl="3" indent="-171450" algn="l">
              <a:buFont typeface="Arial" panose="020B0604020202020204" pitchFamily="34" charset="0"/>
              <a:buChar char="•"/>
            </a:pPr>
            <a:r>
              <a:rPr lang="en-US" sz="1200" b="0" dirty="0"/>
              <a:t>Our salvation comes because that effective sacrifice actually paid for our redemption!</a:t>
            </a:r>
          </a:p>
          <a:p>
            <a:pPr marL="1543050" lvl="3" indent="-171450" algn="l">
              <a:buFont typeface="Arial" panose="020B0604020202020204" pitchFamily="34" charset="0"/>
              <a:buChar char="•"/>
            </a:pPr>
            <a:r>
              <a:rPr lang="en-US" sz="1200" b="0" dirty="0"/>
              <a:t>The ONLY 100% reason we are found righteous before God is that Jesus’ blood was shed for us!</a:t>
            </a:r>
          </a:p>
          <a:p>
            <a:pPr marL="0" lvl="0" indent="0" algn="l">
              <a:buFont typeface="Arial" panose="020B0604020202020204" pitchFamily="34" charset="0"/>
              <a:buNone/>
            </a:pPr>
            <a:r>
              <a:rPr lang="en-US" sz="1200" b="1" dirty="0"/>
              <a:t>(</a:t>
            </a:r>
            <a:r>
              <a:rPr lang="en-US" b="1" dirty="0"/>
              <a:t>Matthew 26:27-28), </a:t>
            </a:r>
            <a:r>
              <a:rPr lang="en-US" i="1" dirty="0"/>
              <a:t>“Then He took the cup, and gave thanks, and gave it to them, saying, “Drink from it, all of you.</a:t>
            </a:r>
            <a:r>
              <a:rPr lang="en-US" i="1" baseline="30000" dirty="0"/>
              <a:t> 28</a:t>
            </a:r>
            <a:r>
              <a:rPr lang="en-US" i="1" dirty="0"/>
              <a:t> For this is My blood of the new covenant, which is shed for many for the remission of sins.”</a:t>
            </a:r>
          </a:p>
          <a:p>
            <a:pPr marL="1085850" lvl="2" indent="-171450" algn="l">
              <a:buFont typeface="Arial" panose="020B0604020202020204" pitchFamily="34" charset="0"/>
              <a:buChar char="•"/>
            </a:pPr>
            <a:r>
              <a:rPr lang="en-US" sz="1200" b="0" dirty="0"/>
              <a:t>Because of Jesus’ sacrifice, the guilt for our sins is not covered, it is removed!</a:t>
            </a:r>
          </a:p>
          <a:p>
            <a:pPr marL="0" lvl="0" indent="0" algn="l">
              <a:buFont typeface="Arial" panose="020B0604020202020204" pitchFamily="34" charset="0"/>
              <a:buNone/>
            </a:pPr>
            <a:r>
              <a:rPr lang="en-US" b="1" dirty="0"/>
              <a:t>(Ephesians 5:25-27), </a:t>
            </a:r>
            <a:r>
              <a:rPr lang="en-US" i="1" dirty="0"/>
              <a:t>“Husbands, love your wives, just as Christ also loved the church and gave Himself for her,</a:t>
            </a:r>
            <a:r>
              <a:rPr lang="en-US" i="1" baseline="30000" dirty="0"/>
              <a:t> 26</a:t>
            </a:r>
            <a:r>
              <a:rPr lang="en-US" i="1" dirty="0"/>
              <a:t> that He might sanctify and cleanse her with the washing of water by the word,</a:t>
            </a:r>
            <a:r>
              <a:rPr lang="en-US" i="1" baseline="30000" dirty="0"/>
              <a:t> 27</a:t>
            </a:r>
            <a:r>
              <a:rPr lang="en-US" i="1" dirty="0"/>
              <a:t> that He might present her to Himself a glorious church, not having spot or wrinkle or any such thing, but that she should be holy and without blemish.”</a:t>
            </a:r>
            <a:endParaRPr lang="en-US" sz="1200" b="0" i="1" dirty="0"/>
          </a:p>
          <a:p>
            <a:pPr marL="171450" indent="-171450" algn="l">
              <a:buFont typeface="Arial" panose="020B0604020202020204" pitchFamily="34" charset="0"/>
              <a:buChar char="•"/>
            </a:pPr>
            <a:r>
              <a:rPr lang="en-US" sz="1200" b="1" dirty="0"/>
              <a:t>[CLICK] Lessens one’s duty to obey the Lord.</a:t>
            </a:r>
          </a:p>
          <a:p>
            <a:pPr marL="628650" lvl="1" indent="-171450" algn="l">
              <a:buFont typeface="Arial" panose="020B0604020202020204" pitchFamily="34" charset="0"/>
              <a:buChar char="•"/>
            </a:pPr>
            <a:r>
              <a:rPr lang="en-US" sz="1200" b="0" dirty="0"/>
              <a:t>The idea that what God reckons to a man is not his own actions, but only the complete righteousness of Christ, allows one to himself disobey, and remain acceptable to God.</a:t>
            </a:r>
          </a:p>
          <a:p>
            <a:pPr marL="628650" lvl="1" indent="-171450" algn="l">
              <a:buFont typeface="Arial" panose="020B0604020202020204" pitchFamily="34" charset="0"/>
              <a:buChar char="•"/>
            </a:pPr>
            <a:r>
              <a:rPr lang="en-US" sz="1200" b="0" dirty="0"/>
              <a:t>This is the basis for accepting into fellowship those who are doctrinally impure. Though they persist in vain worship, or doctrinal error, God only sees the imputed righteousness of Christ.</a:t>
            </a:r>
          </a:p>
          <a:p>
            <a:pPr marL="628650" lvl="1" indent="-171450" algn="l">
              <a:buFont typeface="Arial" panose="020B0604020202020204" pitchFamily="34" charset="0"/>
              <a:buChar char="•"/>
            </a:pPr>
            <a:r>
              <a:rPr lang="en-US" sz="1200" b="0" dirty="0"/>
              <a:t>If someone holds this position, they have no impetus or effectiveness in trying to convict others of their sin.</a:t>
            </a:r>
          </a:p>
          <a:p>
            <a:pPr marL="171450" indent="-171450" algn="l">
              <a:buFont typeface="Arial" panose="020B0604020202020204" pitchFamily="34" charset="0"/>
              <a:buChar char="•"/>
            </a:pPr>
            <a:r>
              <a:rPr lang="en-US" sz="1200" b="1" dirty="0"/>
              <a:t>[CLICK] (Neo-Calvinism) Puts a premium upon ignorance.</a:t>
            </a:r>
          </a:p>
          <a:p>
            <a:pPr marL="628650" lvl="1" indent="-171450" algn="l">
              <a:buFont typeface="Arial" panose="020B0604020202020204" pitchFamily="34" charset="0"/>
              <a:buChar char="•"/>
            </a:pPr>
            <a:r>
              <a:rPr lang="en-US" sz="1200" b="0" dirty="0"/>
              <a:t>The Neo-Calvinist in the 1970’s was fond of differentiating the types of sin.  The claim was made repeatedly that sins committed in ignorance were excused by the imputation of Christ’s righteousness.</a:t>
            </a:r>
          </a:p>
          <a:p>
            <a:pPr marL="628650" lvl="1" indent="-171450" algn="l">
              <a:buFont typeface="Arial" panose="020B0604020202020204" pitchFamily="34" charset="0"/>
              <a:buChar char="•"/>
            </a:pPr>
            <a:r>
              <a:rPr lang="en-US" sz="1200" b="0" dirty="0"/>
              <a:t>This was not as consistent as the denominational Calvinist, but it had and still does have its influence.</a:t>
            </a:r>
          </a:p>
          <a:p>
            <a:pPr marL="628650" lvl="1" indent="-171450" algn="l">
              <a:buFont typeface="Arial" panose="020B0604020202020204" pitchFamily="34" charset="0"/>
              <a:buChar char="•"/>
            </a:pPr>
            <a:r>
              <a:rPr lang="en-US" sz="1200" b="0" dirty="0"/>
              <a:t>Note:  If sins committed ignorantly are excused, then we have no basis or reason to edify! The express purpose of edification is to remove ignorance to avoid sinning!</a:t>
            </a:r>
          </a:p>
          <a:p>
            <a:pPr marL="628650" lvl="1" indent="-171450" algn="l">
              <a:buFont typeface="Arial" panose="020B0604020202020204" pitchFamily="34" charset="0"/>
              <a:buChar char="•"/>
            </a:pPr>
            <a:r>
              <a:rPr lang="en-US" sz="1200" b="0" dirty="0"/>
              <a:t>In fact, God designed the church to remove ignorance.</a:t>
            </a:r>
          </a:p>
          <a:p>
            <a:pPr marL="0" lvl="0" indent="0" algn="l">
              <a:buFont typeface="Arial" panose="020B0604020202020204" pitchFamily="34" charset="0"/>
              <a:buNone/>
            </a:pPr>
            <a:r>
              <a:rPr lang="en-US" b="1" dirty="0"/>
              <a:t>(Ephesians 4:11-16), </a:t>
            </a:r>
            <a:r>
              <a:rPr lang="en-US" i="1" dirty="0"/>
              <a:t>“And He Himself gave some to be apostles, some prophets, some evangelists, and some pastors and teachers,</a:t>
            </a:r>
            <a:r>
              <a:rPr lang="en-US" i="1" baseline="30000" dirty="0"/>
              <a:t> 12</a:t>
            </a:r>
            <a:r>
              <a:rPr lang="en-US" i="1" dirty="0"/>
              <a:t> for the equipping of the saints for the work of ministry, for the edifying of the body of Christ,</a:t>
            </a:r>
            <a:r>
              <a:rPr lang="en-US" i="1" baseline="30000" dirty="0"/>
              <a:t> 13</a:t>
            </a:r>
            <a:r>
              <a:rPr lang="en-US" i="1" dirty="0"/>
              <a:t> till we all come to the unity of the faith and of the knowledge of the Son of God, to a perfect man, to the measure of the stature of the fullness of Christ;</a:t>
            </a:r>
            <a:r>
              <a:rPr lang="en-US" i="1" baseline="30000" dirty="0"/>
              <a:t> 14</a:t>
            </a:r>
            <a:r>
              <a:rPr lang="en-US" i="1" dirty="0"/>
              <a:t> that we should no longer be children, tossed to and </a:t>
            </a:r>
            <a:r>
              <a:rPr lang="en-US" i="1" dirty="0" err="1"/>
              <a:t>fro</a:t>
            </a:r>
            <a:r>
              <a:rPr lang="en-US" i="1" dirty="0"/>
              <a:t> and carried about with every wind of doctrine, by the trickery of men, in the cunning craftiness of deceitful plotting,</a:t>
            </a:r>
            <a:r>
              <a:rPr lang="en-US" i="1" baseline="30000" dirty="0"/>
              <a:t> 15</a:t>
            </a:r>
            <a:r>
              <a:rPr lang="en-US" i="1" dirty="0"/>
              <a:t> but, speaking the truth in love, may grow up in all things into Him who is the head—Christ—</a:t>
            </a:r>
            <a:r>
              <a:rPr lang="en-US" i="1" baseline="30000" dirty="0"/>
              <a:t> 16</a:t>
            </a:r>
            <a:r>
              <a:rPr lang="en-US" i="1" dirty="0"/>
              <a:t> from whom the whole body, joined and knit together by what every joint supplies, according to the effective working by which every part does its share, causes growth of the body for the edifying of itself in love.”</a:t>
            </a:r>
          </a:p>
          <a:p>
            <a:pPr marL="0" lvl="0" indent="0" algn="l">
              <a:buFont typeface="Arial" panose="020B0604020202020204" pitchFamily="34" charset="0"/>
              <a:buNone/>
            </a:pPr>
            <a:r>
              <a:rPr lang="en-US" sz="1200" b="1" dirty="0"/>
              <a:t>(</a:t>
            </a:r>
            <a:r>
              <a:rPr lang="en-US" b="1" dirty="0"/>
              <a:t>1 John 2:1a), [It was John’s reason to write his epistles], </a:t>
            </a:r>
            <a:r>
              <a:rPr lang="en-US" i="1" dirty="0"/>
              <a:t>“My little children, these things I write to you, so that you may not sin...”</a:t>
            </a:r>
            <a:endParaRPr lang="en-US" sz="1200" b="0" i="1" dirty="0"/>
          </a:p>
          <a:p>
            <a:pPr marL="0" lvl="0" indent="0" algn="l">
              <a:buFont typeface="Arial" panose="020B0604020202020204" pitchFamily="34" charset="0"/>
              <a:buNone/>
            </a:pPr>
            <a:r>
              <a:rPr lang="en-US" sz="1200" b="1" dirty="0"/>
              <a:t>(Psalm 119:11), [It was the reason for the Psalmist’s dedication to God’s word],</a:t>
            </a:r>
            <a:r>
              <a:rPr lang="en-US" sz="1200" b="0" dirty="0"/>
              <a:t> </a:t>
            </a:r>
            <a:r>
              <a:rPr lang="en-US" sz="1200" b="0" i="1" dirty="0"/>
              <a:t>“Y</a:t>
            </a:r>
            <a:r>
              <a:rPr lang="en-US" i="1" dirty="0"/>
              <a:t>our word I have hidden in my heart, that I might not sin against You.”</a:t>
            </a:r>
          </a:p>
          <a:p>
            <a:pPr marL="171450" lvl="0" indent="-171450" algn="l">
              <a:buFont typeface="Arial" panose="020B0604020202020204" pitchFamily="34" charset="0"/>
              <a:buChar char="•"/>
            </a:pPr>
            <a:r>
              <a:rPr lang="en-US" sz="1200" b="1" dirty="0"/>
              <a:t>[CLICK] Teaches that a Christian can continue to sin and appear righteous to the Lord</a:t>
            </a:r>
          </a:p>
          <a:p>
            <a:pPr marL="628650" lvl="1" indent="-171450" algn="l">
              <a:buFont typeface="Arial" panose="020B0604020202020204" pitchFamily="34" charset="0"/>
              <a:buChar char="•"/>
            </a:pPr>
            <a:r>
              <a:rPr lang="en-US" sz="1200" b="0" dirty="0"/>
              <a:t>The incipient </a:t>
            </a:r>
            <a:r>
              <a:rPr lang="en-US" sz="1200" b="0" dirty="0" err="1"/>
              <a:t>gnostics</a:t>
            </a:r>
            <a:r>
              <a:rPr lang="en-US" sz="1200" b="0" dirty="0"/>
              <a:t> of the first century taught that a person could persist in sin and still be acceptable to God</a:t>
            </a:r>
          </a:p>
          <a:p>
            <a:pPr marL="0" lvl="0" indent="0" algn="l">
              <a:buFont typeface="Arial" panose="020B0604020202020204" pitchFamily="34" charset="0"/>
              <a:buNone/>
            </a:pPr>
            <a:r>
              <a:rPr lang="en-US" b="1" dirty="0"/>
              <a:t>(1 John 1:6), [John’s answer to this], </a:t>
            </a:r>
            <a:r>
              <a:rPr lang="en-US" i="1" dirty="0"/>
              <a:t>“If we say that we have fellowship with Him, and walk in darkness, we lie and do not practice the truth.”</a:t>
            </a:r>
          </a:p>
          <a:p>
            <a:pPr marL="628650" lvl="1" indent="-171450" algn="l">
              <a:buFont typeface="Arial" panose="020B0604020202020204" pitchFamily="34" charset="0"/>
              <a:buChar char="•"/>
            </a:pPr>
            <a:r>
              <a:rPr lang="en-US" sz="1200" b="0" i="0" dirty="0"/>
              <a:t>The biggest names in the Neo-Calvinist’s movement (Karl </a:t>
            </a:r>
            <a:r>
              <a:rPr lang="en-US" sz="1200" b="0" i="0" dirty="0" err="1"/>
              <a:t>Ketcherside</a:t>
            </a:r>
            <a:r>
              <a:rPr lang="en-US" sz="1200" b="0" i="0" dirty="0"/>
              <a:t>, Ed Fudge, Buff Scott, Arnold Hardin (and some today) teach that </a:t>
            </a:r>
            <a:r>
              <a:rPr lang="en-US" sz="1200" b="0" i="0" dirty="0" err="1"/>
              <a:t>adherants</a:t>
            </a:r>
            <a:r>
              <a:rPr lang="en-US" sz="1200" b="0" i="0" dirty="0"/>
              <a:t> to such sinful actions as instrumental music in worship, the sponsoring church arrangement, recreation as the work of the church, premillennialism, etc. can be saved without repentance, leaving those practices, or asking God’s forgiveness.</a:t>
            </a:r>
          </a:p>
          <a:p>
            <a:pPr marL="628650" lvl="1" indent="-171450" algn="l">
              <a:buFont typeface="Arial" panose="020B0604020202020204" pitchFamily="34" charset="0"/>
              <a:buChar char="•"/>
            </a:pPr>
            <a:r>
              <a:rPr lang="en-US" sz="1200" b="0" i="0" dirty="0"/>
              <a:t>They believe that God will simply impute or reckon the perfect obedience of Christ to the account of these, and they will be saved, even in their sectarian practices. </a:t>
            </a:r>
            <a:endParaRPr lang="en-US" sz="1200" b="0" i="1" dirty="0">
              <a:solidFill>
                <a:srgbClr val="000000"/>
              </a:solidFill>
              <a:effectLst/>
              <a:latin typeface="Times New Roman" panose="02020603050405020304" pitchFamily="18" charset="0"/>
            </a:endParaRPr>
          </a:p>
          <a:p>
            <a:pPr marL="171450" indent="-171450" algn="l">
              <a:buFont typeface="Arial" panose="020B0604020202020204" pitchFamily="34" charset="0"/>
              <a:buChar char="•"/>
            </a:pPr>
            <a:r>
              <a:rPr lang="en-US" sz="1200" b="1" dirty="0"/>
              <a:t>[CLICK] It is applied inconsistently by Neo-Calvinist’s today.</a:t>
            </a:r>
          </a:p>
          <a:p>
            <a:pPr marL="628650" lvl="1" indent="-171450" algn="l">
              <a:buFont typeface="Arial" panose="020B0604020202020204" pitchFamily="34" charset="0"/>
              <a:buChar char="•"/>
            </a:pPr>
            <a:r>
              <a:rPr lang="en-US" sz="1200" b="0" dirty="0"/>
              <a:t>What sins are excused by God:  Sins of ignorance? Sins of weakness of the flesh?  Where is the passage which teaches such a thing?</a:t>
            </a:r>
          </a:p>
          <a:p>
            <a:pPr marL="628650" lvl="1" indent="-171450" algn="l">
              <a:buFont typeface="Arial" panose="020B0604020202020204" pitchFamily="34" charset="0"/>
              <a:buChar char="•"/>
            </a:pPr>
            <a:r>
              <a:rPr lang="en-US" sz="1200" b="0" dirty="0"/>
              <a:t>The inconsistency of the Neo-</a:t>
            </a:r>
            <a:r>
              <a:rPr lang="en-US" sz="1200" b="0" dirty="0" err="1"/>
              <a:t>Calvinsts</a:t>
            </a:r>
            <a:r>
              <a:rPr lang="en-US" sz="1200" b="0" dirty="0"/>
              <a:t> who have plagued the Lord’s church is that they make a distinction between such sins, and “willful sins”. Where is such a distinction made in scripture? No such distinction exists.</a:t>
            </a:r>
          </a:p>
          <a:p>
            <a:pPr marL="1085850" lvl="2" indent="-171450" algn="l">
              <a:buFont typeface="Arial" panose="020B0604020202020204" pitchFamily="34" charset="0"/>
              <a:buChar char="•"/>
            </a:pPr>
            <a:r>
              <a:rPr lang="en-US" sz="1200" b="1" dirty="0"/>
              <a:t>Note first: </a:t>
            </a:r>
            <a:r>
              <a:rPr lang="en-US" sz="1200" b="0" dirty="0"/>
              <a:t>All sin can be described as a weakness of the flesh</a:t>
            </a:r>
          </a:p>
          <a:p>
            <a:pPr marL="0" lvl="0" indent="0" algn="l">
              <a:buFont typeface="Arial" panose="020B0604020202020204" pitchFamily="34" charset="0"/>
              <a:buNone/>
            </a:pPr>
            <a:r>
              <a:rPr lang="en-US" sz="1200" b="1" dirty="0"/>
              <a:t>(James 1:</a:t>
            </a:r>
            <a:r>
              <a:rPr lang="en-US" b="1" dirty="0"/>
              <a:t>14-15), </a:t>
            </a:r>
            <a:r>
              <a:rPr lang="en-US" dirty="0"/>
              <a:t>“</a:t>
            </a:r>
            <a:r>
              <a:rPr lang="en-US" i="1" dirty="0"/>
              <a:t>But each one is tempted when he is drawn away by his own desires and enticed.</a:t>
            </a:r>
            <a:r>
              <a:rPr lang="en-US" i="1" baseline="30000" dirty="0"/>
              <a:t> 15</a:t>
            </a:r>
            <a:r>
              <a:rPr lang="en-US" i="1" dirty="0"/>
              <a:t> Then, when desire has conceived, it gives birth to sin; and sin, when it is full-grown, brings forth death.”</a:t>
            </a:r>
          </a:p>
          <a:p>
            <a:pPr marL="1085850" lvl="2" indent="-171450" algn="l">
              <a:buFont typeface="Arial" panose="020B0604020202020204" pitchFamily="34" charset="0"/>
              <a:buChar char="•"/>
            </a:pPr>
            <a:r>
              <a:rPr lang="en-US" sz="1200" b="0" i="0" dirty="0"/>
              <a:t>All sin requires Repentance! (There is no indication otherwise – either before or after one becomes a child of God)</a:t>
            </a:r>
          </a:p>
          <a:p>
            <a:pPr marL="0" lvl="0" indent="0" algn="l">
              <a:buFont typeface="Arial" panose="020B0604020202020204" pitchFamily="34" charset="0"/>
              <a:buNone/>
            </a:pPr>
            <a:r>
              <a:rPr lang="en-US" sz="1200" b="1" i="0" dirty="0"/>
              <a:t>(Acts 17:30</a:t>
            </a:r>
            <a:r>
              <a:rPr lang="en-US" b="1" dirty="0"/>
              <a:t>-31), [Those alien to the kingdom of God],</a:t>
            </a:r>
            <a:r>
              <a:rPr lang="en-US" b="1" i="1" dirty="0"/>
              <a:t> </a:t>
            </a:r>
            <a:r>
              <a:rPr lang="en-US" i="1" dirty="0"/>
              <a:t>“Truly, these times of ignorance God overlooked, but now commands all men everywhere to repent,</a:t>
            </a:r>
            <a:r>
              <a:rPr lang="en-US" i="1" baseline="30000" dirty="0"/>
              <a:t> 31</a:t>
            </a:r>
            <a:r>
              <a:rPr lang="en-US" i="1" dirty="0"/>
              <a:t> because He has appointed a day on which He will judge the world in righteousness by the Man whom He has ordained. He has given assurance of this to all by raising Him from the dead.”</a:t>
            </a:r>
            <a:endParaRPr lang="en-US" sz="1200" b="0" i="1" dirty="0"/>
          </a:p>
          <a:p>
            <a:pPr marL="0" lvl="0" indent="0" algn="l">
              <a:buFont typeface="Arial" panose="020B0604020202020204" pitchFamily="34" charset="0"/>
              <a:buNone/>
            </a:pPr>
            <a:r>
              <a:rPr lang="en-US" sz="1200" b="1" i="0" dirty="0"/>
              <a:t>(</a:t>
            </a:r>
            <a:r>
              <a:rPr lang="en-US" b="1" dirty="0"/>
              <a:t>1 John 1:9), [Those who are God’s children], </a:t>
            </a:r>
            <a:r>
              <a:rPr lang="en-US" i="1" dirty="0"/>
              <a:t>“If we confess our sins, He is faithful and just to forgive us our sins and to cleanse us from all unrighteousness.”</a:t>
            </a:r>
            <a:endParaRPr lang="en-US" sz="1200" b="0" i="1" dirty="0"/>
          </a:p>
          <a:p>
            <a:pPr marL="171450" indent="-171450" algn="l">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EA1C11D9-C2D5-4D21-9301-A44173D037E3}" type="slidenum">
              <a:rPr lang="en-US" smtClean="0"/>
              <a:t>5</a:t>
            </a:fld>
            <a:endParaRPr lang="en-US"/>
          </a:p>
        </p:txBody>
      </p:sp>
    </p:spTree>
    <p:extLst>
      <p:ext uri="{BB962C8B-B14F-4D97-AF65-F5344CB8AC3E}">
        <p14:creationId xmlns:p14="http://schemas.microsoft.com/office/powerpoint/2010/main" val="2576160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pPr marL="171450" indent="-171450">
              <a:buFont typeface="Arial" panose="020B0604020202020204" pitchFamily="34" charset="0"/>
              <a:buChar char="•"/>
            </a:pPr>
            <a:r>
              <a:rPr lang="en-US" sz="1200" b="1" dirty="0"/>
              <a:t>Jesus’ perfect life qualified Him to be the perfect sacrifice for our sins. </a:t>
            </a:r>
            <a:endParaRPr lang="en-US" b="1" dirty="0"/>
          </a:p>
          <a:p>
            <a:r>
              <a:rPr lang="en-US" b="1" dirty="0"/>
              <a:t>(Philippians 2:8-9), </a:t>
            </a:r>
            <a:r>
              <a:rPr lang="en-US" b="0" i="1" dirty="0"/>
              <a:t>“And being found in appearance as a man, He </a:t>
            </a:r>
            <a:r>
              <a:rPr lang="en-US" b="0" i="1" u="sng" dirty="0"/>
              <a:t>humbled Himself and became obedient to the point of death</a:t>
            </a:r>
            <a:r>
              <a:rPr lang="en-US" b="0" i="1" dirty="0"/>
              <a:t>, even the death of the cross.</a:t>
            </a:r>
            <a:r>
              <a:rPr lang="en-US" b="0" i="1" baseline="30000" dirty="0"/>
              <a:t> 9</a:t>
            </a:r>
            <a:r>
              <a:rPr lang="en-US" b="0" i="1" dirty="0"/>
              <a:t> </a:t>
            </a:r>
            <a:r>
              <a:rPr lang="en-US" b="0" i="1" u="sng" dirty="0"/>
              <a:t>Therefore </a:t>
            </a:r>
            <a:r>
              <a:rPr lang="en-US" b="0" i="1" dirty="0"/>
              <a:t>God also has highly exalted Him and given Him the name which is above every name”</a:t>
            </a:r>
          </a:p>
          <a:p>
            <a:pPr marL="171450" indent="-171450">
              <a:buFont typeface="Arial" panose="020B0604020202020204" pitchFamily="34" charset="0"/>
              <a:buChar char="•"/>
            </a:pPr>
            <a:r>
              <a:rPr lang="en-US" sz="1200" b="1" dirty="0"/>
              <a:t>Because Christ died for us, God counts the obedient believer as righteous because Christ’s blood was shed for His redemption.</a:t>
            </a:r>
          </a:p>
          <a:p>
            <a:endParaRPr lang="en-US" sz="100" b="1" dirty="0"/>
          </a:p>
          <a:p>
            <a:pPr marL="171450" indent="-171450">
              <a:buFont typeface="Arial" panose="020B0604020202020204" pitchFamily="34" charset="0"/>
              <a:buChar char="•"/>
            </a:pPr>
            <a:r>
              <a:rPr lang="en-US" sz="1200" b="1" dirty="0"/>
              <a:t>He reckons (imputes) us as righteous!  Praise God! </a:t>
            </a:r>
          </a:p>
        </p:txBody>
      </p:sp>
      <p:sp>
        <p:nvSpPr>
          <p:cNvPr id="4" name="Slide Number Placeholder 3"/>
          <p:cNvSpPr>
            <a:spLocks noGrp="1"/>
          </p:cNvSpPr>
          <p:nvPr>
            <p:ph type="sldNum" sz="quarter" idx="5"/>
          </p:nvPr>
        </p:nvSpPr>
        <p:spPr/>
        <p:txBody>
          <a:bodyPr/>
          <a:lstStyle/>
          <a:p>
            <a:fld id="{EA1C11D9-C2D5-4D21-9301-A44173D037E3}" type="slidenum">
              <a:rPr lang="en-US" smtClean="0"/>
              <a:t>6</a:t>
            </a:fld>
            <a:endParaRPr lang="en-US"/>
          </a:p>
        </p:txBody>
      </p:sp>
    </p:spTree>
    <p:extLst>
      <p:ext uri="{BB962C8B-B14F-4D97-AF65-F5344CB8AC3E}">
        <p14:creationId xmlns:p14="http://schemas.microsoft.com/office/powerpoint/2010/main" val="369095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71C05-F812-38C2-EA42-E019CE7C17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3EE328-DD27-E3BE-CBB6-A6C49B82A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8E6B3E-9D8F-F12F-250E-83A63B01D7E8}"/>
              </a:ext>
            </a:extLst>
          </p:cNvPr>
          <p:cNvSpPr>
            <a:spLocks noGrp="1"/>
          </p:cNvSpPr>
          <p:nvPr>
            <p:ph type="dt" sz="half" idx="10"/>
          </p:nvPr>
        </p:nvSpPr>
        <p:spPr/>
        <p:txBody>
          <a:bodyPr/>
          <a:lstStyle/>
          <a:p>
            <a:fld id="{780449C8-D6BE-4FA0-944B-DC931CF765FA}" type="datetimeFigureOut">
              <a:rPr lang="en-US" smtClean="0"/>
              <a:t>8/18/2023</a:t>
            </a:fld>
            <a:endParaRPr lang="en-US"/>
          </a:p>
        </p:txBody>
      </p:sp>
      <p:sp>
        <p:nvSpPr>
          <p:cNvPr id="5" name="Footer Placeholder 4">
            <a:extLst>
              <a:ext uri="{FF2B5EF4-FFF2-40B4-BE49-F238E27FC236}">
                <a16:creationId xmlns:a16="http://schemas.microsoft.com/office/drawing/2014/main" id="{1D9360C2-98A5-3E84-0664-2F428CCF9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25775-0683-0200-61AC-DF336343088D}"/>
              </a:ext>
            </a:extLst>
          </p:cNvPr>
          <p:cNvSpPr>
            <a:spLocks noGrp="1"/>
          </p:cNvSpPr>
          <p:nvPr>
            <p:ph type="sldNum" sz="quarter" idx="12"/>
          </p:nvPr>
        </p:nvSpPr>
        <p:spPr/>
        <p:txBody>
          <a:bodyPr/>
          <a:lstStyle/>
          <a:p>
            <a:fld id="{83D2B0EF-274C-44BE-92C1-6851B0F7BA91}" type="slidenum">
              <a:rPr lang="en-US" smtClean="0"/>
              <a:t>‹#›</a:t>
            </a:fld>
            <a:endParaRPr lang="en-US"/>
          </a:p>
        </p:txBody>
      </p:sp>
    </p:spTree>
    <p:extLst>
      <p:ext uri="{BB962C8B-B14F-4D97-AF65-F5344CB8AC3E}">
        <p14:creationId xmlns:p14="http://schemas.microsoft.com/office/powerpoint/2010/main" val="1828935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7014-565F-2EBC-CFFB-18C8E364D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556E2A-3EFD-BCAA-BDF8-B06F9DB6DF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D00BC-3EBE-6BB1-DECA-E6F9E1A84A5F}"/>
              </a:ext>
            </a:extLst>
          </p:cNvPr>
          <p:cNvSpPr>
            <a:spLocks noGrp="1"/>
          </p:cNvSpPr>
          <p:nvPr>
            <p:ph type="dt" sz="half" idx="10"/>
          </p:nvPr>
        </p:nvSpPr>
        <p:spPr/>
        <p:txBody>
          <a:bodyPr/>
          <a:lstStyle/>
          <a:p>
            <a:fld id="{780449C8-D6BE-4FA0-944B-DC931CF765FA}" type="datetimeFigureOut">
              <a:rPr lang="en-US" smtClean="0"/>
              <a:t>8/18/2023</a:t>
            </a:fld>
            <a:endParaRPr lang="en-US"/>
          </a:p>
        </p:txBody>
      </p:sp>
      <p:sp>
        <p:nvSpPr>
          <p:cNvPr id="5" name="Footer Placeholder 4">
            <a:extLst>
              <a:ext uri="{FF2B5EF4-FFF2-40B4-BE49-F238E27FC236}">
                <a16:creationId xmlns:a16="http://schemas.microsoft.com/office/drawing/2014/main" id="{2E528381-D4B3-E461-E693-E55A5C00F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2B797-C62B-6D3C-677A-C2CD5783EF67}"/>
              </a:ext>
            </a:extLst>
          </p:cNvPr>
          <p:cNvSpPr>
            <a:spLocks noGrp="1"/>
          </p:cNvSpPr>
          <p:nvPr>
            <p:ph type="sldNum" sz="quarter" idx="12"/>
          </p:nvPr>
        </p:nvSpPr>
        <p:spPr/>
        <p:txBody>
          <a:bodyPr/>
          <a:lstStyle/>
          <a:p>
            <a:fld id="{83D2B0EF-274C-44BE-92C1-6851B0F7BA91}" type="slidenum">
              <a:rPr lang="en-US" smtClean="0"/>
              <a:t>‹#›</a:t>
            </a:fld>
            <a:endParaRPr lang="en-US"/>
          </a:p>
        </p:txBody>
      </p:sp>
    </p:spTree>
    <p:extLst>
      <p:ext uri="{BB962C8B-B14F-4D97-AF65-F5344CB8AC3E}">
        <p14:creationId xmlns:p14="http://schemas.microsoft.com/office/powerpoint/2010/main" val="229787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A97B3B-E472-9CB5-3937-5354909F8F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44BBE7-9DD5-5AAC-DCF0-0567C3E795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EF18C-C737-8309-DE8D-C695BFB59A81}"/>
              </a:ext>
            </a:extLst>
          </p:cNvPr>
          <p:cNvSpPr>
            <a:spLocks noGrp="1"/>
          </p:cNvSpPr>
          <p:nvPr>
            <p:ph type="dt" sz="half" idx="10"/>
          </p:nvPr>
        </p:nvSpPr>
        <p:spPr/>
        <p:txBody>
          <a:bodyPr/>
          <a:lstStyle/>
          <a:p>
            <a:fld id="{780449C8-D6BE-4FA0-944B-DC931CF765FA}" type="datetimeFigureOut">
              <a:rPr lang="en-US" smtClean="0"/>
              <a:t>8/18/2023</a:t>
            </a:fld>
            <a:endParaRPr lang="en-US"/>
          </a:p>
        </p:txBody>
      </p:sp>
      <p:sp>
        <p:nvSpPr>
          <p:cNvPr id="5" name="Footer Placeholder 4">
            <a:extLst>
              <a:ext uri="{FF2B5EF4-FFF2-40B4-BE49-F238E27FC236}">
                <a16:creationId xmlns:a16="http://schemas.microsoft.com/office/drawing/2014/main" id="{49D2DA49-E181-BEBA-1FF7-E04B6EF897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981F1A-50B2-7EB3-EDA0-F8F698D45D71}"/>
              </a:ext>
            </a:extLst>
          </p:cNvPr>
          <p:cNvSpPr>
            <a:spLocks noGrp="1"/>
          </p:cNvSpPr>
          <p:nvPr>
            <p:ph type="sldNum" sz="quarter" idx="12"/>
          </p:nvPr>
        </p:nvSpPr>
        <p:spPr/>
        <p:txBody>
          <a:bodyPr/>
          <a:lstStyle/>
          <a:p>
            <a:fld id="{83D2B0EF-274C-44BE-92C1-6851B0F7BA91}" type="slidenum">
              <a:rPr lang="en-US" smtClean="0"/>
              <a:t>‹#›</a:t>
            </a:fld>
            <a:endParaRPr lang="en-US"/>
          </a:p>
        </p:txBody>
      </p:sp>
    </p:spTree>
    <p:extLst>
      <p:ext uri="{BB962C8B-B14F-4D97-AF65-F5344CB8AC3E}">
        <p14:creationId xmlns:p14="http://schemas.microsoft.com/office/powerpoint/2010/main" val="50581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B495B-D7C9-58E2-7954-B0787C083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5E159-58B5-B0F1-E335-6A5F269FC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E9D6D-4379-EE91-1E59-ABDAAC4C9FCF}"/>
              </a:ext>
            </a:extLst>
          </p:cNvPr>
          <p:cNvSpPr>
            <a:spLocks noGrp="1"/>
          </p:cNvSpPr>
          <p:nvPr>
            <p:ph type="dt" sz="half" idx="10"/>
          </p:nvPr>
        </p:nvSpPr>
        <p:spPr/>
        <p:txBody>
          <a:bodyPr/>
          <a:lstStyle/>
          <a:p>
            <a:fld id="{780449C8-D6BE-4FA0-944B-DC931CF765FA}" type="datetimeFigureOut">
              <a:rPr lang="en-US" smtClean="0"/>
              <a:t>8/18/2023</a:t>
            </a:fld>
            <a:endParaRPr lang="en-US"/>
          </a:p>
        </p:txBody>
      </p:sp>
      <p:sp>
        <p:nvSpPr>
          <p:cNvPr id="5" name="Footer Placeholder 4">
            <a:extLst>
              <a:ext uri="{FF2B5EF4-FFF2-40B4-BE49-F238E27FC236}">
                <a16:creationId xmlns:a16="http://schemas.microsoft.com/office/drawing/2014/main" id="{1FB323C1-0FB5-A9B2-2F28-7A4BB8E8BE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49F21-2C9C-9B11-E66E-EB036D918BDE}"/>
              </a:ext>
            </a:extLst>
          </p:cNvPr>
          <p:cNvSpPr>
            <a:spLocks noGrp="1"/>
          </p:cNvSpPr>
          <p:nvPr>
            <p:ph type="sldNum" sz="quarter" idx="12"/>
          </p:nvPr>
        </p:nvSpPr>
        <p:spPr/>
        <p:txBody>
          <a:bodyPr/>
          <a:lstStyle/>
          <a:p>
            <a:fld id="{83D2B0EF-274C-44BE-92C1-6851B0F7BA91}" type="slidenum">
              <a:rPr lang="en-US" smtClean="0"/>
              <a:t>‹#›</a:t>
            </a:fld>
            <a:endParaRPr lang="en-US"/>
          </a:p>
        </p:txBody>
      </p:sp>
    </p:spTree>
    <p:extLst>
      <p:ext uri="{BB962C8B-B14F-4D97-AF65-F5344CB8AC3E}">
        <p14:creationId xmlns:p14="http://schemas.microsoft.com/office/powerpoint/2010/main" val="85863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E6B6-6D81-1A7C-B4FA-929E10759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A7D80E-0000-49E4-418F-FE9519EF9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364666-CFCA-4287-CB81-939199CFA3EF}"/>
              </a:ext>
            </a:extLst>
          </p:cNvPr>
          <p:cNvSpPr>
            <a:spLocks noGrp="1"/>
          </p:cNvSpPr>
          <p:nvPr>
            <p:ph type="dt" sz="half" idx="10"/>
          </p:nvPr>
        </p:nvSpPr>
        <p:spPr/>
        <p:txBody>
          <a:bodyPr/>
          <a:lstStyle/>
          <a:p>
            <a:fld id="{780449C8-D6BE-4FA0-944B-DC931CF765FA}" type="datetimeFigureOut">
              <a:rPr lang="en-US" smtClean="0"/>
              <a:t>8/18/2023</a:t>
            </a:fld>
            <a:endParaRPr lang="en-US"/>
          </a:p>
        </p:txBody>
      </p:sp>
      <p:sp>
        <p:nvSpPr>
          <p:cNvPr id="5" name="Footer Placeholder 4">
            <a:extLst>
              <a:ext uri="{FF2B5EF4-FFF2-40B4-BE49-F238E27FC236}">
                <a16:creationId xmlns:a16="http://schemas.microsoft.com/office/drawing/2014/main" id="{787041F4-8267-135E-6EEA-10C42557E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247B0-38C9-0C3D-A93F-DF66DB58B0B8}"/>
              </a:ext>
            </a:extLst>
          </p:cNvPr>
          <p:cNvSpPr>
            <a:spLocks noGrp="1"/>
          </p:cNvSpPr>
          <p:nvPr>
            <p:ph type="sldNum" sz="quarter" idx="12"/>
          </p:nvPr>
        </p:nvSpPr>
        <p:spPr/>
        <p:txBody>
          <a:bodyPr/>
          <a:lstStyle/>
          <a:p>
            <a:fld id="{83D2B0EF-274C-44BE-92C1-6851B0F7BA91}" type="slidenum">
              <a:rPr lang="en-US" smtClean="0"/>
              <a:t>‹#›</a:t>
            </a:fld>
            <a:endParaRPr lang="en-US"/>
          </a:p>
        </p:txBody>
      </p:sp>
    </p:spTree>
    <p:extLst>
      <p:ext uri="{BB962C8B-B14F-4D97-AF65-F5344CB8AC3E}">
        <p14:creationId xmlns:p14="http://schemas.microsoft.com/office/powerpoint/2010/main" val="238119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72BF8-5C37-6385-039D-FCDA6D5E8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FC9DDA-8C34-B144-E016-B07AC0224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123FE-C733-6C16-AF69-33D15C7184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5ED681-9D70-9F92-E3ED-6EB88FDE43CD}"/>
              </a:ext>
            </a:extLst>
          </p:cNvPr>
          <p:cNvSpPr>
            <a:spLocks noGrp="1"/>
          </p:cNvSpPr>
          <p:nvPr>
            <p:ph type="dt" sz="half" idx="10"/>
          </p:nvPr>
        </p:nvSpPr>
        <p:spPr/>
        <p:txBody>
          <a:bodyPr/>
          <a:lstStyle/>
          <a:p>
            <a:fld id="{780449C8-D6BE-4FA0-944B-DC931CF765FA}" type="datetimeFigureOut">
              <a:rPr lang="en-US" smtClean="0"/>
              <a:t>8/18/2023</a:t>
            </a:fld>
            <a:endParaRPr lang="en-US"/>
          </a:p>
        </p:txBody>
      </p:sp>
      <p:sp>
        <p:nvSpPr>
          <p:cNvPr id="6" name="Footer Placeholder 5">
            <a:extLst>
              <a:ext uri="{FF2B5EF4-FFF2-40B4-BE49-F238E27FC236}">
                <a16:creationId xmlns:a16="http://schemas.microsoft.com/office/drawing/2014/main" id="{2995408F-6D66-CB42-0768-46AF426A9B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1BB2E8-22AE-C6D6-4281-400F9088B3FD}"/>
              </a:ext>
            </a:extLst>
          </p:cNvPr>
          <p:cNvSpPr>
            <a:spLocks noGrp="1"/>
          </p:cNvSpPr>
          <p:nvPr>
            <p:ph type="sldNum" sz="quarter" idx="12"/>
          </p:nvPr>
        </p:nvSpPr>
        <p:spPr/>
        <p:txBody>
          <a:bodyPr/>
          <a:lstStyle/>
          <a:p>
            <a:fld id="{83D2B0EF-274C-44BE-92C1-6851B0F7BA91}" type="slidenum">
              <a:rPr lang="en-US" smtClean="0"/>
              <a:t>‹#›</a:t>
            </a:fld>
            <a:endParaRPr lang="en-US"/>
          </a:p>
        </p:txBody>
      </p:sp>
    </p:spTree>
    <p:extLst>
      <p:ext uri="{BB962C8B-B14F-4D97-AF65-F5344CB8AC3E}">
        <p14:creationId xmlns:p14="http://schemas.microsoft.com/office/powerpoint/2010/main" val="176321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E6DE4-89A1-3CB9-0D84-9DE5FEB8AE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8EF315-1836-CA29-5665-BEDA6154B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FE1388-3B83-4531-EF17-384FB89498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35421E-FC74-390B-593B-791D238B2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7C59C6-D523-5670-A87C-88D4C8711C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AEBAFE-A639-9FB2-7EA0-CC35357A0B77}"/>
              </a:ext>
            </a:extLst>
          </p:cNvPr>
          <p:cNvSpPr>
            <a:spLocks noGrp="1"/>
          </p:cNvSpPr>
          <p:nvPr>
            <p:ph type="dt" sz="half" idx="10"/>
          </p:nvPr>
        </p:nvSpPr>
        <p:spPr/>
        <p:txBody>
          <a:bodyPr/>
          <a:lstStyle/>
          <a:p>
            <a:fld id="{780449C8-D6BE-4FA0-944B-DC931CF765FA}" type="datetimeFigureOut">
              <a:rPr lang="en-US" smtClean="0"/>
              <a:t>8/18/2023</a:t>
            </a:fld>
            <a:endParaRPr lang="en-US"/>
          </a:p>
        </p:txBody>
      </p:sp>
      <p:sp>
        <p:nvSpPr>
          <p:cNvPr id="8" name="Footer Placeholder 7">
            <a:extLst>
              <a:ext uri="{FF2B5EF4-FFF2-40B4-BE49-F238E27FC236}">
                <a16:creationId xmlns:a16="http://schemas.microsoft.com/office/drawing/2014/main" id="{4C99DDF2-0CB1-6324-0706-83AD8F468F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9325D4-1C13-31DB-C0C0-DBCF10D39C8A}"/>
              </a:ext>
            </a:extLst>
          </p:cNvPr>
          <p:cNvSpPr>
            <a:spLocks noGrp="1"/>
          </p:cNvSpPr>
          <p:nvPr>
            <p:ph type="sldNum" sz="quarter" idx="12"/>
          </p:nvPr>
        </p:nvSpPr>
        <p:spPr/>
        <p:txBody>
          <a:bodyPr/>
          <a:lstStyle/>
          <a:p>
            <a:fld id="{83D2B0EF-274C-44BE-92C1-6851B0F7BA91}" type="slidenum">
              <a:rPr lang="en-US" smtClean="0"/>
              <a:t>‹#›</a:t>
            </a:fld>
            <a:endParaRPr lang="en-US"/>
          </a:p>
        </p:txBody>
      </p:sp>
    </p:spTree>
    <p:extLst>
      <p:ext uri="{BB962C8B-B14F-4D97-AF65-F5344CB8AC3E}">
        <p14:creationId xmlns:p14="http://schemas.microsoft.com/office/powerpoint/2010/main" val="285493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1EF1-F9AC-9AB0-E442-BF1BC9C872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AFCB13-964F-AE5B-3DC0-D5E882C31727}"/>
              </a:ext>
            </a:extLst>
          </p:cNvPr>
          <p:cNvSpPr>
            <a:spLocks noGrp="1"/>
          </p:cNvSpPr>
          <p:nvPr>
            <p:ph type="dt" sz="half" idx="10"/>
          </p:nvPr>
        </p:nvSpPr>
        <p:spPr/>
        <p:txBody>
          <a:bodyPr/>
          <a:lstStyle/>
          <a:p>
            <a:fld id="{780449C8-D6BE-4FA0-944B-DC931CF765FA}" type="datetimeFigureOut">
              <a:rPr lang="en-US" smtClean="0"/>
              <a:t>8/18/2023</a:t>
            </a:fld>
            <a:endParaRPr lang="en-US"/>
          </a:p>
        </p:txBody>
      </p:sp>
      <p:sp>
        <p:nvSpPr>
          <p:cNvPr id="4" name="Footer Placeholder 3">
            <a:extLst>
              <a:ext uri="{FF2B5EF4-FFF2-40B4-BE49-F238E27FC236}">
                <a16:creationId xmlns:a16="http://schemas.microsoft.com/office/drawing/2014/main" id="{4A05592E-2B6D-EF5D-4CE1-A59DE42B6E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C08059-3933-677C-E027-44F2DD200971}"/>
              </a:ext>
            </a:extLst>
          </p:cNvPr>
          <p:cNvSpPr>
            <a:spLocks noGrp="1"/>
          </p:cNvSpPr>
          <p:nvPr>
            <p:ph type="sldNum" sz="quarter" idx="12"/>
          </p:nvPr>
        </p:nvSpPr>
        <p:spPr/>
        <p:txBody>
          <a:bodyPr/>
          <a:lstStyle/>
          <a:p>
            <a:fld id="{83D2B0EF-274C-44BE-92C1-6851B0F7BA91}" type="slidenum">
              <a:rPr lang="en-US" smtClean="0"/>
              <a:t>‹#›</a:t>
            </a:fld>
            <a:endParaRPr lang="en-US"/>
          </a:p>
        </p:txBody>
      </p:sp>
    </p:spTree>
    <p:extLst>
      <p:ext uri="{BB962C8B-B14F-4D97-AF65-F5344CB8AC3E}">
        <p14:creationId xmlns:p14="http://schemas.microsoft.com/office/powerpoint/2010/main" val="267106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6018A8-8E95-1336-F0A9-19061007CF90}"/>
              </a:ext>
            </a:extLst>
          </p:cNvPr>
          <p:cNvSpPr>
            <a:spLocks noGrp="1"/>
          </p:cNvSpPr>
          <p:nvPr>
            <p:ph type="dt" sz="half" idx="10"/>
          </p:nvPr>
        </p:nvSpPr>
        <p:spPr/>
        <p:txBody>
          <a:bodyPr/>
          <a:lstStyle/>
          <a:p>
            <a:fld id="{780449C8-D6BE-4FA0-944B-DC931CF765FA}" type="datetimeFigureOut">
              <a:rPr lang="en-US" smtClean="0"/>
              <a:t>8/18/2023</a:t>
            </a:fld>
            <a:endParaRPr lang="en-US"/>
          </a:p>
        </p:txBody>
      </p:sp>
      <p:sp>
        <p:nvSpPr>
          <p:cNvPr id="3" name="Footer Placeholder 2">
            <a:extLst>
              <a:ext uri="{FF2B5EF4-FFF2-40B4-BE49-F238E27FC236}">
                <a16:creationId xmlns:a16="http://schemas.microsoft.com/office/drawing/2014/main" id="{0FB6D154-2067-F7BE-0FB6-3B6232F640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CCEC7F-4F1C-945A-0698-E84908E37A88}"/>
              </a:ext>
            </a:extLst>
          </p:cNvPr>
          <p:cNvSpPr>
            <a:spLocks noGrp="1"/>
          </p:cNvSpPr>
          <p:nvPr>
            <p:ph type="sldNum" sz="quarter" idx="12"/>
          </p:nvPr>
        </p:nvSpPr>
        <p:spPr/>
        <p:txBody>
          <a:bodyPr/>
          <a:lstStyle/>
          <a:p>
            <a:fld id="{83D2B0EF-274C-44BE-92C1-6851B0F7BA91}" type="slidenum">
              <a:rPr lang="en-US" smtClean="0"/>
              <a:t>‹#›</a:t>
            </a:fld>
            <a:endParaRPr lang="en-US"/>
          </a:p>
        </p:txBody>
      </p:sp>
    </p:spTree>
    <p:extLst>
      <p:ext uri="{BB962C8B-B14F-4D97-AF65-F5344CB8AC3E}">
        <p14:creationId xmlns:p14="http://schemas.microsoft.com/office/powerpoint/2010/main" val="2755315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8ADA-B3B0-1ACE-3531-D5D0A5D94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1F1312-987B-EF38-AD9E-CD94D7CADC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1B2902-338F-B9D2-2EC4-6C2C34578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60CAE-FD1C-8278-06ED-68708880CA95}"/>
              </a:ext>
            </a:extLst>
          </p:cNvPr>
          <p:cNvSpPr>
            <a:spLocks noGrp="1"/>
          </p:cNvSpPr>
          <p:nvPr>
            <p:ph type="dt" sz="half" idx="10"/>
          </p:nvPr>
        </p:nvSpPr>
        <p:spPr/>
        <p:txBody>
          <a:bodyPr/>
          <a:lstStyle/>
          <a:p>
            <a:fld id="{780449C8-D6BE-4FA0-944B-DC931CF765FA}" type="datetimeFigureOut">
              <a:rPr lang="en-US" smtClean="0"/>
              <a:t>8/18/2023</a:t>
            </a:fld>
            <a:endParaRPr lang="en-US"/>
          </a:p>
        </p:txBody>
      </p:sp>
      <p:sp>
        <p:nvSpPr>
          <p:cNvPr id="6" name="Footer Placeholder 5">
            <a:extLst>
              <a:ext uri="{FF2B5EF4-FFF2-40B4-BE49-F238E27FC236}">
                <a16:creationId xmlns:a16="http://schemas.microsoft.com/office/drawing/2014/main" id="{431AFF8D-E833-0638-CA3C-AEEC2F6872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959672-B22E-5560-E21C-F9EE40A328EB}"/>
              </a:ext>
            </a:extLst>
          </p:cNvPr>
          <p:cNvSpPr>
            <a:spLocks noGrp="1"/>
          </p:cNvSpPr>
          <p:nvPr>
            <p:ph type="sldNum" sz="quarter" idx="12"/>
          </p:nvPr>
        </p:nvSpPr>
        <p:spPr/>
        <p:txBody>
          <a:bodyPr/>
          <a:lstStyle/>
          <a:p>
            <a:fld id="{83D2B0EF-274C-44BE-92C1-6851B0F7BA91}" type="slidenum">
              <a:rPr lang="en-US" smtClean="0"/>
              <a:t>‹#›</a:t>
            </a:fld>
            <a:endParaRPr lang="en-US"/>
          </a:p>
        </p:txBody>
      </p:sp>
    </p:spTree>
    <p:extLst>
      <p:ext uri="{BB962C8B-B14F-4D97-AF65-F5344CB8AC3E}">
        <p14:creationId xmlns:p14="http://schemas.microsoft.com/office/powerpoint/2010/main" val="283089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1E60-A60F-08C7-F9C1-BCCF71BC97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9C6DF3-9F11-1940-B870-07B96DAB9E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AE48C5-BE61-6745-23B4-186AD8784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90B4A-6602-466D-BB8E-C37FE5E7800A}"/>
              </a:ext>
            </a:extLst>
          </p:cNvPr>
          <p:cNvSpPr>
            <a:spLocks noGrp="1"/>
          </p:cNvSpPr>
          <p:nvPr>
            <p:ph type="dt" sz="half" idx="10"/>
          </p:nvPr>
        </p:nvSpPr>
        <p:spPr/>
        <p:txBody>
          <a:bodyPr/>
          <a:lstStyle/>
          <a:p>
            <a:fld id="{780449C8-D6BE-4FA0-944B-DC931CF765FA}" type="datetimeFigureOut">
              <a:rPr lang="en-US" smtClean="0"/>
              <a:t>8/18/2023</a:t>
            </a:fld>
            <a:endParaRPr lang="en-US"/>
          </a:p>
        </p:txBody>
      </p:sp>
      <p:sp>
        <p:nvSpPr>
          <p:cNvPr id="6" name="Footer Placeholder 5">
            <a:extLst>
              <a:ext uri="{FF2B5EF4-FFF2-40B4-BE49-F238E27FC236}">
                <a16:creationId xmlns:a16="http://schemas.microsoft.com/office/drawing/2014/main" id="{4D36E4A4-F7A0-9629-1007-28A3D70E99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BD24D3-18FB-A849-8A0C-4F7BC0D9557F}"/>
              </a:ext>
            </a:extLst>
          </p:cNvPr>
          <p:cNvSpPr>
            <a:spLocks noGrp="1"/>
          </p:cNvSpPr>
          <p:nvPr>
            <p:ph type="sldNum" sz="quarter" idx="12"/>
          </p:nvPr>
        </p:nvSpPr>
        <p:spPr/>
        <p:txBody>
          <a:bodyPr/>
          <a:lstStyle/>
          <a:p>
            <a:fld id="{83D2B0EF-274C-44BE-92C1-6851B0F7BA91}" type="slidenum">
              <a:rPr lang="en-US" smtClean="0"/>
              <a:t>‹#›</a:t>
            </a:fld>
            <a:endParaRPr lang="en-US"/>
          </a:p>
        </p:txBody>
      </p:sp>
    </p:spTree>
    <p:extLst>
      <p:ext uri="{BB962C8B-B14F-4D97-AF65-F5344CB8AC3E}">
        <p14:creationId xmlns:p14="http://schemas.microsoft.com/office/powerpoint/2010/main" val="329380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colorTemperature colorTemp="8293"/>
                    </a14:imgEffect>
                    <a14:imgEffect>
                      <a14:saturation sat="81000"/>
                    </a14:imgEffect>
                    <a14:imgEffect>
                      <a14:brightnessContrast bright="-1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3D578-2A39-5354-0D41-DB2CCA04FE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B7E8D0-8A1B-C757-4B70-C2A18F1780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8542E-13E6-F394-8892-CCB9A7144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449C8-D6BE-4FA0-944B-DC931CF765FA}" type="datetimeFigureOut">
              <a:rPr lang="en-US" smtClean="0"/>
              <a:t>8/18/2023</a:t>
            </a:fld>
            <a:endParaRPr lang="en-US"/>
          </a:p>
        </p:txBody>
      </p:sp>
      <p:sp>
        <p:nvSpPr>
          <p:cNvPr id="5" name="Footer Placeholder 4">
            <a:extLst>
              <a:ext uri="{FF2B5EF4-FFF2-40B4-BE49-F238E27FC236}">
                <a16:creationId xmlns:a16="http://schemas.microsoft.com/office/drawing/2014/main" id="{BCCC25B4-3322-8867-E757-FF90157F5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85321B-CC16-F17C-2E02-822421903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2B0EF-274C-44BE-92C1-6851B0F7BA91}" type="slidenum">
              <a:rPr lang="en-US" smtClean="0"/>
              <a:t>‹#›</a:t>
            </a:fld>
            <a:endParaRPr lang="en-US"/>
          </a:p>
        </p:txBody>
      </p:sp>
    </p:spTree>
    <p:extLst>
      <p:ext uri="{BB962C8B-B14F-4D97-AF65-F5344CB8AC3E}">
        <p14:creationId xmlns:p14="http://schemas.microsoft.com/office/powerpoint/2010/main" val="3051821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30F5C-652D-20EC-8991-E91973CF552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58BD711-9575-835D-0799-BFE8AB60B33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E973323-1F9B-BDA2-A6B8-DA6562B2A3D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28271236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C463-5E15-6B46-2BDC-FFC5A7E73B12}"/>
              </a:ext>
            </a:extLst>
          </p:cNvPr>
          <p:cNvSpPr>
            <a:spLocks noGrp="1"/>
          </p:cNvSpPr>
          <p:nvPr>
            <p:ph type="ctrTitle"/>
          </p:nvPr>
        </p:nvSpPr>
        <p:spPr>
          <a:xfrm>
            <a:off x="887896" y="198783"/>
            <a:ext cx="11131826" cy="887895"/>
          </a:xfrm>
        </p:spPr>
        <p:txBody>
          <a:bodyPr anchor="t">
            <a:noAutofit/>
          </a:bodyPr>
          <a:lstStyle/>
          <a:p>
            <a:r>
              <a:rPr lang="en-US" sz="5200" dirty="0">
                <a:solidFill>
                  <a:srgbClr val="353028"/>
                </a:solidFill>
                <a:latin typeface="Rye" panose="020E0803070500060000" pitchFamily="34" charset="0"/>
              </a:rPr>
              <a:t>The False Doctrine Defined:</a:t>
            </a:r>
          </a:p>
        </p:txBody>
      </p:sp>
      <p:sp>
        <p:nvSpPr>
          <p:cNvPr id="3" name="Subtitle 2">
            <a:extLst>
              <a:ext uri="{FF2B5EF4-FFF2-40B4-BE49-F238E27FC236}">
                <a16:creationId xmlns:a16="http://schemas.microsoft.com/office/drawing/2014/main" id="{6497EC60-D029-8E77-75BF-941371C8680B}"/>
              </a:ext>
            </a:extLst>
          </p:cNvPr>
          <p:cNvSpPr>
            <a:spLocks noGrp="1"/>
          </p:cNvSpPr>
          <p:nvPr>
            <p:ph type="subTitle" idx="1"/>
          </p:nvPr>
        </p:nvSpPr>
        <p:spPr>
          <a:xfrm>
            <a:off x="1272207" y="1311965"/>
            <a:ext cx="10402957" cy="5347252"/>
          </a:xfrm>
        </p:spPr>
        <p:txBody>
          <a:bodyPr>
            <a:normAutofit/>
          </a:bodyPr>
          <a:lstStyle/>
          <a:p>
            <a:pPr algn="l"/>
            <a:r>
              <a:rPr lang="en-US" sz="4400" b="0" i="0" dirty="0">
                <a:solidFill>
                  <a:srgbClr val="272727"/>
                </a:solidFill>
                <a:effectLst/>
                <a:latin typeface="+mn-lt"/>
              </a:rPr>
              <a:t>     The doctrine of imputation teaches that while Adam’s sin is imputed to us because he is our natural federal head, God imputes or accredits the righteousness and suffering of Jesus to those who are in him and, conversely, imputes the sins of those redeemed to Christ.</a:t>
            </a:r>
          </a:p>
          <a:p>
            <a:pPr algn="r"/>
            <a:r>
              <a:rPr lang="en-US" sz="3600" dirty="0"/>
              <a:t>J.V. </a:t>
            </a:r>
            <a:r>
              <a:rPr lang="en-US" sz="3600" dirty="0" err="1"/>
              <a:t>Fesko</a:t>
            </a:r>
            <a:r>
              <a:rPr lang="en-US" sz="3600" dirty="0"/>
              <a:t>, thegospelcoalition.org</a:t>
            </a:r>
          </a:p>
        </p:txBody>
      </p:sp>
    </p:spTree>
    <p:extLst>
      <p:ext uri="{BB962C8B-B14F-4D97-AF65-F5344CB8AC3E}">
        <p14:creationId xmlns:p14="http://schemas.microsoft.com/office/powerpoint/2010/main" val="40981754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C463-5E15-6B46-2BDC-FFC5A7E73B12}"/>
              </a:ext>
            </a:extLst>
          </p:cNvPr>
          <p:cNvSpPr>
            <a:spLocks noGrp="1"/>
          </p:cNvSpPr>
          <p:nvPr>
            <p:ph type="ctrTitle"/>
          </p:nvPr>
        </p:nvSpPr>
        <p:spPr>
          <a:xfrm>
            <a:off x="887896" y="198783"/>
            <a:ext cx="11131826" cy="887895"/>
          </a:xfrm>
        </p:spPr>
        <p:txBody>
          <a:bodyPr anchor="t">
            <a:noAutofit/>
          </a:bodyPr>
          <a:lstStyle/>
          <a:p>
            <a:r>
              <a:rPr lang="en-US" sz="5200" dirty="0">
                <a:solidFill>
                  <a:srgbClr val="353028"/>
                </a:solidFill>
                <a:latin typeface="Rye" panose="020E0803070500060000" pitchFamily="34" charset="0"/>
              </a:rPr>
              <a:t>The Doctrine of IMPUTATION</a:t>
            </a:r>
          </a:p>
        </p:txBody>
      </p:sp>
      <p:sp>
        <p:nvSpPr>
          <p:cNvPr id="3" name="Subtitle 2">
            <a:extLst>
              <a:ext uri="{FF2B5EF4-FFF2-40B4-BE49-F238E27FC236}">
                <a16:creationId xmlns:a16="http://schemas.microsoft.com/office/drawing/2014/main" id="{6497EC60-D029-8E77-75BF-941371C8680B}"/>
              </a:ext>
            </a:extLst>
          </p:cNvPr>
          <p:cNvSpPr>
            <a:spLocks noGrp="1"/>
          </p:cNvSpPr>
          <p:nvPr>
            <p:ph type="subTitle" idx="1"/>
          </p:nvPr>
        </p:nvSpPr>
        <p:spPr>
          <a:xfrm>
            <a:off x="1272207" y="1086678"/>
            <a:ext cx="10575236" cy="5572539"/>
          </a:xfrm>
        </p:spPr>
        <p:txBody>
          <a:bodyPr>
            <a:normAutofit/>
          </a:bodyPr>
          <a:lstStyle/>
          <a:p>
            <a:pPr marL="460375" indent="-460375" algn="l">
              <a:buFont typeface="Arial" panose="020B0604020202020204" pitchFamily="34" charset="0"/>
              <a:buChar char="•"/>
            </a:pPr>
            <a:r>
              <a:rPr lang="en-US" sz="4400" b="1" dirty="0"/>
              <a:t>Simple Definition: </a:t>
            </a:r>
            <a:r>
              <a:rPr lang="en-US" sz="4400" dirty="0"/>
              <a:t>(OT – count, reckon; among others – dependent upon usage.) (NT – to reckon or account).</a:t>
            </a:r>
          </a:p>
          <a:p>
            <a:pPr marL="460375" indent="-460375" algn="l">
              <a:buFont typeface="Arial" panose="020B0604020202020204" pitchFamily="34" charset="0"/>
              <a:buChar char="•"/>
            </a:pPr>
            <a:r>
              <a:rPr lang="en-US" sz="4400" b="1" dirty="0"/>
              <a:t>Righteousness was imputed to Abraham because of his faith! </a:t>
            </a:r>
            <a:r>
              <a:rPr lang="en-US" sz="4400" dirty="0"/>
              <a:t>(Genesis 15:6)</a:t>
            </a:r>
          </a:p>
          <a:p>
            <a:pPr marL="460375" indent="-460375" algn="l">
              <a:buFont typeface="Arial" panose="020B0604020202020204" pitchFamily="34" charset="0"/>
              <a:buChar char="•"/>
            </a:pPr>
            <a:r>
              <a:rPr lang="en-US" sz="4400" b="1" dirty="0"/>
              <a:t>Why sin is imputed to men. </a:t>
            </a:r>
            <a:r>
              <a:rPr lang="en-US" sz="4400" dirty="0"/>
              <a:t>(Ezekiel 18)</a:t>
            </a:r>
          </a:p>
          <a:p>
            <a:pPr marL="460375" indent="-460375" algn="l">
              <a:buFont typeface="Arial" panose="020B0604020202020204" pitchFamily="34" charset="0"/>
              <a:buChar char="•"/>
            </a:pPr>
            <a:r>
              <a:rPr lang="en-US" sz="4400" b="1" dirty="0"/>
              <a:t>How righteousness is imputed to us today </a:t>
            </a:r>
            <a:r>
              <a:rPr lang="en-US" sz="4400" dirty="0"/>
              <a:t>(1 John 3:7)</a:t>
            </a:r>
          </a:p>
        </p:txBody>
      </p:sp>
    </p:spTree>
    <p:extLst>
      <p:ext uri="{BB962C8B-B14F-4D97-AF65-F5344CB8AC3E}">
        <p14:creationId xmlns:p14="http://schemas.microsoft.com/office/powerpoint/2010/main" val="3311497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C463-5E15-6B46-2BDC-FFC5A7E73B12}"/>
              </a:ext>
            </a:extLst>
          </p:cNvPr>
          <p:cNvSpPr>
            <a:spLocks noGrp="1"/>
          </p:cNvSpPr>
          <p:nvPr>
            <p:ph type="ctrTitle"/>
          </p:nvPr>
        </p:nvSpPr>
        <p:spPr>
          <a:xfrm>
            <a:off x="887896" y="198783"/>
            <a:ext cx="11131826" cy="887895"/>
          </a:xfrm>
        </p:spPr>
        <p:txBody>
          <a:bodyPr anchor="t">
            <a:noAutofit/>
          </a:bodyPr>
          <a:lstStyle/>
          <a:p>
            <a:r>
              <a:rPr lang="en-US" sz="5200" dirty="0">
                <a:solidFill>
                  <a:srgbClr val="353028"/>
                </a:solidFill>
                <a:latin typeface="Rye" panose="020E0803070500060000" pitchFamily="34" charset="0"/>
              </a:rPr>
              <a:t>HOW IMPUTATION WORKS</a:t>
            </a:r>
          </a:p>
        </p:txBody>
      </p:sp>
      <p:sp>
        <p:nvSpPr>
          <p:cNvPr id="3" name="Subtitle 2">
            <a:extLst>
              <a:ext uri="{FF2B5EF4-FFF2-40B4-BE49-F238E27FC236}">
                <a16:creationId xmlns:a16="http://schemas.microsoft.com/office/drawing/2014/main" id="{6497EC60-D029-8E77-75BF-941371C8680B}"/>
              </a:ext>
            </a:extLst>
          </p:cNvPr>
          <p:cNvSpPr>
            <a:spLocks noGrp="1"/>
          </p:cNvSpPr>
          <p:nvPr>
            <p:ph type="subTitle" idx="1"/>
          </p:nvPr>
        </p:nvSpPr>
        <p:spPr>
          <a:xfrm>
            <a:off x="1272207" y="967410"/>
            <a:ext cx="10628245" cy="5890590"/>
          </a:xfrm>
        </p:spPr>
        <p:txBody>
          <a:bodyPr>
            <a:noAutofit/>
          </a:bodyPr>
          <a:lstStyle/>
          <a:p>
            <a:pPr algn="l">
              <a:lnSpc>
                <a:spcPct val="85000"/>
              </a:lnSpc>
              <a:spcBef>
                <a:spcPts val="0"/>
              </a:spcBef>
            </a:pPr>
            <a:r>
              <a:rPr lang="en-US" sz="4400" b="0" i="0" dirty="0">
                <a:solidFill>
                  <a:srgbClr val="272727"/>
                </a:solidFill>
                <a:effectLst/>
                <a:latin typeface="+mn-lt"/>
              </a:rPr>
              <a:t>     </a:t>
            </a:r>
            <a:r>
              <a:rPr lang="en-US" sz="3600" b="0" dirty="0"/>
              <a:t>“…the Scriptures teach that righteousness is a gift from God, not upon the basis of meritorious works, for then salvation would be of debt and not of grace (Rom. 4:4), </a:t>
            </a:r>
            <a:r>
              <a:rPr lang="en-US" sz="3600" b="0" u="sng" dirty="0"/>
              <a:t>but upon the basis of obedience to conditions whereby faith is perfected</a:t>
            </a:r>
            <a:r>
              <a:rPr lang="en-US" sz="3600" b="0" dirty="0"/>
              <a:t> (Rom. 4:3; Jas. 2:21-24). </a:t>
            </a:r>
            <a:r>
              <a:rPr lang="en-US" sz="3600" b="0" u="sng" dirty="0"/>
              <a:t>God imputes sin to a man when he sins and because he sins. God imputes righteousness to a man when he submits to the righteousness of God because he is then righteous in God's sight</a:t>
            </a:r>
            <a:r>
              <a:rPr lang="en-US" sz="3600" b="0" dirty="0"/>
              <a:t>. "Little children, let no man deceive you: he that doeth righteousness is righteous, even as he is righteous" (1 Jn. 3:7). </a:t>
            </a:r>
            <a:r>
              <a:rPr lang="en-US" sz="3600" dirty="0"/>
              <a:t>(</a:t>
            </a:r>
            <a:r>
              <a:rPr lang="en-US" sz="3600" dirty="0" err="1"/>
              <a:t>emph</a:t>
            </a:r>
            <a:r>
              <a:rPr lang="en-US" sz="3600" dirty="0"/>
              <a:t>. mine)</a:t>
            </a:r>
            <a:endParaRPr lang="en-US" sz="4800" b="0" i="0" dirty="0">
              <a:solidFill>
                <a:srgbClr val="272727"/>
              </a:solidFill>
              <a:effectLst/>
              <a:latin typeface="+mn-lt"/>
            </a:endParaRPr>
          </a:p>
          <a:p>
            <a:pPr algn="r"/>
            <a:r>
              <a:rPr lang="en-US" dirty="0"/>
              <a:t>Marshal Patton, Truth Magazine, November, 1980</a:t>
            </a:r>
            <a:endParaRPr lang="en-US" sz="2800" dirty="0"/>
          </a:p>
        </p:txBody>
      </p:sp>
    </p:spTree>
    <p:extLst>
      <p:ext uri="{BB962C8B-B14F-4D97-AF65-F5344CB8AC3E}">
        <p14:creationId xmlns:p14="http://schemas.microsoft.com/office/powerpoint/2010/main" val="20987354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C463-5E15-6B46-2BDC-FFC5A7E73B12}"/>
              </a:ext>
            </a:extLst>
          </p:cNvPr>
          <p:cNvSpPr>
            <a:spLocks noGrp="1"/>
          </p:cNvSpPr>
          <p:nvPr>
            <p:ph type="ctrTitle"/>
          </p:nvPr>
        </p:nvSpPr>
        <p:spPr>
          <a:xfrm>
            <a:off x="887896" y="198783"/>
            <a:ext cx="11131826" cy="887895"/>
          </a:xfrm>
        </p:spPr>
        <p:txBody>
          <a:bodyPr anchor="t">
            <a:noAutofit/>
          </a:bodyPr>
          <a:lstStyle/>
          <a:p>
            <a:r>
              <a:rPr lang="en-US" sz="4000" dirty="0">
                <a:solidFill>
                  <a:srgbClr val="353028"/>
                </a:solidFill>
                <a:latin typeface="Rye" panose="020E0803070500060000" pitchFamily="34" charset="0"/>
              </a:rPr>
              <a:t>Criticisms of Calvinist’s </a:t>
            </a:r>
            <a:r>
              <a:rPr lang="en-US" sz="4800" dirty="0">
                <a:solidFill>
                  <a:srgbClr val="353028"/>
                </a:solidFill>
                <a:latin typeface="Rye" panose="020E0803070500060000" pitchFamily="34" charset="0"/>
              </a:rPr>
              <a:t>IMPUTATION</a:t>
            </a:r>
            <a:endParaRPr lang="en-US" sz="5200" dirty="0">
              <a:solidFill>
                <a:srgbClr val="353028"/>
              </a:solidFill>
              <a:latin typeface="Rye" panose="020E0803070500060000" pitchFamily="34" charset="0"/>
            </a:endParaRPr>
          </a:p>
        </p:txBody>
      </p:sp>
      <p:sp>
        <p:nvSpPr>
          <p:cNvPr id="3" name="Subtitle 2">
            <a:extLst>
              <a:ext uri="{FF2B5EF4-FFF2-40B4-BE49-F238E27FC236}">
                <a16:creationId xmlns:a16="http://schemas.microsoft.com/office/drawing/2014/main" id="{6497EC60-D029-8E77-75BF-941371C8680B}"/>
              </a:ext>
            </a:extLst>
          </p:cNvPr>
          <p:cNvSpPr>
            <a:spLocks noGrp="1"/>
          </p:cNvSpPr>
          <p:nvPr>
            <p:ph type="subTitle" idx="1"/>
          </p:nvPr>
        </p:nvSpPr>
        <p:spPr>
          <a:xfrm>
            <a:off x="1272207" y="1086678"/>
            <a:ext cx="10575236" cy="5572539"/>
          </a:xfrm>
        </p:spPr>
        <p:txBody>
          <a:bodyPr>
            <a:normAutofit/>
          </a:bodyPr>
          <a:lstStyle/>
          <a:p>
            <a:pPr marL="460375" indent="-460375" algn="l">
              <a:buFont typeface="Arial" panose="020B0604020202020204" pitchFamily="34" charset="0"/>
              <a:buChar char="•"/>
            </a:pPr>
            <a:r>
              <a:rPr lang="en-US" sz="4200" b="1" dirty="0"/>
              <a:t>Lessens the value of Christ’s shed blood.</a:t>
            </a:r>
          </a:p>
          <a:p>
            <a:pPr marL="460375" indent="-460375" algn="l">
              <a:buFont typeface="Arial" panose="020B0604020202020204" pitchFamily="34" charset="0"/>
              <a:buChar char="•"/>
            </a:pPr>
            <a:r>
              <a:rPr lang="en-US" sz="4200" b="1" dirty="0"/>
              <a:t>Lessens one’s duty to obey the Lord.</a:t>
            </a:r>
          </a:p>
          <a:p>
            <a:pPr marL="460375" indent="-460375" algn="l">
              <a:buFont typeface="Arial" panose="020B0604020202020204" pitchFamily="34" charset="0"/>
              <a:buChar char="•"/>
            </a:pPr>
            <a:r>
              <a:rPr lang="en-US" sz="4200" b="1" dirty="0"/>
              <a:t>(Neo-Calvinism) Puts a premium upon ignorance. </a:t>
            </a:r>
            <a:r>
              <a:rPr lang="en-US" sz="4200" dirty="0"/>
              <a:t>(Eph.4:1-16; 1 Jn. 2:1; Psa. 119:11)</a:t>
            </a:r>
          </a:p>
          <a:p>
            <a:pPr marL="460375" indent="-460375" algn="l">
              <a:buFont typeface="Arial" panose="020B0604020202020204" pitchFamily="34" charset="0"/>
              <a:buChar char="•"/>
            </a:pPr>
            <a:r>
              <a:rPr lang="en-US" sz="4200" b="1" dirty="0"/>
              <a:t>Teaches that a Christian can continue to sin and appear righteous to the Lord </a:t>
            </a:r>
            <a:r>
              <a:rPr lang="en-US" sz="4200" dirty="0"/>
              <a:t>(1 Jn. 1:6)</a:t>
            </a:r>
          </a:p>
          <a:p>
            <a:pPr marL="460375" indent="-460375" algn="l">
              <a:buFont typeface="Arial" panose="020B0604020202020204" pitchFamily="34" charset="0"/>
              <a:buChar char="•"/>
            </a:pPr>
            <a:r>
              <a:rPr lang="en-US" sz="4200" b="1" dirty="0"/>
              <a:t>It is applied inconsistently by Neo-Calvinists today. </a:t>
            </a:r>
            <a:r>
              <a:rPr lang="en-US" sz="4200" dirty="0"/>
              <a:t>(Jas. 1:14-15; Acts 17:30-31; 1 Jn. 1:9)</a:t>
            </a:r>
          </a:p>
        </p:txBody>
      </p:sp>
    </p:spTree>
    <p:extLst>
      <p:ext uri="{BB962C8B-B14F-4D97-AF65-F5344CB8AC3E}">
        <p14:creationId xmlns:p14="http://schemas.microsoft.com/office/powerpoint/2010/main" val="32933312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1F59F-743D-195C-9E47-B8482C00DF1B}"/>
              </a:ext>
            </a:extLst>
          </p:cNvPr>
          <p:cNvSpPr>
            <a:spLocks noGrp="1"/>
          </p:cNvSpPr>
          <p:nvPr>
            <p:ph type="ctrTitle"/>
          </p:nvPr>
        </p:nvSpPr>
        <p:spPr>
          <a:xfrm>
            <a:off x="1524000" y="418978"/>
            <a:ext cx="9144000" cy="1409822"/>
          </a:xfrm>
        </p:spPr>
        <p:txBody>
          <a:bodyPr anchor="t">
            <a:normAutofit/>
          </a:bodyPr>
          <a:lstStyle/>
          <a:p>
            <a:pPr algn="l"/>
            <a:r>
              <a:rPr lang="en-US" sz="7200" dirty="0">
                <a:latin typeface="Rye" panose="020E0803070500060000" pitchFamily="34" charset="0"/>
              </a:rPr>
              <a:t>Conclusion</a:t>
            </a:r>
          </a:p>
        </p:txBody>
      </p:sp>
      <p:sp>
        <p:nvSpPr>
          <p:cNvPr id="3" name="Subtitle 2">
            <a:extLst>
              <a:ext uri="{FF2B5EF4-FFF2-40B4-BE49-F238E27FC236}">
                <a16:creationId xmlns:a16="http://schemas.microsoft.com/office/drawing/2014/main" id="{A63FFDF5-9268-1AAF-D1C3-6B9A920DC806}"/>
              </a:ext>
            </a:extLst>
          </p:cNvPr>
          <p:cNvSpPr>
            <a:spLocks noGrp="1"/>
          </p:cNvSpPr>
          <p:nvPr>
            <p:ph type="subTitle" idx="1"/>
          </p:nvPr>
        </p:nvSpPr>
        <p:spPr>
          <a:xfrm>
            <a:off x="1524000" y="1641231"/>
            <a:ext cx="10128738" cy="4797791"/>
          </a:xfrm>
        </p:spPr>
        <p:txBody>
          <a:bodyPr>
            <a:normAutofit lnSpcReduction="10000"/>
          </a:bodyPr>
          <a:lstStyle/>
          <a:p>
            <a:r>
              <a:rPr lang="en-US" sz="4400" dirty="0"/>
              <a:t>Jesus’ perfect life qualified Him to be the perfect sacrifice for our sins. (Phi. 2:8-9)</a:t>
            </a:r>
          </a:p>
          <a:p>
            <a:endParaRPr lang="en-US" sz="800" dirty="0"/>
          </a:p>
          <a:p>
            <a:r>
              <a:rPr lang="en-US" sz="4400" dirty="0"/>
              <a:t>Because Christ died for us, God counts the obedient believer as righteous because Christ’s blood was shed for His redemption.</a:t>
            </a:r>
          </a:p>
          <a:p>
            <a:endParaRPr lang="en-US" sz="800" dirty="0"/>
          </a:p>
          <a:p>
            <a:r>
              <a:rPr lang="en-US" sz="4400" dirty="0"/>
              <a:t>He reckons (imputes) us as righteous!  Praise God! </a:t>
            </a:r>
          </a:p>
        </p:txBody>
      </p:sp>
    </p:spTree>
    <p:extLst>
      <p:ext uri="{BB962C8B-B14F-4D97-AF65-F5344CB8AC3E}">
        <p14:creationId xmlns:p14="http://schemas.microsoft.com/office/powerpoint/2010/main" val="9800455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3405</Words>
  <Application>Microsoft Office PowerPoint</Application>
  <PresentationFormat>Widescreen</PresentationFormat>
  <Paragraphs>134</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Rye</vt:lpstr>
      <vt:lpstr>Times New Roman</vt:lpstr>
      <vt:lpstr>Calibri</vt:lpstr>
      <vt:lpstr>BlackSingature</vt:lpstr>
      <vt:lpstr>Calibri Light</vt:lpstr>
      <vt:lpstr>Arial</vt:lpstr>
      <vt:lpstr>Office Theme</vt:lpstr>
      <vt:lpstr>PowerPoint Presentation</vt:lpstr>
      <vt:lpstr>The False Doctrine Defined:</vt:lpstr>
      <vt:lpstr>The Doctrine of IMPUTATION</vt:lpstr>
      <vt:lpstr>HOW IMPUTATION WORKS</vt:lpstr>
      <vt:lpstr>Criticisms of Calvinist’s IMPUTATION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cp:revision>
  <dcterms:created xsi:type="dcterms:W3CDTF">2023-08-18T15:53:14Z</dcterms:created>
  <dcterms:modified xsi:type="dcterms:W3CDTF">2023-08-19T01:52:17Z</dcterms:modified>
</cp:coreProperties>
</file>