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embeddedFontLst>
    <p:embeddedFont>
      <p:font typeface="Footlight MT Light" panose="0204060206030A020304" pitchFamily="18" charset="0"/>
      <p:regular r:id="rId10"/>
    </p:embeddedFont>
    <p:embeddedFont>
      <p:font typeface="Qebab Shadow FFP" panose="020B0503040000020003" pitchFamily="34" charset="0"/>
      <p:bold r:id="rId11"/>
    </p:embeddedFont>
    <p:embeddedFont>
      <p:font typeface="Calibri" panose="020F0502020204030204" pitchFamily="34" charset="0"/>
      <p:regular r:id="rId12"/>
      <p:bold r:id="rId13"/>
      <p:italic r:id="rId14"/>
      <p:boldItalic r:id="rId15"/>
    </p:embeddedFont>
    <p:embeddedFont>
      <p:font typeface="Milwich" panose="04000500000000000000" pitchFamily="82" charset="0"/>
      <p:regular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375" autoAdjust="0"/>
  </p:normalViewPr>
  <p:slideViewPr>
    <p:cSldViewPr snapToGrid="0">
      <p:cViewPr varScale="1">
        <p:scale>
          <a:sx n="29" d="100"/>
          <a:sy n="29" d="100"/>
        </p:scale>
        <p:origin x="672" y="34"/>
      </p:cViewPr>
      <p:guideLst/>
    </p:cSldViewPr>
  </p:slideViewPr>
  <p:notesTextViewPr>
    <p:cViewPr>
      <p:scale>
        <a:sx n="1" d="1"/>
        <a:sy n="1" d="1"/>
      </p:scale>
      <p:origin x="0" y="0"/>
    </p:cViewPr>
  </p:notesTextViewPr>
  <p:notesViewPr>
    <p:cSldViewPr snapToGrid="0">
      <p:cViewPr>
        <p:scale>
          <a:sx n="100" d="100"/>
          <a:sy n="100" d="100"/>
        </p:scale>
        <p:origin x="749"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4A259-B9F5-494F-BC08-BA89E89D14C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dirty="0">
                <a:latin typeface="Qebab Shadow FFP" panose="020B0503040000020003" pitchFamily="34" charset="0"/>
              </a:rPr>
              <a:t>HEROES</a:t>
            </a:r>
            <a:r>
              <a:rPr lang="en-US" sz="2400" dirty="0"/>
              <a:t> </a:t>
            </a:r>
            <a:r>
              <a:rPr lang="en-US" sz="2400" dirty="0">
                <a:latin typeface="Footlight MT Light" panose="0204060206030A020304" pitchFamily="18" charset="0"/>
              </a:rPr>
              <a:t>of Faith</a:t>
            </a:r>
          </a:p>
        </p:txBody>
      </p:sp>
      <p:sp>
        <p:nvSpPr>
          <p:cNvPr id="3" name="Date Placeholder 2">
            <a:extLst>
              <a:ext uri="{FF2B5EF4-FFF2-40B4-BE49-F238E27FC236}">
                <a16:creationId xmlns:a16="http://schemas.microsoft.com/office/drawing/2014/main" id="{D7305758-BDD4-49FF-838A-D4C53A8853C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March 25, 2018 am</a:t>
            </a:r>
          </a:p>
        </p:txBody>
      </p:sp>
      <p:sp>
        <p:nvSpPr>
          <p:cNvPr id="4" name="Footer Placeholder 3">
            <a:extLst>
              <a:ext uri="{FF2B5EF4-FFF2-40B4-BE49-F238E27FC236}">
                <a16:creationId xmlns:a16="http://schemas.microsoft.com/office/drawing/2014/main" id="{E256EDE8-0ACE-422F-B2C6-FDE31F3DFD7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05F3794-84C3-4B9D-825D-2899CFFC307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BADCD7C8-29EB-43A5-AF51-0A94B8488AF8}" type="slidenum">
              <a:rPr lang="en-US" smtClean="0"/>
              <a:t>‹#›</a:t>
            </a:fld>
            <a:endParaRPr lang="en-US" dirty="0"/>
          </a:p>
        </p:txBody>
      </p:sp>
    </p:spTree>
    <p:extLst>
      <p:ext uri="{BB962C8B-B14F-4D97-AF65-F5344CB8AC3E}">
        <p14:creationId xmlns:p14="http://schemas.microsoft.com/office/powerpoint/2010/main" val="32028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17C4F7-3C38-489D-8548-A7EB7A25D1D4}" type="datetimeFigureOut">
              <a:rPr lang="en-US" smtClean="0"/>
              <a:t>3/27/2018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80AB57-2E27-4AC0-87C7-186EE9E61B92}" type="slidenum">
              <a:rPr lang="en-US" smtClean="0"/>
              <a:t>‹#›</a:t>
            </a:fld>
            <a:endParaRPr lang="en-US"/>
          </a:p>
        </p:txBody>
      </p:sp>
    </p:spTree>
    <p:extLst>
      <p:ext uri="{BB962C8B-B14F-4D97-AF65-F5344CB8AC3E}">
        <p14:creationId xmlns:p14="http://schemas.microsoft.com/office/powerpoint/2010/main" val="51968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11:1-2</a:t>
            </a:r>
            <a:r>
              <a:rPr lang="en-US" b="1" i="1" u="none" dirty="0"/>
              <a:t>), </a:t>
            </a:r>
            <a:r>
              <a:rPr lang="en-US" i="1" u="none" dirty="0"/>
              <a:t>“Now faith is the substance of things hoped for, the evidence of things not seen.</a:t>
            </a:r>
            <a:r>
              <a:rPr lang="en-US" i="1" u="none" baseline="30000" dirty="0"/>
              <a:t> 2</a:t>
            </a:r>
            <a:r>
              <a:rPr lang="en-US" i="1" u="none" dirty="0"/>
              <a:t> For by it the elders obtained a good testimony.”</a:t>
            </a:r>
          </a:p>
          <a:p>
            <a:pPr marL="174708" indent="-174708">
              <a:buFont typeface="Arial" panose="020B0604020202020204" pitchFamily="34" charset="0"/>
              <a:buChar char="•"/>
            </a:pPr>
            <a:r>
              <a:rPr lang="en-US" i="0" u="none" dirty="0"/>
              <a:t>Faith (</a:t>
            </a:r>
            <a:r>
              <a:rPr lang="en-US" i="0" u="none" dirty="0" err="1"/>
              <a:t>pistis</a:t>
            </a:r>
            <a:r>
              <a:rPr lang="en-US" i="0" u="none" dirty="0"/>
              <a:t>) firm persuasion or conviction, with God as its object.</a:t>
            </a:r>
          </a:p>
          <a:p>
            <a:r>
              <a:rPr lang="en-US" b="1" i="0" u="none" dirty="0"/>
              <a:t>(Hebrews 11:6), </a:t>
            </a:r>
            <a:r>
              <a:rPr lang="en-US" i="1" u="none" dirty="0"/>
              <a:t>“</a:t>
            </a:r>
            <a:r>
              <a:rPr lang="en-US" i="1" dirty="0"/>
              <a:t>But without faith it is impossible to please Him, for he who comes to God must believe that He is, and that He is a rewarder of those who diligently seek Him.”</a:t>
            </a:r>
            <a:endParaRPr lang="en-US" i="1" u="none" dirty="0"/>
          </a:p>
          <a:p>
            <a:pPr marL="174708" indent="-174708">
              <a:buFont typeface="Arial" panose="020B0604020202020204" pitchFamily="34" charset="0"/>
              <a:buChar char="•"/>
            </a:pPr>
            <a:r>
              <a:rPr lang="en-US" i="0" u="none" dirty="0"/>
              <a:t>These two verses explain the nature and quality of true faith.</a:t>
            </a:r>
          </a:p>
          <a:p>
            <a:pPr marL="640594" lvl="1" indent="-174708">
              <a:buFont typeface="Arial" panose="020B0604020202020204" pitchFamily="34" charset="0"/>
              <a:buChar char="•"/>
            </a:pPr>
            <a:r>
              <a:rPr lang="en-US" i="0" u="none" dirty="0"/>
              <a:t>It is the foundation or substance to the eternal hope we enjoy as Christians</a:t>
            </a:r>
          </a:p>
          <a:p>
            <a:pPr marL="640594" lvl="1" indent="-174708">
              <a:buFont typeface="Arial" panose="020B0604020202020204" pitchFamily="34" charset="0"/>
              <a:buChar char="•"/>
            </a:pPr>
            <a:r>
              <a:rPr lang="en-US" i="0" u="none" dirty="0"/>
              <a:t>It supplies the proof that spiritual things are real and legitimate</a:t>
            </a:r>
          </a:p>
          <a:p>
            <a:r>
              <a:rPr lang="en-US" b="1" i="0" u="none" dirty="0"/>
              <a:t>The Hebrew writer’s purpose is to point out the faith of ancient men and women of God.  Some to whom he wrote were faltering in their faith in Christ.  He wanted them to learn from the examples of Heroes of Faith.  (Note Daniel King Jr.’s comments on this text).</a:t>
            </a:r>
          </a:p>
          <a:p>
            <a:pPr marL="465887" lvl="1" defTabSz="931774">
              <a:defRPr/>
            </a:pPr>
            <a:r>
              <a:rPr lang="en-US" dirty="0"/>
              <a:t>“This is a list that our writer wishes his readers carefully and prayerfully to contemplate. Since these believers are growing faint and cowardly in the face of far less than these ancient champions confronted, he wants them to see these early heroes as though they were looking down from the stands as they race for the finish line” (Daniel King, Jr. Truth Commentary on Hebrews)</a:t>
            </a:r>
          </a:p>
          <a:p>
            <a:r>
              <a:rPr lang="en-US" b="1" dirty="0"/>
              <a:t>And so these examples serve as wonderful examples, that should be a great encouragement in our own walk of faith</a:t>
            </a:r>
          </a:p>
          <a:p>
            <a:r>
              <a:rPr lang="en-US" b="1" dirty="0"/>
              <a:t>(Hebrews 11:13), </a:t>
            </a:r>
            <a:r>
              <a:rPr lang="en-US" b="0" i="1" dirty="0"/>
              <a:t>“These all died in faith, not having received the promises, but having seen them afar off were assured of them, embraced them and confessed that they were strangers and pilgrims on the earth.”</a:t>
            </a:r>
          </a:p>
          <a:p>
            <a:pPr marL="640594" lvl="1" indent="-174708">
              <a:buFont typeface="Arial" panose="020B0604020202020204" pitchFamily="34" charset="0"/>
              <a:buChar char="•"/>
            </a:pPr>
            <a:r>
              <a:rPr lang="en-US" b="0" i="0" dirty="0"/>
              <a:t>Because of their faith, God has </a:t>
            </a:r>
            <a:r>
              <a:rPr lang="en-US" b="0" i="1" dirty="0"/>
              <a:t>“prepared a city for them” </a:t>
            </a:r>
            <a:r>
              <a:rPr lang="en-US" b="1" i="0" dirty="0"/>
              <a:t>(vs. 16).</a:t>
            </a:r>
          </a:p>
          <a:p>
            <a:r>
              <a:rPr lang="en-US" b="1" dirty="0"/>
              <a:t>(Hebrews 11:39-40), </a:t>
            </a:r>
            <a:r>
              <a:rPr lang="en-US" i="1" dirty="0"/>
              <a:t>“And all these, having obtained a good testimony through faith, did not receive the promise,</a:t>
            </a:r>
            <a:r>
              <a:rPr lang="en-US" i="1" baseline="30000" dirty="0"/>
              <a:t> 40</a:t>
            </a:r>
            <a:r>
              <a:rPr lang="en-US" i="1" dirty="0"/>
              <a:t> God having provided something better for us, that they should not be made perfect apart from us.”</a:t>
            </a:r>
          </a:p>
          <a:p>
            <a:pPr marL="174708" indent="-174708">
              <a:buFont typeface="Arial" panose="020B0604020202020204" pitchFamily="34" charset="0"/>
              <a:buChar char="•"/>
            </a:pPr>
            <a:endParaRPr lang="en-US" b="1" i="0" dirty="0"/>
          </a:p>
          <a:p>
            <a:r>
              <a:rPr lang="en-US" b="1" i="0" dirty="0"/>
              <a:t>Today I would like to (quickly) share with you 4 encouraging examples of saving faith, found in Hebrews 11</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80AB57-2E27-4AC0-87C7-186EE9E61B92}" type="slidenum">
              <a:rPr lang="en-US" smtClean="0"/>
              <a:t>1</a:t>
            </a:fld>
            <a:endParaRPr lang="en-US"/>
          </a:p>
        </p:txBody>
      </p:sp>
    </p:spTree>
    <p:extLst>
      <p:ext uri="{BB962C8B-B14F-4D97-AF65-F5344CB8AC3E}">
        <p14:creationId xmlns:p14="http://schemas.microsoft.com/office/powerpoint/2010/main" val="232156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Enoch</a:t>
            </a:r>
            <a:r>
              <a:rPr lang="en-US" dirty="0"/>
              <a:t> (the second in the list after Abel, whose faith stills speaks for him after his murder at his brother’s hand).</a:t>
            </a:r>
          </a:p>
          <a:p>
            <a:r>
              <a:rPr lang="en-US" b="1" dirty="0"/>
              <a:t>(Hebrews 11:5-6), </a:t>
            </a:r>
            <a:r>
              <a:rPr lang="en-US" i="1" dirty="0"/>
              <a:t>“By faith Enoch was taken away so that he did not see death, “and was not found, because God had taken him”; for before he was taken he had this testimony, that he pleased God.</a:t>
            </a:r>
            <a:r>
              <a:rPr lang="en-US" i="1" baseline="30000" dirty="0"/>
              <a:t> 6</a:t>
            </a:r>
            <a:r>
              <a:rPr lang="en-US" i="1" dirty="0"/>
              <a:t> But without faith it is impossible to please Him, for he who comes to God must believe that He is, and that He is a rewarder of those who diligently seek Him.” </a:t>
            </a:r>
            <a:r>
              <a:rPr lang="en-US" b="1" i="0" dirty="0"/>
              <a:t>(quotation from </a:t>
            </a:r>
            <a:r>
              <a:rPr lang="en-US" b="1" i="0" dirty="0" err="1"/>
              <a:t>Septuagent</a:t>
            </a:r>
            <a:r>
              <a:rPr lang="en-US" b="1" i="0" dirty="0"/>
              <a:t>).</a:t>
            </a:r>
          </a:p>
          <a:p>
            <a:pPr marL="174708" indent="-174708">
              <a:buFont typeface="Arial" panose="020B0604020202020204" pitchFamily="34" charset="0"/>
              <a:buChar char="•"/>
            </a:pPr>
            <a:r>
              <a:rPr lang="en-US" i="0" dirty="0"/>
              <a:t>Note that God’s pleasure with Enoch was because of his faith.</a:t>
            </a:r>
          </a:p>
          <a:p>
            <a:pPr marL="174708" indent="-174708">
              <a:buFont typeface="Arial" panose="020B0604020202020204" pitchFamily="34" charset="0"/>
              <a:buChar char="•"/>
            </a:pPr>
            <a:r>
              <a:rPr lang="en-US" i="0" dirty="0"/>
              <a:t>We can’t please God without faith!</a:t>
            </a:r>
          </a:p>
          <a:p>
            <a:r>
              <a:rPr lang="en-US" b="1" i="0" dirty="0"/>
              <a:t>Enoch is mentioned in Genesis 5, in the </a:t>
            </a:r>
            <a:r>
              <a:rPr lang="en-US" b="1" i="0" dirty="0" err="1"/>
              <a:t>geneology</a:t>
            </a:r>
            <a:r>
              <a:rPr lang="en-US" b="1" i="0" dirty="0"/>
              <a:t> given there.  He is the 7</a:t>
            </a:r>
            <a:r>
              <a:rPr lang="en-US" b="1" i="0" baseline="30000" dirty="0"/>
              <a:t>th</a:t>
            </a:r>
            <a:r>
              <a:rPr lang="en-US" b="1" i="0" dirty="0"/>
              <a:t> generation from Adam.  His father was Jared, and his son was </a:t>
            </a:r>
            <a:r>
              <a:rPr lang="en-US" b="1" i="0" dirty="0" err="1"/>
              <a:t>Methusaleh</a:t>
            </a:r>
            <a:r>
              <a:rPr lang="en-US" b="1" i="0" dirty="0"/>
              <a:t> who is best known for being the oldest living man (as recorded in the Bible at 969 years [vs. 27].</a:t>
            </a:r>
          </a:p>
          <a:p>
            <a:r>
              <a:rPr lang="en-US" b="1" i="0" dirty="0"/>
              <a:t>(Genesis 5:21-24), </a:t>
            </a:r>
            <a:r>
              <a:rPr lang="en-US" b="0" i="1" dirty="0"/>
              <a:t>“Enoch lived sixty-five years, and begot Methuselah.</a:t>
            </a:r>
            <a:r>
              <a:rPr lang="en-US" b="0" i="1" baseline="30000" dirty="0"/>
              <a:t> 22</a:t>
            </a:r>
            <a:r>
              <a:rPr lang="en-US" b="0" i="1" dirty="0"/>
              <a:t> After he begot Methuselah, </a:t>
            </a:r>
            <a:r>
              <a:rPr lang="en-US" b="0" i="1" u="sng" dirty="0"/>
              <a:t>Enoch walked with God </a:t>
            </a:r>
            <a:r>
              <a:rPr lang="en-US" b="0" i="1" dirty="0"/>
              <a:t>three hundred years, and had sons and daughters.</a:t>
            </a:r>
            <a:r>
              <a:rPr lang="en-US" b="0" i="1" baseline="30000" dirty="0"/>
              <a:t> 23</a:t>
            </a:r>
            <a:r>
              <a:rPr lang="en-US" b="0" i="1" dirty="0"/>
              <a:t> So all the days of Enoch were three hundred and sixty-five years.</a:t>
            </a:r>
            <a:r>
              <a:rPr lang="en-US" b="0" i="1" baseline="30000" dirty="0"/>
              <a:t> 24</a:t>
            </a:r>
            <a:r>
              <a:rPr lang="en-US" b="0" i="1" dirty="0"/>
              <a:t> And </a:t>
            </a:r>
            <a:r>
              <a:rPr lang="en-US" b="0" i="1" u="sng" dirty="0"/>
              <a:t>Enoch walked with God</a:t>
            </a:r>
            <a:r>
              <a:rPr lang="en-US" b="0" i="1" dirty="0"/>
              <a:t>; and </a:t>
            </a:r>
            <a:r>
              <a:rPr lang="en-US" b="1" i="1" dirty="0"/>
              <a:t>he was not, for God took him</a:t>
            </a:r>
            <a:r>
              <a:rPr lang="en-US" b="0" i="1" dirty="0"/>
              <a:t>.”</a:t>
            </a:r>
          </a:p>
          <a:p>
            <a:pPr marL="174708" indent="-174708">
              <a:buFont typeface="Arial" panose="020B0604020202020204" pitchFamily="34" charset="0"/>
              <a:buChar char="•"/>
            </a:pPr>
            <a:r>
              <a:rPr lang="en-US" b="0" i="0" dirty="0"/>
              <a:t>God’s people MUST walk with Him  (anthropomorphism meaning “please God” as seen by the Hebrew Text</a:t>
            </a:r>
          </a:p>
          <a:p>
            <a:r>
              <a:rPr lang="en-US" b="1" i="0" dirty="0"/>
              <a:t>(Micah 6:8), </a:t>
            </a:r>
            <a:r>
              <a:rPr lang="en-US" b="0" i="1" dirty="0"/>
              <a:t>“</a:t>
            </a:r>
            <a:r>
              <a:rPr lang="en-US" i="1" dirty="0"/>
              <a:t>He has shown you, O man, what is good; and what does the Lord require of you but to do justly, to love mercy, and to walk humbly with your God?”</a:t>
            </a:r>
          </a:p>
          <a:p>
            <a:pPr marL="174708" indent="-174708">
              <a:buFont typeface="Arial" panose="020B0604020202020204" pitchFamily="34" charset="0"/>
              <a:buChar char="•"/>
            </a:pPr>
            <a:r>
              <a:rPr lang="en-US" b="1" i="0" dirty="0"/>
              <a:t>The walk of faith is a walk of obedience (As seen in James 2/ Faith and Works)</a:t>
            </a:r>
          </a:p>
          <a:p>
            <a:r>
              <a:rPr lang="en-US" b="1" i="0" dirty="0"/>
              <a:t>(Deuteronomy 5:32-33) [Moses words to the people as he delivered the Ten Commandments to them], </a:t>
            </a:r>
            <a:r>
              <a:rPr lang="en-US" b="0" i="1" dirty="0"/>
              <a:t>“</a:t>
            </a:r>
            <a:r>
              <a:rPr lang="en-US" i="1" dirty="0"/>
              <a:t>Therefore you shall be careful to do as the Lord your God has commanded you; you shall not turn aside to the right hand or to the left.</a:t>
            </a:r>
            <a:r>
              <a:rPr lang="en-US" i="1" baseline="30000" dirty="0"/>
              <a:t> 33</a:t>
            </a:r>
            <a:r>
              <a:rPr lang="en-US" i="1" dirty="0"/>
              <a:t> You shall walk in all the ways which the Lord your God has commanded you, that you may live and that it may be well with you, and that you may prolong your days in the land which you shall possess.”</a:t>
            </a:r>
          </a:p>
          <a:p>
            <a:pPr marL="174708" indent="-174708">
              <a:buFont typeface="Arial" panose="020B0604020202020204" pitchFamily="34" charset="0"/>
              <a:buChar char="•"/>
            </a:pPr>
            <a:r>
              <a:rPr lang="en-US" b="1" i="0" dirty="0"/>
              <a:t>Enoch’s reward, </a:t>
            </a:r>
            <a:r>
              <a:rPr lang="en-US" b="1" i="1" dirty="0"/>
              <a:t>“God took him” (Hebrew means literally – taken to another place)</a:t>
            </a:r>
          </a:p>
          <a:p>
            <a:pPr marL="640594" lvl="1" indent="-174708">
              <a:buFont typeface="Arial" panose="020B0604020202020204" pitchFamily="34" charset="0"/>
              <a:buChar char="•"/>
            </a:pPr>
            <a:r>
              <a:rPr lang="en-US" b="0" i="0" dirty="0"/>
              <a:t>He was taken from this life without the natural death process, God translated him away from this existence to eternity.</a:t>
            </a:r>
          </a:p>
          <a:p>
            <a:pPr marL="174708" indent="-174708">
              <a:buFont typeface="Arial" panose="020B0604020202020204" pitchFamily="34" charset="0"/>
              <a:buChar char="•"/>
            </a:pPr>
            <a:r>
              <a:rPr lang="en-US" b="1" i="0" dirty="0"/>
              <a:t>Enoch’s legacy – He pleased God</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1205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three examples to which we refer are all noted in verse 32, as a final summary of the heroes of faith.  Gideon, Barak and Jephthah</a:t>
            </a:r>
          </a:p>
          <a:p>
            <a:pPr marL="174708" indent="-174708">
              <a:buFont typeface="Arial" panose="020B0604020202020204" pitchFamily="34" charset="0"/>
              <a:buChar char="•"/>
            </a:pPr>
            <a:r>
              <a:rPr lang="en-US" dirty="0"/>
              <a:t>No details supplied by our text in Hebrews 11</a:t>
            </a:r>
          </a:p>
          <a:p>
            <a:pPr marL="0" indent="0">
              <a:buFont typeface="Arial" panose="020B0604020202020204" pitchFamily="34" charset="0"/>
              <a:buNone/>
            </a:pPr>
            <a:r>
              <a:rPr lang="en-US" b="1" dirty="0"/>
              <a:t>(Hebrews 11:32), </a:t>
            </a:r>
            <a:r>
              <a:rPr lang="en-US" i="1" dirty="0"/>
              <a:t>“And what more shall I say? For the time would fail me to tell of Gideon and Barak and Samson and Jephthah, also of David and Samuel and the prophets.”</a:t>
            </a:r>
          </a:p>
          <a:p>
            <a:endParaRPr lang="en-US" b="1" dirty="0"/>
          </a:p>
          <a:p>
            <a:r>
              <a:rPr lang="en-US" b="1" dirty="0"/>
              <a:t>Gideon was a judge raised up by God to lead Israel from the oppression of the Midianites.</a:t>
            </a:r>
          </a:p>
          <a:p>
            <a:r>
              <a:rPr lang="en-US" b="1" dirty="0"/>
              <a:t>(Judges 6:12), </a:t>
            </a:r>
            <a:r>
              <a:rPr lang="en-US" i="1" dirty="0"/>
              <a:t>“And the Angel of the Lord appeared to him, and said to him, ‘The Lord is with you, you mighty man of valor!’”</a:t>
            </a:r>
          </a:p>
          <a:p>
            <a:pPr marL="174708" indent="-174708">
              <a:buFont typeface="Arial" panose="020B0604020202020204" pitchFamily="34" charset="0"/>
              <a:buChar char="•"/>
            </a:pPr>
            <a:r>
              <a:rPr lang="en-US" b="1" i="0" dirty="0"/>
              <a:t>Following God’s instructions</a:t>
            </a:r>
            <a:r>
              <a:rPr lang="en-US" i="0" dirty="0"/>
              <a:t>, he destroyed the altar of Baal, and built an altar to God in its place, incurring the wrath of the Midianites.</a:t>
            </a:r>
          </a:p>
          <a:p>
            <a:pPr marL="174708" indent="-174708">
              <a:buFont typeface="Arial" panose="020B0604020202020204" pitchFamily="34" charset="0"/>
              <a:buChar char="•"/>
            </a:pPr>
            <a:r>
              <a:rPr lang="en-US" i="0" dirty="0"/>
              <a:t>He rallied the people, who turned out in number to battle the army of the Midianites.  In fact, so many that God said…</a:t>
            </a:r>
          </a:p>
          <a:p>
            <a:r>
              <a:rPr lang="en-US" b="1" i="0" dirty="0"/>
              <a:t>(Judges 7:2), </a:t>
            </a:r>
            <a:r>
              <a:rPr lang="en-US" i="1" dirty="0"/>
              <a:t>“The people who are with you are too many for Me to give the Midianites into their hands, lest Israel claim glory for itself against Me, saying, ‘My own hand has saved me.’”</a:t>
            </a:r>
          </a:p>
          <a:p>
            <a:pPr marL="174708" indent="-174708">
              <a:buFont typeface="Arial" panose="020B0604020202020204" pitchFamily="34" charset="0"/>
              <a:buChar char="•"/>
            </a:pPr>
            <a:r>
              <a:rPr lang="en-US" i="0" dirty="0"/>
              <a:t>Again, </a:t>
            </a:r>
            <a:r>
              <a:rPr lang="en-US" b="1" i="0" dirty="0"/>
              <a:t>following God’s instructions</a:t>
            </a:r>
            <a:r>
              <a:rPr lang="en-US" i="0" dirty="0"/>
              <a:t>, he pared down the number of his army from 32,000 to 300 valiant men, who routed the Midianites in a thrilling battle.</a:t>
            </a:r>
          </a:p>
          <a:p>
            <a:pPr marL="174708" indent="-174708">
              <a:buFont typeface="Arial" panose="020B0604020202020204" pitchFamily="34" charset="0"/>
              <a:buChar char="•"/>
            </a:pPr>
            <a:r>
              <a:rPr lang="en-US" b="1" i="0" dirty="0"/>
              <a:t>When Israel’s victory was foretold in a dream, Gideon treated it as a certainty!</a:t>
            </a:r>
          </a:p>
          <a:p>
            <a:pPr marL="631908" lvl="1" indent="-174708">
              <a:buFont typeface="Arial" panose="020B0604020202020204" pitchFamily="34" charset="0"/>
              <a:buChar char="•"/>
            </a:pPr>
            <a:r>
              <a:rPr lang="en-US" b="1" i="0" dirty="0"/>
              <a:t>Note: Gideon overheard the dream while spying upon the Midianites</a:t>
            </a:r>
          </a:p>
          <a:p>
            <a:r>
              <a:rPr lang="en-US" b="1" i="0" dirty="0"/>
              <a:t>(Judges 7:15), </a:t>
            </a:r>
            <a:r>
              <a:rPr lang="en-US" i="1" dirty="0"/>
              <a:t>“And so it was, when Gideon heard the telling of the dream and its interpretation, that he worshiped. He returned to the camp of Israel, and said, “Arise, for the Lord has delivered the camp of Midian into your hand.”</a:t>
            </a:r>
          </a:p>
          <a:p>
            <a:pPr marL="174708" indent="-174708">
              <a:buFont typeface="Arial" panose="020B0604020202020204" pitchFamily="34" charset="0"/>
              <a:buChar char="•"/>
            </a:pPr>
            <a:r>
              <a:rPr lang="en-US" b="1" i="0" dirty="0"/>
              <a:t>With Christ as our Captain, our victory is certain as well</a:t>
            </a:r>
          </a:p>
          <a:p>
            <a:pPr marL="0" indent="0">
              <a:buFont typeface="Arial" panose="020B0604020202020204" pitchFamily="34" charset="0"/>
              <a:buNone/>
            </a:pPr>
            <a:r>
              <a:rPr lang="en-US" b="1" i="0" dirty="0"/>
              <a:t>(Romans 8:37-39), </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174708" indent="-174708">
              <a:buFont typeface="Arial" panose="020B0604020202020204" pitchFamily="34" charset="0"/>
              <a:buChar char="•"/>
            </a:pPr>
            <a:r>
              <a:rPr lang="en-US" b="1" i="0" dirty="0"/>
              <a:t>Note: The men of Israel gave him the glory, but He gave glory to God!</a:t>
            </a:r>
          </a:p>
          <a:p>
            <a:pPr marL="0" indent="0">
              <a:buFont typeface="Arial" panose="020B0604020202020204" pitchFamily="34" charset="0"/>
              <a:buNone/>
            </a:pPr>
            <a:r>
              <a:rPr lang="en-US" b="1" i="0" dirty="0"/>
              <a:t>(Judges 8:23), </a:t>
            </a:r>
            <a:r>
              <a:rPr lang="en-US" i="1" dirty="0"/>
              <a:t>“But Gideon said to them, “I will not rule over you, nor shall my son rule over you; the Lord shall rule over you.”</a:t>
            </a:r>
          </a:p>
          <a:p>
            <a:r>
              <a:rPr lang="en-US" b="1" i="0" dirty="0"/>
              <a:t>Gideon’s attitude reminds me of that expressed by Peter in Acts 10</a:t>
            </a:r>
          </a:p>
          <a:p>
            <a:r>
              <a:rPr lang="en-US" b="1" i="0" dirty="0"/>
              <a:t>(Acts 10:25-26), </a:t>
            </a:r>
            <a:r>
              <a:rPr lang="en-US" i="1" dirty="0"/>
              <a:t>“As Peter was coming in, Cornelius met him and fell down at his feet and worshiped him.</a:t>
            </a:r>
            <a:r>
              <a:rPr lang="en-US" i="1" baseline="30000" dirty="0"/>
              <a:t> 26</a:t>
            </a:r>
            <a:r>
              <a:rPr lang="en-US" i="1" dirty="0"/>
              <a:t> But Peter lifted him up, saying, ‘Stand up; I myself am also a man.’”</a:t>
            </a:r>
          </a:p>
          <a:p>
            <a:pPr marL="174708" indent="-174708" defTabSz="931774">
              <a:buFont typeface="Arial" panose="020B0604020202020204" pitchFamily="34" charset="0"/>
              <a:buChar char="•"/>
              <a:defRPr/>
            </a:pPr>
            <a:r>
              <a:rPr lang="en-US" b="1" i="0" dirty="0"/>
              <a:t>Gideon’s legacy – He followed God’s instructions, and gave Him the credit</a:t>
            </a:r>
            <a:endParaRPr lang="en-US" i="1" dirty="0"/>
          </a:p>
          <a:p>
            <a:endParaRPr lang="en-US" i="1" dirty="0"/>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64235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Proper pronunciation is like the name of our former president).</a:t>
            </a:r>
          </a:p>
          <a:p>
            <a:r>
              <a:rPr lang="en-US" b="1" dirty="0"/>
              <a:t>Barak was the leader of Israel’s army during the time of Deborah, Judge and prophetess of Israel.  He led the people against the Canaanites, and their general, </a:t>
            </a:r>
            <a:r>
              <a:rPr lang="en-US" b="1" dirty="0" err="1"/>
              <a:t>Sisera</a:t>
            </a:r>
            <a:r>
              <a:rPr lang="en-US" b="1" dirty="0"/>
              <a:t>.</a:t>
            </a:r>
          </a:p>
          <a:p>
            <a:pPr marL="174708" indent="-174708">
              <a:buFont typeface="Arial" panose="020B0604020202020204" pitchFamily="34" charset="0"/>
              <a:buChar char="•"/>
            </a:pPr>
            <a:r>
              <a:rPr lang="en-US" b="1" dirty="0"/>
              <a:t>He led the army at Deborah’s request, but required her participation.</a:t>
            </a:r>
          </a:p>
          <a:p>
            <a:r>
              <a:rPr lang="en-US" b="1" dirty="0"/>
              <a:t>(Judges 4:8), </a:t>
            </a:r>
            <a:r>
              <a:rPr lang="en-US" b="0" i="1" dirty="0"/>
              <a:t>“And Barak said to her, “If you will go with me, then I will go; but if you will not go with me, I will not go!”</a:t>
            </a:r>
          </a:p>
          <a:p>
            <a:pPr marL="174708" indent="-174708">
              <a:buFont typeface="Arial" panose="020B0604020202020204" pitchFamily="34" charset="0"/>
              <a:buChar char="•"/>
            </a:pPr>
            <a:r>
              <a:rPr lang="en-US" b="0" i="0" dirty="0"/>
              <a:t>It seems that he understood that victory was assured only with God’s blessing.  The prophetess was God’s chosen leader.  The win would be God’s, not his own.</a:t>
            </a:r>
          </a:p>
          <a:p>
            <a:pPr marL="174708" indent="-174708">
              <a:buFont typeface="Arial" panose="020B0604020202020204" pitchFamily="34" charset="0"/>
              <a:buChar char="•"/>
            </a:pPr>
            <a:r>
              <a:rPr lang="en-US" b="1" i="0" dirty="0"/>
              <a:t>We too gain the victory, not through ourselves, but with the strength of our Lord!</a:t>
            </a:r>
          </a:p>
          <a:p>
            <a:r>
              <a:rPr lang="en-US" b="1" i="0" dirty="0"/>
              <a:t>(Philippians 4:13), </a:t>
            </a:r>
            <a:r>
              <a:rPr lang="en-US" b="0" i="1" dirty="0"/>
              <a:t>“</a:t>
            </a:r>
            <a:r>
              <a:rPr lang="en-US" i="1" dirty="0"/>
              <a:t>I can do all things through Christ who strengthens me.”</a:t>
            </a:r>
            <a:endParaRPr lang="en-US" b="0" i="1" dirty="0"/>
          </a:p>
          <a:p>
            <a:pPr marL="174708" indent="-174708">
              <a:buFont typeface="Arial" panose="020B0604020202020204" pitchFamily="34" charset="0"/>
              <a:buChar char="•"/>
            </a:pPr>
            <a:r>
              <a:rPr lang="en-US" b="1" i="0" dirty="0"/>
              <a:t>He led the army despite knowing he would not get credit for the victory!</a:t>
            </a:r>
          </a:p>
          <a:p>
            <a:r>
              <a:rPr lang="en-US" b="1" i="0" dirty="0"/>
              <a:t>(Judges 4:9) [Deborah’s words to Barak], </a:t>
            </a:r>
            <a:r>
              <a:rPr lang="en-US" b="0" i="1" dirty="0"/>
              <a:t>“So she said, ‘I will surely go with you; nevertheless there will be no glory for you in the journey you are taking, for the Lord will sell </a:t>
            </a:r>
            <a:r>
              <a:rPr lang="en-US" b="0" i="1" dirty="0" err="1"/>
              <a:t>Sisera</a:t>
            </a:r>
            <a:r>
              <a:rPr lang="en-US" b="0" i="1" dirty="0"/>
              <a:t> into the hand of a woman.’ Then Deborah arose and went with Barak to </a:t>
            </a:r>
            <a:r>
              <a:rPr lang="en-US" b="0" i="1" dirty="0" err="1"/>
              <a:t>Kedesh</a:t>
            </a:r>
            <a:r>
              <a:rPr lang="en-US" b="0" i="1" dirty="0"/>
              <a:t>.”</a:t>
            </a:r>
          </a:p>
          <a:p>
            <a:pPr marL="640594" lvl="1" indent="-174708">
              <a:buFont typeface="Arial" panose="020B0604020202020204" pitchFamily="34" charset="0"/>
              <a:buChar char="•"/>
            </a:pPr>
            <a:r>
              <a:rPr lang="en-US" b="0" i="0" dirty="0"/>
              <a:t>Deborah was the true leader of this battle, and rightly is remembered as the key to the victory</a:t>
            </a:r>
          </a:p>
          <a:p>
            <a:pPr marL="640594" lvl="1" indent="-174708">
              <a:buFont typeface="Arial" panose="020B0604020202020204" pitchFamily="34" charset="0"/>
              <a:buChar char="•"/>
            </a:pPr>
            <a:r>
              <a:rPr lang="en-US" b="0" i="0" dirty="0"/>
              <a:t>Note also that a woman, Jael, the wife of Heber, who killed the General </a:t>
            </a:r>
            <a:r>
              <a:rPr lang="en-US" b="0" i="0" dirty="0" err="1"/>
              <a:t>Sisera</a:t>
            </a:r>
            <a:r>
              <a:rPr lang="en-US" b="0" i="0" dirty="0"/>
              <a:t> who had fled at the routing of his army.  She killed him in his sleep by driving a tent peg into his temple.</a:t>
            </a:r>
          </a:p>
          <a:p>
            <a:r>
              <a:rPr lang="en-US" b="1" i="0" dirty="0"/>
              <a:t>(Judges 4:22), </a:t>
            </a:r>
            <a:r>
              <a:rPr lang="en-US" b="0" i="1" dirty="0"/>
              <a:t>“</a:t>
            </a:r>
            <a:r>
              <a:rPr lang="en-US" i="1" dirty="0"/>
              <a:t>And then, as Barak pursued </a:t>
            </a:r>
            <a:r>
              <a:rPr lang="en-US" i="1" dirty="0" err="1"/>
              <a:t>Sisera</a:t>
            </a:r>
            <a:r>
              <a:rPr lang="en-US" i="1" dirty="0"/>
              <a:t>, Jael came out to meet him, and said to him, “Come, I will show you the man whom you seek.” And when he went into her tent, there lay </a:t>
            </a:r>
            <a:r>
              <a:rPr lang="en-US" i="1" dirty="0" err="1"/>
              <a:t>Sisera</a:t>
            </a:r>
            <a:r>
              <a:rPr lang="en-US" i="1" dirty="0"/>
              <a:t>, dead with the peg in his temple.”</a:t>
            </a:r>
          </a:p>
          <a:p>
            <a:pPr marL="174708" indent="-174708">
              <a:buFont typeface="Arial" panose="020B0604020202020204" pitchFamily="34" charset="0"/>
              <a:buChar char="•"/>
            </a:pPr>
            <a:r>
              <a:rPr lang="en-US" b="1" i="0" dirty="0"/>
              <a:t>Truly, Barak was a servant leader.  Not interested in gaining attention or credit, but only in serving God and his people.</a:t>
            </a:r>
          </a:p>
          <a:p>
            <a:r>
              <a:rPr lang="en-US" b="1" i="0" dirty="0"/>
              <a:t>(Judges 5:1-2), </a:t>
            </a:r>
            <a:r>
              <a:rPr lang="en-US" b="0" i="1" dirty="0"/>
              <a:t>“</a:t>
            </a:r>
            <a:r>
              <a:rPr lang="en-US" i="1" dirty="0"/>
              <a:t>Then Deborah and Barak the son of </a:t>
            </a:r>
            <a:r>
              <a:rPr lang="en-US" i="1" dirty="0" err="1"/>
              <a:t>Abinoam</a:t>
            </a:r>
            <a:r>
              <a:rPr lang="en-US" i="1" dirty="0"/>
              <a:t> sang on that day, saying: </a:t>
            </a:r>
            <a:r>
              <a:rPr lang="en-US" i="1" baseline="30000" dirty="0"/>
              <a:t>2</a:t>
            </a:r>
            <a:r>
              <a:rPr lang="en-US" i="1" dirty="0"/>
              <a:t> “When leaders lead in Israel, when the people willingly offer themselves, Bless the Lord!”</a:t>
            </a:r>
          </a:p>
          <a:p>
            <a:pPr marL="174708" indent="-174708">
              <a:buFont typeface="Arial" panose="020B0604020202020204" pitchFamily="34" charset="0"/>
              <a:buChar char="•"/>
            </a:pPr>
            <a:r>
              <a:rPr lang="en-US" b="1" i="0" dirty="0"/>
              <a:t>We too should recognize that greatness in the kingdom of God comes through service!</a:t>
            </a:r>
          </a:p>
          <a:p>
            <a:r>
              <a:rPr lang="en-US" b="1" i="0" dirty="0"/>
              <a:t>(Matthew 23:11-12), </a:t>
            </a:r>
            <a:r>
              <a:rPr lang="en-US" b="0" i="1" dirty="0"/>
              <a:t>“</a:t>
            </a:r>
            <a:r>
              <a:rPr lang="en-US" i="1" dirty="0"/>
              <a:t>But he who is greatest among you shall be your servant.</a:t>
            </a:r>
            <a:r>
              <a:rPr lang="en-US" i="1" baseline="30000" dirty="0"/>
              <a:t> 12</a:t>
            </a:r>
            <a:r>
              <a:rPr lang="en-US" i="1" dirty="0"/>
              <a:t> And whoever exalts himself will be humbled, and he who humbles himself will be exalted.”</a:t>
            </a:r>
          </a:p>
          <a:p>
            <a:pPr marL="174708" indent="-174708">
              <a:buFont typeface="Arial" panose="020B0604020202020204" pitchFamily="34" charset="0"/>
              <a:buChar char="•"/>
            </a:pPr>
            <a:r>
              <a:rPr lang="en-US" b="1" i="0" dirty="0"/>
              <a:t>Barak’s legacy – In humility, he served God, and let others get the glory!</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58200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Jephthah  was a </a:t>
            </a:r>
            <a:r>
              <a:rPr lang="en-US" b="1" i="1" dirty="0"/>
              <a:t>“mighty man of valor” </a:t>
            </a:r>
            <a:r>
              <a:rPr lang="en-US" b="1" dirty="0"/>
              <a:t>(Judges 11:1) and judge of Israel who led Israel to military victory over the people of Ammon</a:t>
            </a:r>
            <a:r>
              <a:rPr lang="en-US" dirty="0"/>
              <a:t>.</a:t>
            </a:r>
          </a:p>
          <a:p>
            <a:r>
              <a:rPr lang="en-US" b="1" dirty="0"/>
              <a:t>(1 Samuel 12:11) [Samuel, when Israel clamored for a King, spoke of Jephthah as an example of God’s deliverance of Israel], </a:t>
            </a:r>
            <a:r>
              <a:rPr lang="en-US" i="1" dirty="0"/>
              <a:t>“</a:t>
            </a:r>
            <a:r>
              <a:rPr lang="en-US" b="1" i="1" dirty="0"/>
              <a:t>And the Lord sent </a:t>
            </a:r>
            <a:r>
              <a:rPr lang="en-US" i="1" dirty="0"/>
              <a:t>Jerubbaal, </a:t>
            </a:r>
            <a:r>
              <a:rPr lang="en-US" i="1" dirty="0" err="1"/>
              <a:t>Bedan</a:t>
            </a:r>
            <a:r>
              <a:rPr lang="en-US" i="1" dirty="0"/>
              <a:t>, </a:t>
            </a:r>
            <a:r>
              <a:rPr lang="en-US" b="1" i="1" dirty="0"/>
              <a:t>Jephthah</a:t>
            </a:r>
            <a:r>
              <a:rPr lang="en-US" i="1" dirty="0"/>
              <a:t>, and Samuel, and delivered you out of the hand of your enemies on every side; and you dwelt in safety.”</a:t>
            </a:r>
          </a:p>
          <a:p>
            <a:pPr marL="174708" indent="-174708">
              <a:buFont typeface="Arial" panose="020B0604020202020204" pitchFamily="34" charset="0"/>
              <a:buChar char="•"/>
            </a:pPr>
            <a:r>
              <a:rPr lang="en-US" b="1" i="0" dirty="0"/>
              <a:t>Jephthah’s story is of a man who was rejected by men, but chosen by God.  (despite his valor, he was driven away by his family, because his mother was a harlot).</a:t>
            </a:r>
          </a:p>
          <a:p>
            <a:r>
              <a:rPr lang="en-US" b="1" i="0" dirty="0"/>
              <a:t>(Judges 11:2), </a:t>
            </a:r>
            <a:r>
              <a:rPr lang="en-US" i="1" dirty="0"/>
              <a:t>“Gilead's wife bore sons; and when his wife's sons grew up, they drove Jephthah out, and said to him, “You shall have no inheritance in our father's house, for you are the son of another woman.”</a:t>
            </a:r>
          </a:p>
          <a:p>
            <a:pPr marL="174708" indent="-174708">
              <a:buFont typeface="Arial" panose="020B0604020202020204" pitchFamily="34" charset="0"/>
              <a:buChar char="•"/>
            </a:pPr>
            <a:r>
              <a:rPr lang="en-US" b="1" i="0" dirty="0"/>
              <a:t>Jesus was rejected by men, and we will be too.  What matter is that we are chosen by God!</a:t>
            </a:r>
          </a:p>
          <a:p>
            <a:r>
              <a:rPr lang="en-US" b="1" i="0" dirty="0"/>
              <a:t>(1 Peter 2:7-10), </a:t>
            </a:r>
            <a:r>
              <a:rPr lang="en-US" i="1" dirty="0"/>
              <a:t>“Therefore, to you who believe, He is precious; but to those who are disobedient, “The stone which the builders rejected has become the chief cornerstone,” </a:t>
            </a:r>
            <a:r>
              <a:rPr lang="en-US" i="1" baseline="30000" dirty="0"/>
              <a:t>8</a:t>
            </a:r>
            <a:r>
              <a:rPr lang="en-US" i="1" dirty="0"/>
              <a:t> and</a:t>
            </a:r>
            <a:br>
              <a:rPr lang="en-US" i="1" dirty="0"/>
            </a:br>
            <a:r>
              <a:rPr lang="en-US" i="1" dirty="0"/>
              <a:t>“A stone of stumbling and a rock of offense.” They stumble, being disobedient to the word, to which they also were appointed. </a:t>
            </a:r>
            <a:r>
              <a:rPr lang="en-US" i="1" baseline="30000" dirty="0"/>
              <a:t>9</a:t>
            </a:r>
            <a:r>
              <a:rPr lang="en-US" i="1" dirty="0"/>
              <a:t> 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p>
          <a:p>
            <a:pPr marL="174708" indent="-174708">
              <a:buFont typeface="Arial" panose="020B0604020202020204" pitchFamily="34" charset="0"/>
              <a:buChar char="•"/>
            </a:pPr>
            <a:r>
              <a:rPr lang="en-US" b="1" i="0" dirty="0"/>
              <a:t>When men recognized their need for him, he led them to victory against Ammon</a:t>
            </a:r>
          </a:p>
          <a:p>
            <a:r>
              <a:rPr lang="en-US" b="1" i="0" dirty="0"/>
              <a:t>(Judges 11:32-33), </a:t>
            </a:r>
            <a:r>
              <a:rPr lang="en-US" i="1" dirty="0"/>
              <a:t>“So Jephthah advanced toward the people of Ammon to fight against them, and the Lord delivered them into his hands.</a:t>
            </a:r>
            <a:r>
              <a:rPr lang="en-US" i="1" baseline="30000" dirty="0"/>
              <a:t> 33</a:t>
            </a:r>
            <a:r>
              <a:rPr lang="en-US" i="1" dirty="0"/>
              <a:t> And he defeated them from </a:t>
            </a:r>
            <a:r>
              <a:rPr lang="en-US" i="1" dirty="0" err="1"/>
              <a:t>Aroer</a:t>
            </a:r>
            <a:r>
              <a:rPr lang="en-US" i="1" dirty="0"/>
              <a:t> as far as </a:t>
            </a:r>
            <a:r>
              <a:rPr lang="en-US" i="1" dirty="0" err="1"/>
              <a:t>Minnith</a:t>
            </a:r>
            <a:r>
              <a:rPr lang="en-US" i="1" dirty="0"/>
              <a:t>—twenty cities—and to Abel </a:t>
            </a:r>
            <a:r>
              <a:rPr lang="en-US" i="1" dirty="0" err="1"/>
              <a:t>Keramim</a:t>
            </a:r>
            <a:r>
              <a:rPr lang="en-US" i="1" dirty="0"/>
              <a:t>, with a very great slaughter. Thus the people of Ammon were subdued before the children of Israel.”</a:t>
            </a:r>
          </a:p>
          <a:p>
            <a:pPr marL="174708" indent="-174708">
              <a:buFont typeface="Arial" panose="020B0604020202020204" pitchFamily="34" charset="0"/>
              <a:buChar char="•"/>
            </a:pPr>
            <a:r>
              <a:rPr lang="en-US" b="1" i="0" dirty="0"/>
              <a:t>We too can gain victory with God’s help!</a:t>
            </a:r>
          </a:p>
          <a:p>
            <a:r>
              <a:rPr lang="en-US" b="1" i="0" dirty="0"/>
              <a:t>(1 Corinthians 15:56-57), </a:t>
            </a:r>
            <a:r>
              <a:rPr lang="en-US" i="1" dirty="0"/>
              <a:t>“The sting of death is sin, and the strength of sin is the law.</a:t>
            </a:r>
            <a:r>
              <a:rPr lang="en-US" i="1" baseline="30000" dirty="0"/>
              <a:t> 57</a:t>
            </a:r>
            <a:r>
              <a:rPr lang="en-US" i="1" dirty="0"/>
              <a:t> But thanks be to God, who gives us the victory through our Lord Jesus Christ.”</a:t>
            </a:r>
          </a:p>
          <a:p>
            <a:pPr marL="174708" indent="-174708">
              <a:buFont typeface="Arial" panose="020B0604020202020204" pitchFamily="34" charset="0"/>
              <a:buChar char="•"/>
            </a:pPr>
            <a:r>
              <a:rPr lang="en-US" b="1" i="0" dirty="0"/>
              <a:t>Jephthah’s legacy – rejected by men, but chosen by God, he gained the victory!</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3138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Faith is seen in obedience.  When that happens…</a:t>
            </a:r>
          </a:p>
          <a:p>
            <a:pPr marL="640594" lvl="1" indent="-174708">
              <a:buFont typeface="Arial" panose="020B0604020202020204" pitchFamily="34" charset="0"/>
              <a:buChar char="•"/>
            </a:pPr>
            <a:r>
              <a:rPr lang="en-US" dirty="0"/>
              <a:t>We please God</a:t>
            </a:r>
          </a:p>
          <a:p>
            <a:pPr marL="640594" lvl="1" indent="-174708">
              <a:buFont typeface="Arial" panose="020B0604020202020204" pitchFamily="34" charset="0"/>
              <a:buChar char="•"/>
            </a:pPr>
            <a:r>
              <a:rPr lang="en-US" dirty="0"/>
              <a:t>God gets the glory</a:t>
            </a:r>
          </a:p>
          <a:p>
            <a:pPr marL="640594" lvl="1" indent="-174708">
              <a:buFont typeface="Arial" panose="020B0604020202020204" pitchFamily="34" charset="0"/>
              <a:buChar char="•"/>
            </a:pPr>
            <a:r>
              <a:rPr lang="en-US" dirty="0"/>
              <a:t>We seek no glory for ourselves, satisfied merely with serving Him</a:t>
            </a:r>
          </a:p>
          <a:p>
            <a:pPr marL="640594" lvl="1" indent="-174708">
              <a:buFont typeface="Arial" panose="020B0604020202020204" pitchFamily="34" charset="0"/>
              <a:buChar char="•"/>
            </a:pPr>
            <a:r>
              <a:rPr lang="en-US" dirty="0"/>
              <a:t>Though men may reject us, we can still be victorious in Jesus!</a:t>
            </a:r>
          </a:p>
          <a:p>
            <a:pPr marL="174708" indent="-174708">
              <a:buFont typeface="Arial" panose="020B0604020202020204" pitchFamily="34" charset="0"/>
              <a:buChar char="•"/>
            </a:pPr>
            <a:endParaRPr lang="en-US" dirty="0"/>
          </a:p>
          <a:p>
            <a:r>
              <a:rPr lang="en-US" b="1" dirty="0"/>
              <a:t>(Hebrews 12:1-2), </a:t>
            </a:r>
            <a:r>
              <a:rPr lang="en-US" i="1" dirty="0"/>
              <a:t>“Therefore we also, since we are surrounded by so great a cloud of witnesses, let us lay aside every weight, and the sin which so easily ensnares us, and let us run with endurance the race that is set before us,</a:t>
            </a:r>
            <a:r>
              <a:rPr lang="en-US" i="1" baseline="30000" dirty="0"/>
              <a:t> 2</a:t>
            </a:r>
            <a:r>
              <a:rPr lang="en-US" i="1" dirty="0"/>
              <a:t> looking unto Jesus, the author and finisher of our faith, who for the joy that was set before Him endured the cross, despising the shame, and has sat down at the right hand of the throne of God.”</a:t>
            </a:r>
          </a:p>
          <a:p>
            <a:endParaRPr lang="en-US" i="1" dirty="0"/>
          </a:p>
          <a:p>
            <a:pPr marL="174708" indent="-174708">
              <a:buFont typeface="Arial" panose="020B0604020202020204" pitchFamily="34" charset="0"/>
              <a:buChar char="•"/>
            </a:pPr>
            <a:r>
              <a:rPr lang="en-US" i="0" dirty="0"/>
              <a:t>Look to the Heroes of faith, and learn from their example!</a:t>
            </a:r>
          </a:p>
          <a:p>
            <a:pPr marL="174708" indent="-174708">
              <a:buFont typeface="Arial" panose="020B0604020202020204" pitchFamily="34" charset="0"/>
              <a:buChar char="•"/>
            </a:pPr>
            <a:r>
              <a:rPr lang="en-US" i="0" dirty="0"/>
              <a:t>Cast off our hindrances and sins, and endure to the end.</a:t>
            </a:r>
          </a:p>
          <a:p>
            <a:pPr marL="174708" indent="-174708">
              <a:buFont typeface="Arial" panose="020B0604020202020204" pitchFamily="34" charset="0"/>
              <a:buChar char="•"/>
            </a:pPr>
            <a:r>
              <a:rPr lang="en-US" b="1" i="0" dirty="0"/>
              <a:t>If you do, you will be saved!</a:t>
            </a:r>
          </a:p>
          <a:p>
            <a:pPr marL="174708" indent="-174708">
              <a:buFont typeface="Arial" panose="020B0604020202020204" pitchFamily="34" charset="0"/>
              <a:buChar char="•"/>
            </a:pPr>
            <a:endParaRPr lang="en-US" b="1" i="0" dirty="0"/>
          </a:p>
          <a:p>
            <a:pPr marL="0" indent="0">
              <a:buFont typeface="Arial" panose="020B0604020202020204" pitchFamily="34" charset="0"/>
              <a:buNone/>
            </a:pPr>
            <a:r>
              <a:rPr lang="en-US" b="1" i="0" dirty="0"/>
              <a:t>(Revelation 2:7), </a:t>
            </a:r>
            <a:r>
              <a:rPr lang="en-US" i="1" dirty="0"/>
              <a:t>“He who has an ear, let him hear what the Spirit says to the churches. To him who overcomes I will give to eat from the tree of life, which is in the midst of the Paradise of God.”</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9800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49DA-9BE8-4151-9A30-EBFC16BC5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D20BC-8BAD-401B-BEC2-3758A8BC9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C491E-C13E-4345-989A-E40104496358}"/>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5" name="Footer Placeholder 4">
            <a:extLst>
              <a:ext uri="{FF2B5EF4-FFF2-40B4-BE49-F238E27FC236}">
                <a16:creationId xmlns:a16="http://schemas.microsoft.com/office/drawing/2014/main" id="{1939D2A1-6B62-4F45-A039-FFF4A8E27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AC21B-ED3F-4A46-A618-C0512E0533BA}"/>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93777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A45C-2A19-4DF9-843F-759753056B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B9C1C-C632-495B-A127-BCD543B93F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52FE5-8203-4A34-AD2B-6D49B29D69E2}"/>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5" name="Footer Placeholder 4">
            <a:extLst>
              <a:ext uri="{FF2B5EF4-FFF2-40B4-BE49-F238E27FC236}">
                <a16:creationId xmlns:a16="http://schemas.microsoft.com/office/drawing/2014/main" id="{49DDCAA3-C710-41EF-8E46-849F11996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3A188-3A97-43FB-92DC-B705DCDE6535}"/>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02662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2B73C-4BAB-46D2-8AB6-E81183B99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FCBDD4-F265-44A4-A6F7-24A14F2138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A519B-0BD7-4FE6-85BB-623D2D9CE246}"/>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5" name="Footer Placeholder 4">
            <a:extLst>
              <a:ext uri="{FF2B5EF4-FFF2-40B4-BE49-F238E27FC236}">
                <a16:creationId xmlns:a16="http://schemas.microsoft.com/office/drawing/2014/main" id="{36049E34-AB37-460F-A978-218D54474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166DD-1067-4CC7-B5F9-255B2E8B8FDD}"/>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38193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B36F-6953-4C44-BAB5-5394267D1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A8DF9-3323-4967-BAA9-06A0D0D6A8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91E87-BDCE-4B8D-9075-DED78E2A4DE0}"/>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5" name="Footer Placeholder 4">
            <a:extLst>
              <a:ext uri="{FF2B5EF4-FFF2-40B4-BE49-F238E27FC236}">
                <a16:creationId xmlns:a16="http://schemas.microsoft.com/office/drawing/2014/main" id="{319B6F3D-E528-4827-9E84-1BD99A8C2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23249-3054-4BA4-A28D-2EA42114A434}"/>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4555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4D6B-4323-41A6-A0D8-D44144BA41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831A8-2F33-4C63-B797-B1F9F9FEC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DB0761-1618-4433-9122-ED7F68889EDA}"/>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5" name="Footer Placeholder 4">
            <a:extLst>
              <a:ext uri="{FF2B5EF4-FFF2-40B4-BE49-F238E27FC236}">
                <a16:creationId xmlns:a16="http://schemas.microsoft.com/office/drawing/2014/main" id="{B48CC82C-F509-4069-9FB4-F0F3B9EF0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474F4-FE70-432F-8AF2-CA5EE229D3C8}"/>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144417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809F-9065-4B39-94E5-047072178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3A7-4117-466A-81AB-18E9583E88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5E5B0-E50F-4C12-90EE-E0A972767C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5F595-670B-4D98-B033-E2C80749AD40}"/>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6" name="Footer Placeholder 5">
            <a:extLst>
              <a:ext uri="{FF2B5EF4-FFF2-40B4-BE49-F238E27FC236}">
                <a16:creationId xmlns:a16="http://schemas.microsoft.com/office/drawing/2014/main" id="{7508066E-6761-4FC6-86EA-2F7CFE7BC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20A0E-6E06-4F84-B6E1-7038C2EB0A18}"/>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151841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C500-F66F-4A50-97FC-86DB8AA59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24CE32-3759-4627-8A9E-369873AE5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3577B8-67A2-4D0F-B7C0-1D988B2471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B942BF-FC78-499A-A53D-584724118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858E72-5C49-4A28-BF4B-4C408DA3F5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200C4-0F6D-47BE-A050-3694D9704C9C}"/>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8" name="Footer Placeholder 7">
            <a:extLst>
              <a:ext uri="{FF2B5EF4-FFF2-40B4-BE49-F238E27FC236}">
                <a16:creationId xmlns:a16="http://schemas.microsoft.com/office/drawing/2014/main" id="{5D2740FF-8C07-4646-BEA9-25AC5C94A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5EB34-E135-44F9-9E59-598C02CBC351}"/>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14476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1AB5-7797-46F1-A20B-58532E2D9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2B768-132D-47BF-885C-7724F423DC79}"/>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4" name="Footer Placeholder 3">
            <a:extLst>
              <a:ext uri="{FF2B5EF4-FFF2-40B4-BE49-F238E27FC236}">
                <a16:creationId xmlns:a16="http://schemas.microsoft.com/office/drawing/2014/main" id="{CC7B446B-CAB2-4F4F-89AA-D6617DE1B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0E8242-098B-475E-9102-D0B9EB530C1B}"/>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861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ACDD9-F3D1-4CD8-9343-CFF7E3EB2DCB}"/>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3" name="Footer Placeholder 2">
            <a:extLst>
              <a:ext uri="{FF2B5EF4-FFF2-40B4-BE49-F238E27FC236}">
                <a16:creationId xmlns:a16="http://schemas.microsoft.com/office/drawing/2014/main" id="{D5E50265-2D75-4DEB-A604-B05105FB43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327073-EAA0-41C5-90C1-98B864CC9193}"/>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85137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A437-10CF-4721-A44C-0D4C0D445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EE8784-A04D-465E-BDE7-41C6ABE3CA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A4070-8302-42B3-A8D0-4DB0A961F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6C7F4-610F-43A1-86A5-512AEDCF0B58}"/>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6" name="Footer Placeholder 5">
            <a:extLst>
              <a:ext uri="{FF2B5EF4-FFF2-40B4-BE49-F238E27FC236}">
                <a16:creationId xmlns:a16="http://schemas.microsoft.com/office/drawing/2014/main" id="{84051E99-1EC5-49C9-A781-F7A205EE4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97E69-9AD0-4499-B2B4-3694766900D6}"/>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317251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A22C-E5AC-41E7-93B2-F4F8A2B82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86D61-5266-48FD-9EB0-75677EE12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269FB-B2C7-4467-8EB3-11DDED0B6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1B128A-614E-4503-AD4B-B15D991FC694}"/>
              </a:ext>
            </a:extLst>
          </p:cNvPr>
          <p:cNvSpPr>
            <a:spLocks noGrp="1"/>
          </p:cNvSpPr>
          <p:nvPr>
            <p:ph type="dt" sz="half" idx="10"/>
          </p:nvPr>
        </p:nvSpPr>
        <p:spPr/>
        <p:txBody>
          <a:bodyPr/>
          <a:lstStyle/>
          <a:p>
            <a:fld id="{61A53023-60AA-4AD5-902A-37B6F0F9CBFA}" type="datetimeFigureOut">
              <a:rPr lang="en-US" smtClean="0"/>
              <a:t>3/27/2018</a:t>
            </a:fld>
            <a:endParaRPr lang="en-US"/>
          </a:p>
        </p:txBody>
      </p:sp>
      <p:sp>
        <p:nvSpPr>
          <p:cNvPr id="6" name="Footer Placeholder 5">
            <a:extLst>
              <a:ext uri="{FF2B5EF4-FFF2-40B4-BE49-F238E27FC236}">
                <a16:creationId xmlns:a16="http://schemas.microsoft.com/office/drawing/2014/main" id="{9B292097-51CA-4A71-985D-37A2A891B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FB29D-279F-44D0-8D8A-B1A39910BFBB}"/>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84492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43204-8625-40AC-8507-37AD3AF71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8BE9C5-0FF5-4B2D-88F1-BA2880EAFD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4DE3F-C4E2-42C6-918F-E5978A029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53023-60AA-4AD5-902A-37B6F0F9CBFA}" type="datetimeFigureOut">
              <a:rPr lang="en-US" smtClean="0"/>
              <a:t>3/27/2018</a:t>
            </a:fld>
            <a:endParaRPr lang="en-US"/>
          </a:p>
        </p:txBody>
      </p:sp>
      <p:sp>
        <p:nvSpPr>
          <p:cNvPr id="5" name="Footer Placeholder 4">
            <a:extLst>
              <a:ext uri="{FF2B5EF4-FFF2-40B4-BE49-F238E27FC236}">
                <a16:creationId xmlns:a16="http://schemas.microsoft.com/office/drawing/2014/main" id="{A562EF4E-261D-4681-B075-C307F27DD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879C2F-9377-4890-A33C-2C0EB67C6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938C-F462-4D31-BF58-ECF60DF226ED}" type="slidenum">
              <a:rPr lang="en-US" smtClean="0"/>
              <a:t>‹#›</a:t>
            </a:fld>
            <a:endParaRPr lang="en-US"/>
          </a:p>
        </p:txBody>
      </p:sp>
    </p:spTree>
    <p:extLst>
      <p:ext uri="{BB962C8B-B14F-4D97-AF65-F5344CB8AC3E}">
        <p14:creationId xmlns:p14="http://schemas.microsoft.com/office/powerpoint/2010/main" val="170451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1524000" y="963560"/>
            <a:ext cx="9144000" cy="2054789"/>
          </a:xfrm>
        </p:spPr>
        <p:txBody>
          <a:bodyPr>
            <a:prstTxWarp prst="textInflate">
              <a:avLst>
                <a:gd name="adj" fmla="val 16650"/>
              </a:avLst>
            </a:prstTxWarp>
            <a:normAutofit/>
          </a:bodyPr>
          <a:lstStyle/>
          <a:p>
            <a:r>
              <a:rPr lang="en-US" sz="12500" cap="small" dirty="0">
                <a:effectLst>
                  <a:glow rad="101600">
                    <a:schemeClr val="accent2">
                      <a:lumMod val="20000"/>
                      <a:lumOff val="80000"/>
                      <a:alpha val="60000"/>
                    </a:schemeClr>
                  </a:glow>
                </a:effectLst>
                <a:latin typeface="Qebab Shadow FFP" panose="020B0503040000020003" pitchFamily="34" charset="0"/>
              </a:rPr>
              <a:t>HEROES</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p:txBody>
          <a:bodyPr>
            <a:normAutofit/>
          </a:bodyPr>
          <a:lstStyle/>
          <a:p>
            <a:r>
              <a:rPr lang="en-US" sz="7200" dirty="0">
                <a:effectLst>
                  <a:glow rad="101600">
                    <a:schemeClr val="accent2">
                      <a:lumMod val="20000"/>
                      <a:lumOff val="80000"/>
                      <a:alpha val="60000"/>
                    </a:schemeClr>
                  </a:glow>
                </a:effectLst>
                <a:latin typeface="Footlight MT Light" panose="0204060206030A020304" pitchFamily="18" charset="0"/>
              </a:rPr>
              <a:t>of Faith</a:t>
            </a:r>
          </a:p>
        </p:txBody>
      </p:sp>
      <p:sp>
        <p:nvSpPr>
          <p:cNvPr id="4" name="TextBox 3">
            <a:extLst>
              <a:ext uri="{FF2B5EF4-FFF2-40B4-BE49-F238E27FC236}">
                <a16:creationId xmlns:a16="http://schemas.microsoft.com/office/drawing/2014/main" id="{968597E8-C5D4-46B7-B1AB-E36CDE38F32A}"/>
              </a:ext>
            </a:extLst>
          </p:cNvPr>
          <p:cNvSpPr txBox="1"/>
          <p:nvPr/>
        </p:nvSpPr>
        <p:spPr>
          <a:xfrm>
            <a:off x="145012" y="5118214"/>
            <a:ext cx="11643865" cy="1323439"/>
          </a:xfrm>
          <a:prstGeom prst="rect">
            <a:avLst/>
          </a:prstGeom>
          <a:noFill/>
        </p:spPr>
        <p:txBody>
          <a:bodyPr wrap="square" rtlCol="0">
            <a:spAutoFit/>
          </a:bodyPr>
          <a:lstStyle/>
          <a:p>
            <a:pPr algn="r"/>
            <a:r>
              <a:rPr lang="en-US" sz="4400" dirty="0">
                <a:solidFill>
                  <a:schemeClr val="accent2">
                    <a:lumMod val="20000"/>
                    <a:lumOff val="80000"/>
                  </a:schemeClr>
                </a:solidFill>
                <a:effectLst>
                  <a:outerShdw blurRad="38100" dist="38100" dir="2700000" algn="tl">
                    <a:srgbClr val="000000">
                      <a:alpha val="43137"/>
                    </a:srgbClr>
                  </a:outerShdw>
                </a:effectLst>
                <a:latin typeface="Milwich" panose="04000500000000000000" pitchFamily="82" charset="0"/>
              </a:rPr>
              <a:t>“These all died in faith, not having received the promises…” </a:t>
            </a:r>
            <a:r>
              <a:rPr lang="en-US" sz="3600" dirty="0">
                <a:solidFill>
                  <a:schemeClr val="accent2">
                    <a:lumMod val="20000"/>
                    <a:lumOff val="80000"/>
                  </a:schemeClr>
                </a:solidFill>
                <a:effectLst>
                  <a:outerShdw blurRad="38100" dist="38100" dir="2700000" algn="tl">
                    <a:srgbClr val="000000">
                      <a:alpha val="43137"/>
                    </a:srgbClr>
                  </a:outerShdw>
                </a:effectLst>
                <a:latin typeface="Milwich" panose="04000500000000000000" pitchFamily="82" charset="0"/>
              </a:rPr>
              <a:t>(Hebrews 11:13)</a:t>
            </a:r>
          </a:p>
        </p:txBody>
      </p:sp>
    </p:spTree>
    <p:extLst>
      <p:ext uri="{BB962C8B-B14F-4D97-AF65-F5344CB8AC3E}">
        <p14:creationId xmlns:p14="http://schemas.microsoft.com/office/powerpoint/2010/main" val="41087831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9" y="416347"/>
            <a:ext cx="5470358"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Enoch</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5-6)</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He “walked with God; and he was not, for God took him”</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algn="ctr">
              <a:tabLst>
                <a:tab pos="4173538" algn="l"/>
              </a:tabLst>
            </a:pPr>
            <a:r>
              <a:rPr lang="en-US" sz="5400" b="1" dirty="0">
                <a:solidFill>
                  <a:schemeClr val="accent2">
                    <a:lumMod val="20000"/>
                    <a:lumOff val="80000"/>
                  </a:schemeClr>
                </a:solidFill>
                <a:effectLst>
                  <a:outerShdw blurRad="50800" dist="50800" dir="5400000" algn="ctr" rotWithShape="0">
                    <a:schemeClr val="tx1"/>
                  </a:outerShdw>
                </a:effectLst>
                <a:latin typeface="Milwich" panose="04000500000000000000" pitchFamily="82" charset="0"/>
              </a:rPr>
              <a:t>Genesis 5:18-24</a:t>
            </a:r>
          </a:p>
          <a:p>
            <a:pPr algn="ctr">
              <a:tabLst>
                <a:tab pos="4173538" algn="l"/>
              </a:tabLst>
            </a:pPr>
            <a:r>
              <a:rPr lang="en-US" sz="5400" b="1" dirty="0">
                <a:solidFill>
                  <a:schemeClr val="accent2">
                    <a:lumMod val="20000"/>
                    <a:lumOff val="80000"/>
                  </a:schemeClr>
                </a:solidFill>
                <a:effectLst>
                  <a:outerShdw blurRad="50800" dist="50800" dir="5400000" algn="ctr" rotWithShape="0">
                    <a:schemeClr val="tx1"/>
                  </a:outerShdw>
                </a:effectLst>
                <a:latin typeface="Milwich" panose="04000500000000000000" pitchFamily="82" charset="0"/>
              </a:rPr>
              <a:t>Micah 6:8</a:t>
            </a:r>
          </a:p>
          <a:p>
            <a:pPr algn="ctr">
              <a:tabLst>
                <a:tab pos="4173538" algn="l"/>
              </a:tabLst>
            </a:pPr>
            <a:r>
              <a:rPr lang="en-US" sz="5400" b="1" dirty="0">
                <a:solidFill>
                  <a:schemeClr val="accent2">
                    <a:lumMod val="20000"/>
                    <a:lumOff val="80000"/>
                  </a:schemeClr>
                </a:solidFill>
                <a:effectLst>
                  <a:outerShdw blurRad="50800" dist="50800" dir="5400000" algn="ctr" rotWithShape="0">
                    <a:schemeClr val="tx1"/>
                  </a:outerShdw>
                </a:effectLst>
                <a:latin typeface="Milwich" panose="04000500000000000000" pitchFamily="82" charset="0"/>
              </a:rPr>
              <a:t>Deuteronomy 5:32-33</a:t>
            </a:r>
          </a:p>
        </p:txBody>
      </p:sp>
    </p:spTree>
    <p:extLst>
      <p:ext uri="{BB962C8B-B14F-4D97-AF65-F5344CB8AC3E}">
        <p14:creationId xmlns:p14="http://schemas.microsoft.com/office/powerpoint/2010/main" val="18546086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8" y="416347"/>
            <a:ext cx="6134501"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Gideon</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32)</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“and they cried - The sword of the Lord and of Gideon!”</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Judges 7:1-25; 8:23</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Romans 8:37-39</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lang="en-US" sz="5400" b="1" dirty="0">
                <a:solidFill>
                  <a:srgbClr val="ED7D31">
                    <a:lumMod val="20000"/>
                    <a:lumOff val="80000"/>
                  </a:srgbClr>
                </a:solidFill>
                <a:effectLst>
                  <a:outerShdw blurRad="50800" dist="50800" dir="5400000" algn="ctr" rotWithShape="0">
                    <a:prstClr val="black"/>
                  </a:outerShdw>
                </a:effectLst>
                <a:latin typeface="Milwich" panose="04000500000000000000" pitchFamily="82" charset="0"/>
              </a:rPr>
              <a:t>Acts 10:25-26</a:t>
            </a:r>
            <a:endPar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endParaRPr>
          </a:p>
        </p:txBody>
      </p:sp>
    </p:spTree>
    <p:extLst>
      <p:ext uri="{BB962C8B-B14F-4D97-AF65-F5344CB8AC3E}">
        <p14:creationId xmlns:p14="http://schemas.microsoft.com/office/powerpoint/2010/main" val="29001345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8" y="416347"/>
            <a:ext cx="5165559"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Barak</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32)</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“the Lord has delivered </a:t>
            </a:r>
            <a:r>
              <a:rPr kumimoji="0" lang="en-US" sz="4400" b="0" i="0" u="none" strike="noStrike" kern="1200" cap="none" spc="0" normalizeH="0" baseline="0" noProof="0" dirty="0" err="1">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Sisera</a:t>
            </a: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 into your hand”</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Judges 4 &amp; 5</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Philippians 4:13 </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Matthew 23:11-12</a:t>
            </a:r>
          </a:p>
        </p:txBody>
      </p:sp>
    </p:spTree>
    <p:extLst>
      <p:ext uri="{BB962C8B-B14F-4D97-AF65-F5344CB8AC3E}">
        <p14:creationId xmlns:p14="http://schemas.microsoft.com/office/powerpoint/2010/main" val="11461424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8" y="416347"/>
            <a:ext cx="7555833"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Jephthah</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32)</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“and the Lord delivered them (Ammon) int0 my hand”</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Judges 11 &amp; 12</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1 Peter 2:7-10</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1 Corinthians 15:56-57</a:t>
            </a:r>
          </a:p>
        </p:txBody>
      </p:sp>
    </p:spTree>
    <p:extLst>
      <p:ext uri="{BB962C8B-B14F-4D97-AF65-F5344CB8AC3E}">
        <p14:creationId xmlns:p14="http://schemas.microsoft.com/office/powerpoint/2010/main" val="40167345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1388289" y="412564"/>
            <a:ext cx="9485654" cy="1454625"/>
          </a:xfrm>
        </p:spPr>
        <p:txBody>
          <a:bodyPr>
            <a:prstTxWarp prst="textInflate">
              <a:avLst>
                <a:gd name="adj" fmla="val 2000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Conclusion</a:t>
            </a:r>
          </a:p>
        </p:txBody>
      </p:sp>
      <p:sp>
        <p:nvSpPr>
          <p:cNvPr id="4" name="TextBox 3">
            <a:extLst>
              <a:ext uri="{FF2B5EF4-FFF2-40B4-BE49-F238E27FC236}">
                <a16:creationId xmlns:a16="http://schemas.microsoft.com/office/drawing/2014/main" id="{968597E8-C5D4-46B7-B1AB-E36CDE38F32A}"/>
              </a:ext>
            </a:extLst>
          </p:cNvPr>
          <p:cNvSpPr txBox="1"/>
          <p:nvPr/>
        </p:nvSpPr>
        <p:spPr>
          <a:xfrm>
            <a:off x="133004" y="5672212"/>
            <a:ext cx="119166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“and let us run with endurance the race that is set before us”</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lvl="0" algn="ctr">
              <a:tabLst>
                <a:tab pos="4173538" algn="l"/>
              </a:tabLst>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Wonderful things happen if we are men and women of </a:t>
            </a:r>
            <a:r>
              <a:rPr lang="en-US" sz="5400" b="1" dirty="0">
                <a:solidFill>
                  <a:srgbClr val="ED7D31">
                    <a:lumMod val="20000"/>
                    <a:lumOff val="80000"/>
                  </a:srgbClr>
                </a:solidFill>
                <a:effectLst>
                  <a:outerShdw blurRad="50800" dist="50800" dir="5400000" algn="ctr" rotWithShape="0">
                    <a:prstClr val="black"/>
                  </a:outerShdw>
                </a:effectLst>
                <a:latin typeface="Milwich" panose="04000500000000000000" pitchFamily="82" charset="0"/>
              </a:rPr>
              <a:t>faith - </a:t>
            </a: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trusting in God!</a:t>
            </a:r>
          </a:p>
          <a:p>
            <a:pPr lvl="0" algn="ctr">
              <a:tabLst>
                <a:tab pos="4173538" algn="l"/>
              </a:tabLst>
            </a:pPr>
            <a:r>
              <a:rPr lang="en-US" sz="5400" b="1" dirty="0">
                <a:solidFill>
                  <a:srgbClr val="ED7D31">
                    <a:lumMod val="20000"/>
                    <a:lumOff val="80000"/>
                  </a:srgbClr>
                </a:solidFill>
                <a:effectLst>
                  <a:outerShdw blurRad="50800" dist="50800" dir="5400000" algn="ctr" rotWithShape="0">
                    <a:prstClr val="black"/>
                  </a:outerShdw>
                </a:effectLst>
                <a:latin typeface="Milwich" panose="04000500000000000000" pitchFamily="82" charset="0"/>
              </a:rPr>
              <a:t>Hebrews 12:1-2</a:t>
            </a:r>
            <a:endPar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endParaRPr>
          </a:p>
        </p:txBody>
      </p:sp>
    </p:spTree>
    <p:extLst>
      <p:ext uri="{BB962C8B-B14F-4D97-AF65-F5344CB8AC3E}">
        <p14:creationId xmlns:p14="http://schemas.microsoft.com/office/powerpoint/2010/main" val="23485938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2536</Words>
  <Application>Microsoft Office PowerPoint</Application>
  <PresentationFormat>Widescreen</PresentationFormat>
  <Paragraphs>125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Footlight MT Light</vt:lpstr>
      <vt:lpstr>Arial</vt:lpstr>
      <vt:lpstr>Qebab Shadow FFP</vt:lpstr>
      <vt:lpstr>Calibri</vt:lpstr>
      <vt:lpstr>Milwich</vt:lpstr>
      <vt:lpstr>Calibri Light</vt:lpstr>
      <vt:lpstr>Office Theme</vt:lpstr>
      <vt:lpstr>HEROES</vt:lpstr>
      <vt:lpstr>Enoch</vt:lpstr>
      <vt:lpstr>Gideon</vt:lpstr>
      <vt:lpstr>Barak</vt:lpstr>
      <vt:lpstr>Jephthah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dc:title>
  <dc:creator>Stan Cox</dc:creator>
  <cp:lastModifiedBy>Stan Cox</cp:lastModifiedBy>
  <cp:revision>32</cp:revision>
  <cp:lastPrinted>2018-03-23T16:34:01Z</cp:lastPrinted>
  <dcterms:created xsi:type="dcterms:W3CDTF">2018-03-22T18:17:26Z</dcterms:created>
  <dcterms:modified xsi:type="dcterms:W3CDTF">2018-03-27T17:50:41Z</dcterms:modified>
</cp:coreProperties>
</file>