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6" r:id="rId3"/>
    <p:sldId id="258" r:id="rId4"/>
    <p:sldId id="259" r:id="rId5"/>
    <p:sldId id="260" r:id="rId6"/>
    <p:sldId id="261" r:id="rId7"/>
    <p:sldId id="262"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D330E-0EE6-41B2-A495-A0DE2D080A52}" v="13" dt="2024-01-19T23:18:01.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57647" autoAdjust="0"/>
  </p:normalViewPr>
  <p:slideViewPr>
    <p:cSldViewPr snapToGrid="0">
      <p:cViewPr varScale="1">
        <p:scale>
          <a:sx n="44" d="100"/>
          <a:sy n="44" d="100"/>
        </p:scale>
        <p:origin x="686" y="53"/>
      </p:cViewPr>
      <p:guideLst/>
    </p:cSldViewPr>
  </p:slideViewPr>
  <p:notesTextViewPr>
    <p:cViewPr>
      <p:scale>
        <a:sx n="1" d="1"/>
        <a:sy n="1" d="1"/>
      </p:scale>
      <p:origin x="0" y="0"/>
    </p:cViewPr>
  </p:notesTextViewPr>
  <p:notesViewPr>
    <p:cSldViewPr snapToGrid="0">
      <p:cViewPr varScale="1">
        <p:scale>
          <a:sx n="60" d="100"/>
          <a:sy n="60" d="100"/>
        </p:scale>
        <p:origin x="1690"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785D330E-0EE6-41B2-A495-A0DE2D080A52}"/>
    <pc:docChg chg="custSel addSld delSld modSld modNotesMaster modHandout">
      <pc:chgData name="Stan Cox" userId="9376f276357bfffd" providerId="LiveId" clId="{785D330E-0EE6-41B2-A495-A0DE2D080A52}" dt="2024-01-19T23:27:03.009" v="3820" actId="20577"/>
      <pc:docMkLst>
        <pc:docMk/>
      </pc:docMkLst>
      <pc:sldChg chg="modNotesTx">
        <pc:chgData name="Stan Cox" userId="9376f276357bfffd" providerId="LiveId" clId="{785D330E-0EE6-41B2-A495-A0DE2D080A52}" dt="2024-01-19T22:55:13.912" v="1927" actId="14"/>
        <pc:sldMkLst>
          <pc:docMk/>
          <pc:sldMk cId="1449083597" sldId="256"/>
        </pc:sldMkLst>
      </pc:sldChg>
      <pc:sldChg chg="modSp mod">
        <pc:chgData name="Stan Cox" userId="9376f276357bfffd" providerId="LiveId" clId="{785D330E-0EE6-41B2-A495-A0DE2D080A52}" dt="2024-01-19T22:23:42.922" v="3" actId="20577"/>
        <pc:sldMkLst>
          <pc:docMk/>
          <pc:sldMk cId="2712550029" sldId="257"/>
        </pc:sldMkLst>
        <pc:spChg chg="mod">
          <ac:chgData name="Stan Cox" userId="9376f276357bfffd" providerId="LiveId" clId="{785D330E-0EE6-41B2-A495-A0DE2D080A52}" dt="2024-01-19T22:23:42.922" v="3" actId="20577"/>
          <ac:spMkLst>
            <pc:docMk/>
            <pc:sldMk cId="2712550029" sldId="257"/>
            <ac:spMk id="4" creationId="{C478AF67-457D-ECD3-98AA-AF5E0560712A}"/>
          </ac:spMkLst>
        </pc:spChg>
      </pc:sldChg>
      <pc:sldChg chg="modNotesTx">
        <pc:chgData name="Stan Cox" userId="9376f276357bfffd" providerId="LiveId" clId="{785D330E-0EE6-41B2-A495-A0DE2D080A52}" dt="2024-01-19T22:57:43.308" v="1983" actId="114"/>
        <pc:sldMkLst>
          <pc:docMk/>
          <pc:sldMk cId="2791765683" sldId="258"/>
        </pc:sldMkLst>
      </pc:sldChg>
      <pc:sldChg chg="modSp add mod modNotesTx">
        <pc:chgData name="Stan Cox" userId="9376f276357bfffd" providerId="LiveId" clId="{785D330E-0EE6-41B2-A495-A0DE2D080A52}" dt="2024-01-19T22:59:33.510" v="2094" actId="114"/>
        <pc:sldMkLst>
          <pc:docMk/>
          <pc:sldMk cId="3862641647" sldId="259"/>
        </pc:sldMkLst>
        <pc:spChg chg="mod">
          <ac:chgData name="Stan Cox" userId="9376f276357bfffd" providerId="LiveId" clId="{785D330E-0EE6-41B2-A495-A0DE2D080A52}" dt="2024-01-19T22:24:54.242" v="108" actId="20577"/>
          <ac:spMkLst>
            <pc:docMk/>
            <pc:sldMk cId="3862641647" sldId="259"/>
            <ac:spMk id="3" creationId="{26ACB376-AA47-92B5-AAFE-AE0F8BDA037C}"/>
          </ac:spMkLst>
        </pc:spChg>
      </pc:sldChg>
      <pc:sldChg chg="add del setBg">
        <pc:chgData name="Stan Cox" userId="9376f276357bfffd" providerId="LiveId" clId="{785D330E-0EE6-41B2-A495-A0DE2D080A52}" dt="2024-01-19T22:23:09.450" v="1"/>
        <pc:sldMkLst>
          <pc:docMk/>
          <pc:sldMk cId="3994845608" sldId="259"/>
        </pc:sldMkLst>
      </pc:sldChg>
      <pc:sldChg chg="add del setBg">
        <pc:chgData name="Stan Cox" userId="9376f276357bfffd" providerId="LiveId" clId="{785D330E-0EE6-41B2-A495-A0DE2D080A52}" dt="2024-01-19T22:46:22.204" v="986"/>
        <pc:sldMkLst>
          <pc:docMk/>
          <pc:sldMk cId="1460046692" sldId="260"/>
        </pc:sldMkLst>
      </pc:sldChg>
      <pc:sldChg chg="modSp add mod modNotesTx">
        <pc:chgData name="Stan Cox" userId="9376f276357bfffd" providerId="LiveId" clId="{785D330E-0EE6-41B2-A495-A0DE2D080A52}" dt="2024-01-19T23:01:58.995" v="2449" actId="114"/>
        <pc:sldMkLst>
          <pc:docMk/>
          <pc:sldMk cId="1908971004" sldId="260"/>
        </pc:sldMkLst>
        <pc:spChg chg="mod">
          <ac:chgData name="Stan Cox" userId="9376f276357bfffd" providerId="LiveId" clId="{785D330E-0EE6-41B2-A495-A0DE2D080A52}" dt="2024-01-19T22:47:22.322" v="1075" actId="20577"/>
          <ac:spMkLst>
            <pc:docMk/>
            <pc:sldMk cId="1908971004" sldId="260"/>
            <ac:spMk id="3" creationId="{26ACB376-AA47-92B5-AAFE-AE0F8BDA037C}"/>
          </ac:spMkLst>
        </pc:spChg>
      </pc:sldChg>
      <pc:sldChg chg="add del setBg">
        <pc:chgData name="Stan Cox" userId="9376f276357bfffd" providerId="LiveId" clId="{785D330E-0EE6-41B2-A495-A0DE2D080A52}" dt="2024-01-19T23:02:47.400" v="2451"/>
        <pc:sldMkLst>
          <pc:docMk/>
          <pc:sldMk cId="2614608828" sldId="261"/>
        </pc:sldMkLst>
      </pc:sldChg>
      <pc:sldChg chg="modSp add mod modNotesTx">
        <pc:chgData name="Stan Cox" userId="9376f276357bfffd" providerId="LiveId" clId="{785D330E-0EE6-41B2-A495-A0DE2D080A52}" dt="2024-01-19T23:10:08.396" v="3143" actId="20577"/>
        <pc:sldMkLst>
          <pc:docMk/>
          <pc:sldMk cId="3964777477" sldId="261"/>
        </pc:sldMkLst>
        <pc:spChg chg="mod">
          <ac:chgData name="Stan Cox" userId="9376f276357bfffd" providerId="LiveId" clId="{785D330E-0EE6-41B2-A495-A0DE2D080A52}" dt="2024-01-19T23:04:02.615" v="2525" actId="20577"/>
          <ac:spMkLst>
            <pc:docMk/>
            <pc:sldMk cId="3964777477" sldId="261"/>
            <ac:spMk id="3" creationId="{26ACB376-AA47-92B5-AAFE-AE0F8BDA037C}"/>
          </ac:spMkLst>
        </pc:spChg>
      </pc:sldChg>
      <pc:sldChg chg="add del setBg">
        <pc:chgData name="Stan Cox" userId="9376f276357bfffd" providerId="LiveId" clId="{785D330E-0EE6-41B2-A495-A0DE2D080A52}" dt="2024-01-19T23:10:19.099" v="3145"/>
        <pc:sldMkLst>
          <pc:docMk/>
          <pc:sldMk cId="1323310700" sldId="262"/>
        </pc:sldMkLst>
      </pc:sldChg>
      <pc:sldChg chg="modSp add mod modNotesTx">
        <pc:chgData name="Stan Cox" userId="9376f276357bfffd" providerId="LiveId" clId="{785D330E-0EE6-41B2-A495-A0DE2D080A52}" dt="2024-01-19T23:27:03.009" v="3820" actId="20577"/>
        <pc:sldMkLst>
          <pc:docMk/>
          <pc:sldMk cId="1940850786" sldId="262"/>
        </pc:sldMkLst>
        <pc:spChg chg="mod">
          <ac:chgData name="Stan Cox" userId="9376f276357bfffd" providerId="LiveId" clId="{785D330E-0EE6-41B2-A495-A0DE2D080A52}" dt="2024-01-19T23:10:30.916" v="3157" actId="6549"/>
          <ac:spMkLst>
            <pc:docMk/>
            <pc:sldMk cId="1940850786" sldId="262"/>
            <ac:spMk id="2" creationId="{A45F5CC6-EBCE-96E8-269F-8CF77A625FAD}"/>
          </ac:spMkLst>
        </pc:spChg>
        <pc:spChg chg="mod">
          <ac:chgData name="Stan Cox" userId="9376f276357bfffd" providerId="LiveId" clId="{785D330E-0EE6-41B2-A495-A0DE2D080A52}" dt="2024-01-19T23:27:03.009" v="3820" actId="20577"/>
          <ac:spMkLst>
            <pc:docMk/>
            <pc:sldMk cId="1940850786" sldId="262"/>
            <ac:spMk id="3" creationId="{26ACB376-AA47-92B5-AAFE-AE0F8BDA037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D74C264-3CA9-72F3-E351-F8AC163131C5}"/>
              </a:ext>
            </a:extLst>
          </p:cNvPr>
          <p:cNvSpPr>
            <a:spLocks noGrp="1"/>
          </p:cNvSpPr>
          <p:nvPr>
            <p:ph type="hdr" sz="quarter"/>
          </p:nvPr>
        </p:nvSpPr>
        <p:spPr>
          <a:xfrm>
            <a:off x="0" y="0"/>
            <a:ext cx="3362396" cy="839258"/>
          </a:xfrm>
          <a:prstGeom prst="rect">
            <a:avLst/>
          </a:prstGeom>
        </p:spPr>
        <p:txBody>
          <a:bodyPr vert="horz" lIns="93177" tIns="46589" rIns="93177" bIns="46589" rtlCol="0"/>
          <a:lstStyle>
            <a:lvl1pPr algn="l">
              <a:defRPr sz="1200"/>
            </a:lvl1pPr>
          </a:lstStyle>
          <a:p>
            <a:r>
              <a:rPr lang="en-US" sz="2000" dirty="0" err="1">
                <a:latin typeface="Copperplate Gothic Bold" panose="020E0705020206020404" pitchFamily="34" charset="0"/>
              </a:rPr>
              <a:t>Joses</a:t>
            </a:r>
            <a:r>
              <a:rPr lang="en-US" sz="2000" dirty="0">
                <a:latin typeface="Copperplate Gothic Bold" panose="020E0705020206020404" pitchFamily="34" charset="0"/>
              </a:rPr>
              <a:t> Barnabas</a:t>
            </a:r>
          </a:p>
          <a:p>
            <a:r>
              <a:rPr lang="en-US" sz="1800" dirty="0">
                <a:latin typeface="Fairwater Script" panose="02000507000000020003" pitchFamily="2" charset="0"/>
              </a:rPr>
              <a:t>(Son of Encouragement)</a:t>
            </a:r>
          </a:p>
        </p:txBody>
      </p:sp>
      <p:sp>
        <p:nvSpPr>
          <p:cNvPr id="3" name="Date Placeholder 2">
            <a:extLst>
              <a:ext uri="{FF2B5EF4-FFF2-40B4-BE49-F238E27FC236}">
                <a16:creationId xmlns:a16="http://schemas.microsoft.com/office/drawing/2014/main" id="{E075B3E2-4665-4AE7-BD44-B1F5E6AB25C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January 21, 2024 @ 9am</a:t>
            </a:r>
          </a:p>
        </p:txBody>
      </p:sp>
      <p:sp>
        <p:nvSpPr>
          <p:cNvPr id="4" name="Footer Placeholder 3">
            <a:extLst>
              <a:ext uri="{FF2B5EF4-FFF2-40B4-BE49-F238E27FC236}">
                <a16:creationId xmlns:a16="http://schemas.microsoft.com/office/drawing/2014/main" id="{AE1FB708-74F3-DD85-4BE0-3A57F47E705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5C3EFD70-F54C-5A6D-11B1-42A58032F45F}"/>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a:t>  soundteaching.org  </a:t>
            </a:r>
            <a:fld id="{21CBB952-41A6-4238-B42E-6106C6AF9CD2}" type="slidenum">
              <a:rPr lang="en-US" smtClean="0"/>
              <a:t>‹#›</a:t>
            </a:fld>
            <a:endParaRPr lang="en-US" dirty="0"/>
          </a:p>
        </p:txBody>
      </p:sp>
    </p:spTree>
    <p:extLst>
      <p:ext uri="{BB962C8B-B14F-4D97-AF65-F5344CB8AC3E}">
        <p14:creationId xmlns:p14="http://schemas.microsoft.com/office/powerpoint/2010/main" val="228617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777A69-5376-47EA-959E-0B482184E58D}" type="datetimeFigureOut">
              <a:rPr lang="en-US" smtClean="0"/>
              <a:t>1/19/2024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C520ACD-B994-404C-97A2-63F8E884F309}" type="slidenum">
              <a:rPr lang="en-US" smtClean="0"/>
              <a:t>‹#›</a:t>
            </a:fld>
            <a:endParaRPr lang="en-US"/>
          </a:p>
        </p:txBody>
      </p:sp>
    </p:spTree>
    <p:extLst>
      <p:ext uri="{BB962C8B-B14F-4D97-AF65-F5344CB8AC3E}">
        <p14:creationId xmlns:p14="http://schemas.microsoft.com/office/powerpoint/2010/main" val="3622097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r>
              <a:rPr lang="en-US" b="1" dirty="0">
                <a:latin typeface="Calibri" panose="020F0502020204030204" pitchFamily="34" charset="0"/>
                <a:ea typeface="Calibri" panose="020F0502020204030204" pitchFamily="34" charset="0"/>
                <a:cs typeface="Calibri" panose="020F0502020204030204" pitchFamily="34" charset="0"/>
              </a:rPr>
              <a:t>Introduction:</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Much can be learned from biographies of Bible characters – Some more well known than others.</a:t>
            </a: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Barnabas is a fairly well known individual</a:t>
            </a: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Verses on the slide indicate the times where he is mentioned by name.</a:t>
            </a: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Some simply name him, in others we get the type of individual he was, and the work he did, which was significant in the early church.</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His first name was </a:t>
            </a:r>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or more accurately Joseph, and was distinguished from other Josephs in the Bible by his surname Barnabas</a:t>
            </a: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Barnabas – A Greek word of Aramaic origin meaning – son of encouragement, exhortation, consolation (the name by which he is called in the New Testament</a:t>
            </a: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The apostles gave him this name</a:t>
            </a:r>
          </a:p>
          <a:p>
            <a:r>
              <a:rPr lang="en-US" b="1" dirty="0">
                <a:latin typeface="Calibri" panose="020F0502020204030204" pitchFamily="34" charset="0"/>
                <a:ea typeface="Calibri" panose="020F0502020204030204" pitchFamily="34" charset="0"/>
                <a:cs typeface="Calibri" panose="020F0502020204030204" pitchFamily="34" charset="0"/>
              </a:rPr>
              <a:t>(Acts 4:36-37), </a:t>
            </a:r>
            <a:r>
              <a:rPr lang="en-US" i="1" dirty="0">
                <a:latin typeface="Calibri" panose="020F0502020204030204" pitchFamily="34" charset="0"/>
                <a:ea typeface="Calibri" panose="020F0502020204030204" pitchFamily="34" charset="0"/>
                <a:cs typeface="Calibri" panose="020F0502020204030204" pitchFamily="34" charset="0"/>
              </a:rPr>
              <a:t>“And </a:t>
            </a:r>
            <a:r>
              <a:rPr lang="en-US" i="1" dirty="0" err="1">
                <a:latin typeface="Calibri" panose="020F0502020204030204" pitchFamily="34" charset="0"/>
                <a:ea typeface="Calibri" panose="020F0502020204030204" pitchFamily="34" charset="0"/>
                <a:cs typeface="Calibri" panose="020F0502020204030204" pitchFamily="34" charset="0"/>
              </a:rPr>
              <a:t>Joses</a:t>
            </a:r>
            <a:r>
              <a:rPr lang="en-US" i="1" dirty="0">
                <a:latin typeface="Calibri" panose="020F0502020204030204" pitchFamily="34" charset="0"/>
                <a:ea typeface="Calibri" panose="020F0502020204030204" pitchFamily="34" charset="0"/>
                <a:cs typeface="Calibri" panose="020F0502020204030204" pitchFamily="34" charset="0"/>
              </a:rPr>
              <a:t>, who was also named Barnabas by the apostles (which is translated Son of Encouragement), a Levite of the country of Cyprus, having land, sold it, and brought the money and laid it at the apostles’ feet.”</a:t>
            </a:r>
          </a:p>
          <a:p>
            <a:pPr marL="1106481" lvl="2"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A Levite</a:t>
            </a:r>
          </a:p>
          <a:p>
            <a:pPr marL="1106481" lvl="2"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Named such no doubt because of the characteristics that were notable in him for his entire ministry and life.</a:t>
            </a:r>
          </a:p>
          <a:p>
            <a:pPr marL="640594" lvl="1" indent="-174708">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1</a:t>
            </a:fld>
            <a:endParaRPr lang="en-US">
              <a:solidFill>
                <a:prstClr val="black"/>
              </a:solidFill>
              <a:latin typeface="Aptos" panose="02110004020202020204"/>
            </a:endParaRPr>
          </a:p>
        </p:txBody>
      </p:sp>
    </p:spTree>
    <p:extLst>
      <p:ext uri="{BB962C8B-B14F-4D97-AF65-F5344CB8AC3E}">
        <p14:creationId xmlns:p14="http://schemas.microsoft.com/office/powerpoint/2010/main" val="259235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A Benevolent man, concerned about his fellow disciples</a:t>
            </a:r>
          </a:p>
          <a:p>
            <a:pPr defTabSz="931774"/>
            <a:r>
              <a:rPr lang="en-US" b="1" dirty="0">
                <a:latin typeface="Calibri" panose="020F0502020204030204" pitchFamily="34" charset="0"/>
                <a:ea typeface="Calibri" panose="020F0502020204030204" pitchFamily="34" charset="0"/>
                <a:cs typeface="Calibri" panose="020F0502020204030204" pitchFamily="34" charset="0"/>
              </a:rPr>
              <a:t>(Acts 4:36-37), </a:t>
            </a:r>
            <a:r>
              <a:rPr lang="en-US" i="1" dirty="0">
                <a:latin typeface="Calibri" panose="020F0502020204030204" pitchFamily="34" charset="0"/>
                <a:ea typeface="Calibri" panose="020F0502020204030204" pitchFamily="34" charset="0"/>
                <a:cs typeface="Calibri" panose="020F0502020204030204" pitchFamily="34" charset="0"/>
              </a:rPr>
              <a:t>“And </a:t>
            </a:r>
            <a:r>
              <a:rPr lang="en-US" i="1" dirty="0" err="1">
                <a:latin typeface="Calibri" panose="020F0502020204030204" pitchFamily="34" charset="0"/>
                <a:ea typeface="Calibri" panose="020F0502020204030204" pitchFamily="34" charset="0"/>
                <a:cs typeface="Calibri" panose="020F0502020204030204" pitchFamily="34" charset="0"/>
              </a:rPr>
              <a:t>Joses</a:t>
            </a:r>
            <a:r>
              <a:rPr lang="en-US" i="1" dirty="0">
                <a:latin typeface="Calibri" panose="020F0502020204030204" pitchFamily="34" charset="0"/>
                <a:ea typeface="Calibri" panose="020F0502020204030204" pitchFamily="34" charset="0"/>
                <a:cs typeface="Calibri" panose="020F0502020204030204" pitchFamily="34" charset="0"/>
              </a:rPr>
              <a:t>, who was also named Barnabas by the apostles (which is translated Son of Encouragement), a Levite of the country of Cyprus, having land, sold it, and brought the money and laid it at the apostles’ feet.”</a:t>
            </a:r>
          </a:p>
          <a:p>
            <a:pPr marL="640594" lvl="1" indent="-174708">
              <a:buFont typeface="Arial" panose="020B0604020202020204" pitchFamily="34" charset="0"/>
              <a:buChar char="•"/>
            </a:pPr>
            <a:r>
              <a:rPr lang="en-US" b="0" dirty="0">
                <a:latin typeface="Calibri" panose="020F0502020204030204" pitchFamily="34" charset="0"/>
                <a:ea typeface="Calibri" panose="020F0502020204030204" pitchFamily="34" charset="0"/>
                <a:cs typeface="Calibri" panose="020F0502020204030204" pitchFamily="34" charset="0"/>
              </a:rPr>
              <a:t>Here he is not stated as exceptional, but characteristic of all the early Christians</a:t>
            </a:r>
          </a:p>
          <a:p>
            <a:pPr defTabSz="931774"/>
            <a:r>
              <a:rPr lang="en-US" b="1" dirty="0">
                <a:latin typeface="Calibri" panose="020F0502020204030204" pitchFamily="34" charset="0"/>
                <a:ea typeface="Calibri" panose="020F0502020204030204" pitchFamily="34" charset="0"/>
                <a:cs typeface="Calibri" panose="020F0502020204030204" pitchFamily="34" charset="0"/>
              </a:rPr>
              <a:t>(Acts 4:32-35), </a:t>
            </a:r>
            <a:r>
              <a:rPr lang="en-US" i="1" dirty="0">
                <a:latin typeface="Calibri" panose="020F0502020204030204" pitchFamily="34" charset="0"/>
                <a:ea typeface="Calibri" panose="020F0502020204030204" pitchFamily="34" charset="0"/>
                <a:cs typeface="Calibri" panose="020F0502020204030204" pitchFamily="34" charset="0"/>
              </a:rPr>
              <a:t>“Now the multitude of those who believed were of one heart and one soul; neither did anyone say that any of the things he possessed was his own, but they had all things in common. And with great power the apostles gave witness to the resurrection of the Lord Jesus. And great grace was upon them all. Nor was there anyone among them who lacked; for all who were possessors of lands or houses sold them, and brought the proceeds of the things that were sold, and laid them at the apostles’ feet; and they distributed to each as anyone had need.”</a:t>
            </a:r>
            <a:endParaRPr lang="en-US" b="1" i="1" dirty="0">
              <a:latin typeface="Calibri" panose="020F0502020204030204" pitchFamily="34" charset="0"/>
              <a:ea typeface="Calibri" panose="020F0502020204030204" pitchFamily="34" charset="0"/>
              <a:cs typeface="Calibri" panose="020F0502020204030204" pitchFamily="34" charset="0"/>
            </a:endParaRPr>
          </a:p>
          <a:p>
            <a:pPr marL="640594" lvl="1"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It should be characteristic of us as well.</a:t>
            </a:r>
          </a:p>
          <a:p>
            <a:pPr marL="1106481" lvl="2"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 want to commend Josh Cox, Albert Vasquez, Justin Carrell, Paul Tietze and Jim Godfrey for their help of a lady last Sunday night (less than 20*) who was needing help to get to her apartment.</a:t>
            </a:r>
          </a:p>
          <a:p>
            <a:pPr marL="1106481" lvl="2" indent="-174708">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No hesitation on the part of any to load her up into Alberts truck, for Josh to take her and her dog to her apartment, and to unload her and stay until security came to usher her in.</a:t>
            </a:r>
          </a:p>
          <a:p>
            <a:pPr marL="640594" lvl="1" indent="-174708">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3C520ACD-B994-404C-97A2-63F8E884F309}" type="slidenum">
              <a:rPr lang="en-US" smtClean="0"/>
              <a:t>2</a:t>
            </a:fld>
            <a:endParaRPr lang="en-US"/>
          </a:p>
        </p:txBody>
      </p:sp>
    </p:spTree>
    <p:extLst>
      <p:ext uri="{BB962C8B-B14F-4D97-AF65-F5344CB8AC3E}">
        <p14:creationId xmlns:p14="http://schemas.microsoft.com/office/powerpoint/2010/main" val="316941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A Compassionate man, concerned about the fair treatment of Saul.</a:t>
            </a:r>
          </a:p>
          <a:p>
            <a:r>
              <a:rPr lang="en-US" b="1" dirty="0">
                <a:latin typeface="Calibri" panose="020F0502020204030204" pitchFamily="34" charset="0"/>
                <a:ea typeface="Calibri" panose="020F0502020204030204" pitchFamily="34" charset="0"/>
                <a:cs typeface="Calibri" panose="020F0502020204030204" pitchFamily="34" charset="0"/>
              </a:rPr>
              <a:t>(Acts 9:26-28), </a:t>
            </a:r>
            <a:r>
              <a:rPr lang="en-US" b="1" i="1" dirty="0">
                <a:latin typeface="Calibri" panose="020F0502020204030204" pitchFamily="34" charset="0"/>
                <a:ea typeface="Calibri" panose="020F0502020204030204" pitchFamily="34" charset="0"/>
                <a:cs typeface="Calibri" panose="020F0502020204030204" pitchFamily="34" charset="0"/>
              </a:rPr>
              <a:t>“</a:t>
            </a:r>
            <a:r>
              <a:rPr lang="en-US" i="1" dirty="0">
                <a:latin typeface="Calibri" panose="020F0502020204030204" pitchFamily="34" charset="0"/>
                <a:ea typeface="Calibri" panose="020F0502020204030204" pitchFamily="34" charset="0"/>
                <a:cs typeface="Calibri" panose="020F0502020204030204" pitchFamily="34" charset="0"/>
              </a:rPr>
              <a:t>And when Saul had come to Jerusalem, he tried to join the disciples; but they were all afraid of him, and did not believe that he was a disciple. But Barnabas took him and brought him to the apostles. And he declared to them how he had seen the Lord on the road, and that He had spoken to him, and how he had preached boldly at Damascus in the name of Jesus. So he was with them at Jerusalem, coming in and going out.”</a:t>
            </a:r>
          </a:p>
          <a:p>
            <a:pPr marL="640594" lvl="1"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Saul had a reputation as a persecutor of Christians, that he had to live down</a:t>
            </a:r>
          </a:p>
          <a:p>
            <a:pPr marL="640594" lvl="1" indent="-174708">
              <a:buFont typeface="Arial" panose="020B0604020202020204" pitchFamily="34" charset="0"/>
              <a:buChar char="•"/>
            </a:pPr>
            <a:r>
              <a:rPr lang="en-US" i="1" dirty="0">
                <a:latin typeface="Calibri" panose="020F0502020204030204" pitchFamily="34" charset="0"/>
                <a:ea typeface="Calibri" panose="020F0502020204030204" pitchFamily="34" charset="0"/>
                <a:cs typeface="Calibri" panose="020F0502020204030204" pitchFamily="34" charset="0"/>
              </a:rPr>
              <a:t>“They were all afraid of him, and did not believe he was a disciple”</a:t>
            </a:r>
          </a:p>
          <a:p>
            <a:pPr marL="640594" lvl="1"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Barnabas accepted Paul’s testimony, that the Lord had appeared to him, that he was converted, and that he had been preaching in Damascus</a:t>
            </a:r>
          </a:p>
          <a:p>
            <a:pPr marL="1106481" lvl="2"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It very well may be that Barnabas had information that the others did not have</a:t>
            </a:r>
          </a:p>
          <a:p>
            <a:pPr marL="1106481" lvl="2"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Regardless, he was trusting, and a wonderful advocate for Paul</a:t>
            </a:r>
          </a:p>
          <a:p>
            <a:pPr marL="640594" lvl="1"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We should be careful to give others a second chance as well!</a:t>
            </a:r>
          </a:p>
          <a:p>
            <a:pPr marL="1106481" lvl="2" indent="-174708">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The penitent sinner of 1 Corinthians 5</a:t>
            </a:r>
          </a:p>
          <a:p>
            <a:r>
              <a:rPr lang="en-US" b="1" dirty="0">
                <a:latin typeface="Calibri" panose="020F0502020204030204" pitchFamily="34" charset="0"/>
                <a:ea typeface="Calibri" panose="020F0502020204030204" pitchFamily="34" charset="0"/>
                <a:cs typeface="Calibri" panose="020F0502020204030204" pitchFamily="34" charset="0"/>
              </a:rPr>
              <a:t>(2 Corinthians 2:6-9), </a:t>
            </a:r>
            <a:r>
              <a:rPr lang="en-US" i="1" dirty="0">
                <a:latin typeface="Calibri" panose="020F0502020204030204" pitchFamily="34" charset="0"/>
                <a:ea typeface="Calibri" panose="020F0502020204030204" pitchFamily="34" charset="0"/>
                <a:cs typeface="Calibri" panose="020F0502020204030204" pitchFamily="34" charset="0"/>
              </a:rPr>
              <a:t>“This punishment which was inflicted by the majority is sufficient for such a man, so that, on the contrary, you ought rather to forgive and comfort him, lest perhaps such a one be swallowed up with too much sorrow. Therefore I urge you to reaffirm your love to him. For to this end I also wrote, that I might put you to the test, whether you are obedient in all things.”</a:t>
            </a: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3</a:t>
            </a:fld>
            <a:endParaRPr lang="en-US">
              <a:solidFill>
                <a:prstClr val="black"/>
              </a:solidFill>
              <a:latin typeface="Aptos" panose="02110004020202020204"/>
            </a:endParaRPr>
          </a:p>
        </p:txBody>
      </p:sp>
    </p:spTree>
    <p:extLst>
      <p:ext uri="{BB962C8B-B14F-4D97-AF65-F5344CB8AC3E}">
        <p14:creationId xmlns:p14="http://schemas.microsoft.com/office/powerpoint/2010/main" val="2322324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A dependable man, sent by the church at Antioch with Paul on his journey.</a:t>
            </a:r>
          </a:p>
          <a:p>
            <a:pPr defTabSz="931774"/>
            <a:r>
              <a:rPr lang="en-US" b="1" dirty="0">
                <a:latin typeface="Calibri" panose="020F0502020204030204" pitchFamily="34" charset="0"/>
                <a:ea typeface="Calibri" panose="020F0502020204030204" pitchFamily="34" charset="0"/>
                <a:cs typeface="Calibri" panose="020F0502020204030204" pitchFamily="34" charset="0"/>
              </a:rPr>
              <a:t>(Acts 13:1-4), </a:t>
            </a:r>
            <a:r>
              <a:rPr lang="en-US" i="1" dirty="0">
                <a:latin typeface="Calibri" panose="020F0502020204030204" pitchFamily="34" charset="0"/>
                <a:ea typeface="Calibri" panose="020F0502020204030204" pitchFamily="34" charset="0"/>
                <a:cs typeface="Calibri" panose="020F0502020204030204" pitchFamily="34" charset="0"/>
              </a:rPr>
              <a:t>“Now in the church that was at Antioch there were certain prophets and teachers: Barnabas, Simeon who was called Niger, Lucius of Cyrene, Manaen who had been brought up with Herod the tetrarch, and Saul. As they ministered to the Lord and fasted, the Holy Spirit said, “Now separate to Me Barnabas and Saul for the work to which I have called them.” Then, having fasted and prayed, and laid hands on them, they sent them away. So, being sent out by the Holy Spirit, they went down to Seleucia, and from there they sailed to Cyprus.”</a:t>
            </a:r>
          </a:p>
          <a:p>
            <a:pPr marL="640594" lvl="1" indent="-174708" defTabSz="931774">
              <a:buFont typeface="Arial" panose="020B0604020202020204" pitchFamily="34" charset="0"/>
              <a:buChar char="•"/>
            </a:pPr>
            <a:r>
              <a:rPr lang="en-US" b="1" i="0" dirty="0">
                <a:latin typeface="Calibri" panose="020F0502020204030204" pitchFamily="34" charset="0"/>
                <a:ea typeface="Calibri" panose="020F0502020204030204" pitchFamily="34" charset="0"/>
                <a:cs typeface="Calibri" panose="020F0502020204030204" pitchFamily="34" charset="0"/>
              </a:rPr>
              <a:t>Note: </a:t>
            </a:r>
            <a:r>
              <a:rPr lang="en-US" i="0" dirty="0">
                <a:latin typeface="Calibri" panose="020F0502020204030204" pitchFamily="34" charset="0"/>
                <a:ea typeface="Calibri" panose="020F0502020204030204" pitchFamily="34" charset="0"/>
                <a:cs typeface="Calibri" panose="020F0502020204030204" pitchFamily="34" charset="0"/>
              </a:rPr>
              <a:t>The action had the approval of the Holy Spirit</a:t>
            </a:r>
          </a:p>
          <a:p>
            <a:pPr marL="640594" lvl="1" indent="-174708" defTabSz="931774">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Though Barnabas and Paul were together only on his first journey, they worked together faithfully to spread the gospel in Cyprus, Antioch in Pisidia, Iconium, Lystra, </a:t>
            </a:r>
            <a:r>
              <a:rPr lang="en-US" i="0" dirty="0" err="1">
                <a:latin typeface="Calibri" panose="020F0502020204030204" pitchFamily="34" charset="0"/>
                <a:ea typeface="Calibri" panose="020F0502020204030204" pitchFamily="34" charset="0"/>
                <a:cs typeface="Calibri" panose="020F0502020204030204" pitchFamily="34" charset="0"/>
              </a:rPr>
              <a:t>Derbe</a:t>
            </a:r>
            <a:r>
              <a:rPr lang="en-US" i="0" dirty="0">
                <a:latin typeface="Calibri" panose="020F0502020204030204" pitchFamily="34" charset="0"/>
                <a:ea typeface="Calibri" panose="020F0502020204030204" pitchFamily="34" charset="0"/>
                <a:cs typeface="Calibri" panose="020F0502020204030204" pitchFamily="34" charset="0"/>
              </a:rPr>
              <a:t>, and </a:t>
            </a:r>
            <a:r>
              <a:rPr lang="en-US" i="0" dirty="0" err="1">
                <a:latin typeface="Calibri" panose="020F0502020204030204" pitchFamily="34" charset="0"/>
                <a:ea typeface="Calibri" panose="020F0502020204030204" pitchFamily="34" charset="0"/>
                <a:cs typeface="Calibri" panose="020F0502020204030204" pitchFamily="34" charset="0"/>
              </a:rPr>
              <a:t>Perga</a:t>
            </a:r>
            <a:r>
              <a:rPr lang="en-US" i="0" dirty="0">
                <a:latin typeface="Calibri" panose="020F0502020204030204" pitchFamily="34" charset="0"/>
                <a:ea typeface="Calibri" panose="020F0502020204030204" pitchFamily="34" charset="0"/>
                <a:cs typeface="Calibri" panose="020F0502020204030204" pitchFamily="34" charset="0"/>
              </a:rPr>
              <a:t>.</a:t>
            </a:r>
          </a:p>
          <a:p>
            <a:pPr marL="640594" lvl="1" indent="-174708" defTabSz="931774">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Also, it was on this journey, when Barnabas and Saul become Paul and Barnabas.  It is here that Barnabas became the lesser known of the two. (13:2; 9, 13)</a:t>
            </a:r>
          </a:p>
          <a:p>
            <a:pPr marL="1106481" lvl="2" indent="-174708" defTabSz="931774">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Though this is so, there is no indication of ego in Barnabas</a:t>
            </a:r>
          </a:p>
          <a:p>
            <a:pPr marL="1106481" lvl="2" indent="-174708" defTabSz="931774">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His only desire is the success of the gospel in the preaching efforts they made! (Paul being the chief speaker of the two, 14:2)</a:t>
            </a:r>
          </a:p>
          <a:p>
            <a:pPr marL="640594" lvl="1" indent="-174708" defTabSz="931774">
              <a:buFont typeface="Arial" panose="020B0604020202020204" pitchFamily="34" charset="0"/>
              <a:buChar char="•"/>
            </a:pPr>
            <a:r>
              <a:rPr lang="en-US" i="0" dirty="0">
                <a:latin typeface="Calibri" panose="020F0502020204030204" pitchFamily="34" charset="0"/>
                <a:ea typeface="Calibri" panose="020F0502020204030204" pitchFamily="34" charset="0"/>
                <a:cs typeface="Calibri" panose="020F0502020204030204" pitchFamily="34" charset="0"/>
              </a:rPr>
              <a:t>Are we selfless and dependable like Barnabas, (it takes humility and selflessness!)</a:t>
            </a:r>
          </a:p>
          <a:p>
            <a:pPr defTabSz="931774"/>
            <a:r>
              <a:rPr lang="en-US" b="1" dirty="0">
                <a:latin typeface="Calibri" panose="020F0502020204030204" pitchFamily="34" charset="0"/>
                <a:ea typeface="Calibri" panose="020F0502020204030204" pitchFamily="34" charset="0"/>
                <a:cs typeface="Calibri" panose="020F0502020204030204" pitchFamily="34" charset="0"/>
              </a:rPr>
              <a:t>(1 Corinthians 4:1-2), </a:t>
            </a:r>
            <a:r>
              <a:rPr lang="en-US" i="1" dirty="0">
                <a:latin typeface="Calibri" panose="020F0502020204030204" pitchFamily="34" charset="0"/>
                <a:ea typeface="Calibri" panose="020F0502020204030204" pitchFamily="34" charset="0"/>
                <a:cs typeface="Calibri" panose="020F0502020204030204" pitchFamily="34" charset="0"/>
              </a:rPr>
              <a:t>“Let a man so consider us, as servants of Christ and stewards of the mysteries of God. Moreover it is required in stewards that one be found faithful.”</a:t>
            </a: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4</a:t>
            </a:fld>
            <a:endParaRPr lang="en-US">
              <a:solidFill>
                <a:prstClr val="black"/>
              </a:solidFill>
              <a:latin typeface="Aptos" panose="02110004020202020204"/>
            </a:endParaRPr>
          </a:p>
        </p:txBody>
      </p:sp>
    </p:spTree>
    <p:extLst>
      <p:ext uri="{BB962C8B-B14F-4D97-AF65-F5344CB8AC3E}">
        <p14:creationId xmlns:p14="http://schemas.microsoft.com/office/powerpoint/2010/main" val="133629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He was instrumental in the acceptance of the Gentiles into the kingdom of God!</a:t>
            </a:r>
          </a:p>
          <a:p>
            <a:pPr defTabSz="931774"/>
            <a:r>
              <a:rPr lang="en-US" b="1" dirty="0">
                <a:latin typeface="Calibri" panose="020F0502020204030204" pitchFamily="34" charset="0"/>
                <a:ea typeface="Calibri" panose="020F0502020204030204" pitchFamily="34" charset="0"/>
                <a:cs typeface="Calibri" panose="020F0502020204030204" pitchFamily="34" charset="0"/>
              </a:rPr>
              <a:t>(Acts 15:12), </a:t>
            </a:r>
            <a:r>
              <a:rPr lang="en-US" b="0" i="1" dirty="0">
                <a:latin typeface="Calibri" panose="020F0502020204030204" pitchFamily="34" charset="0"/>
                <a:ea typeface="Calibri" panose="020F0502020204030204" pitchFamily="34" charset="0"/>
                <a:cs typeface="Calibri" panose="020F0502020204030204" pitchFamily="34" charset="0"/>
              </a:rPr>
              <a:t>“Then all the multitude kept silent and listened to Barnabas and Paul declaring how many miracles and wonders God had worked through them among the Gentiles.”</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Judaizing teachers were teaching that a Gentile had to be circumcised to be accepted by God</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Barnabas was one who spoke up to be heard, proving that God was with them, and that they had the truth.</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We too are to stand up to false teachers, and proclaim the truth of God</a:t>
            </a:r>
          </a:p>
          <a:p>
            <a:pPr defTabSz="931774"/>
            <a:r>
              <a:rPr lang="en-US" b="1" i="0" dirty="0">
                <a:latin typeface="Calibri" panose="020F0502020204030204" pitchFamily="34" charset="0"/>
                <a:ea typeface="Calibri" panose="020F0502020204030204" pitchFamily="34" charset="0"/>
                <a:cs typeface="Calibri" panose="020F0502020204030204" pitchFamily="34" charset="0"/>
              </a:rPr>
              <a:t>(Jude 3-4), </a:t>
            </a:r>
            <a:r>
              <a:rPr lang="en-US" b="0" i="1" dirty="0">
                <a:latin typeface="Calibri" panose="020F0502020204030204" pitchFamily="34" charset="0"/>
                <a:ea typeface="Calibri" panose="020F0502020204030204" pitchFamily="34" charset="0"/>
                <a:cs typeface="Calibri" panose="020F0502020204030204" pitchFamily="34" charset="0"/>
              </a:rPr>
              <a:t>“</a:t>
            </a:r>
            <a:r>
              <a:rPr lang="en-US" i="1" dirty="0">
                <a:latin typeface="Calibri" panose="020F0502020204030204" pitchFamily="34" charset="0"/>
                <a:ea typeface="Calibri" panose="020F0502020204030204" pitchFamily="34" charset="0"/>
                <a:cs typeface="Calibri" panose="020F0502020204030204" pitchFamily="34" charset="0"/>
              </a:rPr>
              <a:t>Beloved, while I was very diligent to write to you concerning our common salvation, I found it necessary to write to you exhorting you to contend earnestly for the faith which was once for all delivered to the saints. For certain men have crept in unnoticed, who long ago were marked out for this condemnation, ungodly men, who turn the grace of our God into lewdness and deny the only Lord God and our Lord Jesus Christ.”</a:t>
            </a:r>
            <a:endParaRPr lang="en-US" b="0" i="1"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5</a:t>
            </a:fld>
            <a:endParaRPr lang="en-US">
              <a:solidFill>
                <a:prstClr val="black"/>
              </a:solidFill>
              <a:latin typeface="Aptos" panose="02110004020202020204"/>
            </a:endParaRPr>
          </a:p>
        </p:txBody>
      </p:sp>
    </p:spTree>
    <p:extLst>
      <p:ext uri="{BB962C8B-B14F-4D97-AF65-F5344CB8AC3E}">
        <p14:creationId xmlns:p14="http://schemas.microsoft.com/office/powerpoint/2010/main" val="40873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a:latin typeface="Calibri" panose="020F0502020204030204" pitchFamily="34" charset="0"/>
                <a:ea typeface="Calibri" panose="020F0502020204030204" pitchFamily="34" charset="0"/>
                <a:cs typeface="Calibri" panose="020F0502020204030204" pitchFamily="34" charset="0"/>
              </a:rPr>
              <a:t>Joses</a:t>
            </a:r>
            <a:r>
              <a:rPr lang="en-US" b="1" dirty="0">
                <a:latin typeface="Calibri" panose="020F0502020204030204" pitchFamily="34" charset="0"/>
                <a:ea typeface="Calibri" panose="020F0502020204030204" pitchFamily="34" charset="0"/>
                <a:cs typeface="Calibri" panose="020F0502020204030204" pitchFamily="34" charset="0"/>
              </a:rPr>
              <a:t> Barnabas (Son of Encouragement)</a:t>
            </a:r>
          </a:p>
          <a:p>
            <a:pPr marL="174708" indent="-174708">
              <a:buFont typeface="Arial" panose="020B0604020202020204" pitchFamily="34" charset="0"/>
              <a:buChar char="•"/>
            </a:pPr>
            <a:r>
              <a:rPr lang="en-US" b="1" dirty="0">
                <a:latin typeface="Calibri" panose="020F0502020204030204" pitchFamily="34" charset="0"/>
                <a:ea typeface="Calibri" panose="020F0502020204030204" pitchFamily="34" charset="0"/>
                <a:cs typeface="Calibri" panose="020F0502020204030204" pitchFamily="34" charset="0"/>
              </a:rPr>
              <a:t>(A word of warning: But, he was only a man, subject to temptation and sin!</a:t>
            </a:r>
          </a:p>
          <a:p>
            <a:pPr defTabSz="931774"/>
            <a:r>
              <a:rPr lang="en-US" b="1" dirty="0">
                <a:latin typeface="Calibri" panose="020F0502020204030204" pitchFamily="34" charset="0"/>
                <a:ea typeface="Calibri" panose="020F0502020204030204" pitchFamily="34" charset="0"/>
                <a:cs typeface="Calibri" panose="020F0502020204030204" pitchFamily="34" charset="0"/>
              </a:rPr>
              <a:t>(Galatians 2:11-13), </a:t>
            </a:r>
            <a:r>
              <a:rPr lang="en-US" i="1" dirty="0">
                <a:latin typeface="Calibri" panose="020F0502020204030204" pitchFamily="34" charset="0"/>
                <a:ea typeface="Calibri" panose="020F0502020204030204" pitchFamily="34" charset="0"/>
                <a:cs typeface="Calibri" panose="020F0502020204030204" pitchFamily="34" charset="0"/>
              </a:rPr>
              <a:t>“Now when Peter had come to Antioch, I withstood him to his face, because he was to be blamed; for before certain men came from James, he would eat with the Gentiles; but when they came, he withdrew and separated himself, fearing those who were of the circumcision. And the rest of the Jews also played the hypocrite with him, so that even Barnabas was carried away with their hypocrisy.”</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Barnabas has a great reputation, but he could and did sin</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He was influenced by another (Peter)</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He had need to repent of hypocrisy, forsaking the Gentiles after having defended them in Acts 15</a:t>
            </a:r>
          </a:p>
          <a:p>
            <a:pPr marL="640594" lvl="1"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We need to have the same willingness to examine ourselves to determine our faithfulness, and any need of change!</a:t>
            </a:r>
          </a:p>
          <a:p>
            <a:pPr marL="1106481" lvl="2"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We must be accepting of admonition when needed</a:t>
            </a:r>
          </a:p>
          <a:p>
            <a:pPr marL="1106481" lvl="2" indent="-174708" defTabSz="931774">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We must be willing to examine ourselves!</a:t>
            </a:r>
          </a:p>
          <a:p>
            <a:pPr defTabSz="931774"/>
            <a:r>
              <a:rPr lang="en-US" b="1" i="0" dirty="0">
                <a:latin typeface="Calibri" panose="020F0502020204030204" pitchFamily="34" charset="0"/>
                <a:ea typeface="Calibri" panose="020F0502020204030204" pitchFamily="34" charset="0"/>
                <a:cs typeface="Calibri" panose="020F0502020204030204" pitchFamily="34" charset="0"/>
              </a:rPr>
              <a:t>(2 Corinthians 13:5), </a:t>
            </a:r>
            <a:r>
              <a:rPr lang="en-US" i="1" dirty="0">
                <a:latin typeface="Calibri" panose="020F0502020204030204" pitchFamily="34" charset="0"/>
                <a:ea typeface="Calibri" panose="020F0502020204030204" pitchFamily="34" charset="0"/>
                <a:cs typeface="Calibri" panose="020F0502020204030204" pitchFamily="34" charset="0"/>
              </a:rPr>
              <a:t>“Examine yourselves as to whether you are in the faith. Test yourselves. Do you not know yourselves, that Jesus Christ is in you?—unless indeed you are disqualified.”</a:t>
            </a:r>
            <a:endParaRPr lang="en-US" b="0" i="1"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6</a:t>
            </a:fld>
            <a:endParaRPr lang="en-US">
              <a:solidFill>
                <a:prstClr val="black"/>
              </a:solidFill>
              <a:latin typeface="Aptos" panose="02110004020202020204"/>
            </a:endParaRPr>
          </a:p>
        </p:txBody>
      </p:sp>
    </p:spTree>
    <p:extLst>
      <p:ext uri="{BB962C8B-B14F-4D97-AF65-F5344CB8AC3E}">
        <p14:creationId xmlns:p14="http://schemas.microsoft.com/office/powerpoint/2010/main" val="1364758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Conclusion:</a:t>
            </a:r>
          </a:p>
          <a:p>
            <a:pPr marL="174708" indent="-174708">
              <a:buFont typeface="Arial" panose="020B0604020202020204" pitchFamily="34" charset="0"/>
              <a:buChar char="•"/>
            </a:pPr>
            <a:r>
              <a:rPr lang="en-US" b="1" i="0" dirty="0">
                <a:latin typeface="Calibri" panose="020F0502020204030204" pitchFamily="34" charset="0"/>
                <a:ea typeface="Calibri" panose="020F0502020204030204" pitchFamily="34" charset="0"/>
                <a:cs typeface="Calibri" panose="020F0502020204030204" pitchFamily="34" charset="0"/>
              </a:rPr>
              <a:t>Barnabas serves as a wonderful example to all who name the name of Christ!</a:t>
            </a:r>
          </a:p>
          <a:p>
            <a:pPr marL="640594" lvl="1" indent="-174708">
              <a:buFont typeface="Arial" panose="020B0604020202020204" pitchFamily="34" charset="0"/>
              <a:buChar char="•"/>
            </a:pPr>
            <a:r>
              <a:rPr lang="en-US" b="0" i="0" dirty="0">
                <a:latin typeface="Calibri" panose="020F0502020204030204" pitchFamily="34" charset="0"/>
                <a:ea typeface="Calibri" panose="020F0502020204030204" pitchFamily="34" charset="0"/>
                <a:cs typeface="Calibri" panose="020F0502020204030204" pitchFamily="34" charset="0"/>
              </a:rPr>
              <a:t>God intends that we heed such examples.  That is why they are give to us in scripture. (cf. 1 Corinthians 10:11), </a:t>
            </a:r>
            <a:r>
              <a:rPr lang="en-US" b="0" i="1" dirty="0">
                <a:latin typeface="Calibri" panose="020F0502020204030204" pitchFamily="34" charset="0"/>
                <a:ea typeface="Calibri" panose="020F0502020204030204" pitchFamily="34" charset="0"/>
                <a:cs typeface="Calibri" panose="020F0502020204030204" pitchFamily="34" charset="0"/>
              </a:rPr>
              <a:t>“…they were written for our admonition.”</a:t>
            </a:r>
            <a:endParaRPr lang="en-US" b="0" i="0" dirty="0">
              <a:latin typeface="Calibri" panose="020F0502020204030204" pitchFamily="34" charset="0"/>
              <a:ea typeface="Calibri" panose="020F0502020204030204" pitchFamily="34" charset="0"/>
              <a:cs typeface="Calibri" panose="020F0502020204030204" pitchFamily="34" charset="0"/>
            </a:endParaRPr>
          </a:p>
          <a:p>
            <a:pPr defTabSz="931774"/>
            <a:r>
              <a:rPr lang="en-US" b="1" dirty="0">
                <a:latin typeface="Calibri" panose="020F0502020204030204" pitchFamily="34" charset="0"/>
                <a:ea typeface="Calibri" panose="020F0502020204030204" pitchFamily="34" charset="0"/>
                <a:cs typeface="Calibri" panose="020F0502020204030204" pitchFamily="34" charset="0"/>
              </a:rPr>
              <a:t>(Hebrews 6:11-12),</a:t>
            </a:r>
            <a:r>
              <a:rPr lang="en-US" b="1" i="1"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“And we desire that each one of you show the same diligence to the full assurance of hope until the end, that you do not become sluggish, but imitate those who through faith and patience inherit the promises.”</a:t>
            </a:r>
            <a:endParaRPr lang="en-US" b="0" i="1"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defTabSz="931774"/>
            <a:fld id="{3C520ACD-B994-404C-97A2-63F8E884F309}" type="slidenum">
              <a:rPr lang="en-US">
                <a:solidFill>
                  <a:prstClr val="black"/>
                </a:solidFill>
                <a:latin typeface="Aptos" panose="02110004020202020204"/>
              </a:rPr>
              <a:pPr defTabSz="931774"/>
              <a:t>7</a:t>
            </a:fld>
            <a:endParaRPr lang="en-US">
              <a:solidFill>
                <a:prstClr val="black"/>
              </a:solidFill>
              <a:latin typeface="Aptos" panose="02110004020202020204"/>
            </a:endParaRPr>
          </a:p>
        </p:txBody>
      </p:sp>
    </p:spTree>
    <p:extLst>
      <p:ext uri="{BB962C8B-B14F-4D97-AF65-F5344CB8AC3E}">
        <p14:creationId xmlns:p14="http://schemas.microsoft.com/office/powerpoint/2010/main" val="338594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97717-4408-EC59-BA70-EE72BDB78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1CF30B-4CA0-D0C5-24A2-16D04D7C4B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6D15E-F683-2B2E-01A5-1B88AC7687B4}"/>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8B663297-D486-0408-9604-BD40D1006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5A4D4-8EA7-7C1E-41C7-245D8259DEFF}"/>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4265254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E8D7A-44BA-4BA0-FD13-FB0746D87B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A6A626-1DA7-EA14-227A-61B80EAF35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81960-36D6-5319-8797-BF3885CED270}"/>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78C4F3A9-7141-E1B4-FC75-EEE8A9D21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30B23-B877-77E2-0456-7909AAF9C095}"/>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370032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CA27DE-5317-F781-B26B-A868B94A98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C12EC8-16B2-09D2-FB25-7125EC4208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2E3F1B-9910-4939-5EC0-00757291450A}"/>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3663108B-AA42-C775-8681-BF46B3101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530B6-520C-B4FB-9658-05B79A035188}"/>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116019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D6FD-C756-0257-998A-44CA222E4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777436-1404-D0B5-899C-53EAAE8645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DB5DE-8BB5-0EC6-1017-9E93CE3477B9}"/>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63F7F4D9-FDE5-AEFE-2769-635CB4BBE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A57EA-EA75-B1A5-C8BF-9283DC0F06E5}"/>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206027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0B8CB-B58A-6974-FA63-9A2C07355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1FAEA9-E8A7-6313-28C7-F9286742C2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9ABD9B-5A63-9A3F-D6F3-5046E48C4C8B}"/>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3A2D4BFB-7055-D985-0546-BACBD4C97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C441C-1B5F-410E-E323-1F9377443C0C}"/>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330271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79A99-D887-2537-E2D0-E0D142133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DBC952-2C5D-CC39-9945-B0C322F2CE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DD13AC-0FD3-1BCC-0ACE-99F5F53A20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667A74-9B9D-CB3A-6B9A-6AEA524B9C1C}"/>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6" name="Footer Placeholder 5">
            <a:extLst>
              <a:ext uri="{FF2B5EF4-FFF2-40B4-BE49-F238E27FC236}">
                <a16:creationId xmlns:a16="http://schemas.microsoft.com/office/drawing/2014/main" id="{A0C1D015-F3F8-3C8F-2447-EB86C0DF29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84449-5998-5FB6-74F0-7D28E3008267}"/>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1457207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259A8-42BF-86D4-7110-7EDE1AC99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CACA4-B9BA-FE61-58FB-B39B0D0637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B05D38-33D9-29F9-9971-64E4E84485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6B662E-6C3A-3CD3-69B5-1A9919002D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2EDCC5-0C15-AE11-52B7-E692220F11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BC0ABD-4826-625F-1A2B-2B5425BA4959}"/>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8" name="Footer Placeholder 7">
            <a:extLst>
              <a:ext uri="{FF2B5EF4-FFF2-40B4-BE49-F238E27FC236}">
                <a16:creationId xmlns:a16="http://schemas.microsoft.com/office/drawing/2014/main" id="{C0E51848-90D3-BD92-5F26-DD2899F346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14BC93-FBAB-0751-D9B2-6E77017EABF7}"/>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4291859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8CFC-1A5E-498A-25B9-50ADFF1BB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9A4E21-83A6-E8A5-E3E6-738D84C3B59C}"/>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4" name="Footer Placeholder 3">
            <a:extLst>
              <a:ext uri="{FF2B5EF4-FFF2-40B4-BE49-F238E27FC236}">
                <a16:creationId xmlns:a16="http://schemas.microsoft.com/office/drawing/2014/main" id="{1C9E522C-6B39-B69D-B8DC-ACFEA60591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26EE1A-A63A-AA2A-8BC0-AEB7A69A6BDB}"/>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325835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958513-5E39-EE94-3C8E-810E57107E49}"/>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3" name="Footer Placeholder 2">
            <a:extLst>
              <a:ext uri="{FF2B5EF4-FFF2-40B4-BE49-F238E27FC236}">
                <a16:creationId xmlns:a16="http://schemas.microsoft.com/office/drawing/2014/main" id="{EB7548CC-16CD-8834-535A-B92881E1D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89EF5D-6BF0-00B1-87A5-3FD1E0226528}"/>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109472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90B4-0528-B8C4-E34B-F318FF8A8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3E01D-705D-9211-A0B3-5446813767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64929-33A7-AFA3-6174-33CE46E85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54B3C5-DAB2-C174-FD84-2F2295397DB1}"/>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6" name="Footer Placeholder 5">
            <a:extLst>
              <a:ext uri="{FF2B5EF4-FFF2-40B4-BE49-F238E27FC236}">
                <a16:creationId xmlns:a16="http://schemas.microsoft.com/office/drawing/2014/main" id="{98509743-CD97-5C4D-808B-A48A0A497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6F0627-9B97-93F6-8AD3-5CFFC4AE50CB}"/>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326360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35761-CD8B-778B-94F2-523863FFAE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B5EB4B-E38A-A12E-3BEA-9432BDD8F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56E859-6EFC-750C-C921-FDE18CC91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1062C-F3BD-7F13-3EC6-7E961B98F20B}"/>
              </a:ext>
            </a:extLst>
          </p:cNvPr>
          <p:cNvSpPr>
            <a:spLocks noGrp="1"/>
          </p:cNvSpPr>
          <p:nvPr>
            <p:ph type="dt" sz="half" idx="10"/>
          </p:nvPr>
        </p:nvSpPr>
        <p:spPr/>
        <p:txBody>
          <a:bodyPr/>
          <a:lstStyle/>
          <a:p>
            <a:fld id="{DB6F979B-C109-47A9-9CC2-C3FBE9D711CC}" type="datetimeFigureOut">
              <a:rPr lang="en-US" smtClean="0"/>
              <a:t>1/19/2024</a:t>
            </a:fld>
            <a:endParaRPr lang="en-US"/>
          </a:p>
        </p:txBody>
      </p:sp>
      <p:sp>
        <p:nvSpPr>
          <p:cNvPr id="6" name="Footer Placeholder 5">
            <a:extLst>
              <a:ext uri="{FF2B5EF4-FFF2-40B4-BE49-F238E27FC236}">
                <a16:creationId xmlns:a16="http://schemas.microsoft.com/office/drawing/2014/main" id="{16D5B6E8-EF47-7BB2-6337-23C8E295BE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4B4503-A8A6-3AB0-A6F6-C5CD69DCA998}"/>
              </a:ext>
            </a:extLst>
          </p:cNvPr>
          <p:cNvSpPr>
            <a:spLocks noGrp="1"/>
          </p:cNvSpPr>
          <p:nvPr>
            <p:ph type="sldNum" sz="quarter" idx="12"/>
          </p:nvPr>
        </p:nvSpPr>
        <p:spPr/>
        <p:txBody>
          <a:bodyPr/>
          <a:lstStyle/>
          <a:p>
            <a:fld id="{8AA66239-7D98-45D0-9336-3C67E8EACD41}" type="slidenum">
              <a:rPr lang="en-US" smtClean="0"/>
              <a:t>‹#›</a:t>
            </a:fld>
            <a:endParaRPr lang="en-US"/>
          </a:p>
        </p:txBody>
      </p:sp>
    </p:spTree>
    <p:extLst>
      <p:ext uri="{BB962C8B-B14F-4D97-AF65-F5344CB8AC3E}">
        <p14:creationId xmlns:p14="http://schemas.microsoft.com/office/powerpoint/2010/main" val="293354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B95CB-364D-D848-DE40-268BEC905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1BCD68-07ED-213C-06B9-7AF8B7B2A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9F709-4513-431A-AE45-FBB1441645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6F979B-C109-47A9-9CC2-C3FBE9D711CC}" type="datetimeFigureOut">
              <a:rPr lang="en-US" smtClean="0"/>
              <a:t>1/19/2024</a:t>
            </a:fld>
            <a:endParaRPr lang="en-US"/>
          </a:p>
        </p:txBody>
      </p:sp>
      <p:sp>
        <p:nvSpPr>
          <p:cNvPr id="5" name="Footer Placeholder 4">
            <a:extLst>
              <a:ext uri="{FF2B5EF4-FFF2-40B4-BE49-F238E27FC236}">
                <a16:creationId xmlns:a16="http://schemas.microsoft.com/office/drawing/2014/main" id="{D5BA7667-5FA1-C397-7E84-55DC37200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0A76E15-A147-36D6-6A87-4351C6E3C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AA66239-7D98-45D0-9336-3C67E8EACD41}" type="slidenum">
              <a:rPr lang="en-US" smtClean="0"/>
              <a:t>‹#›</a:t>
            </a:fld>
            <a:endParaRPr lang="en-US"/>
          </a:p>
        </p:txBody>
      </p:sp>
    </p:spTree>
    <p:extLst>
      <p:ext uri="{BB962C8B-B14F-4D97-AF65-F5344CB8AC3E}">
        <p14:creationId xmlns:p14="http://schemas.microsoft.com/office/powerpoint/2010/main" val="1019903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4" name="Subtitle 2">
            <a:extLst>
              <a:ext uri="{FF2B5EF4-FFF2-40B4-BE49-F238E27FC236}">
                <a16:creationId xmlns:a16="http://schemas.microsoft.com/office/drawing/2014/main" id="{C478AF67-457D-ECD3-98AA-AF5E0560712A}"/>
              </a:ext>
            </a:extLst>
          </p:cNvPr>
          <p:cNvSpPr txBox="1">
            <a:spLocks/>
          </p:cNvSpPr>
          <p:nvPr/>
        </p:nvSpPr>
        <p:spPr>
          <a:xfrm>
            <a:off x="6707948" y="2133804"/>
            <a:ext cx="4850858" cy="4020814"/>
          </a:xfrm>
          <a:prstGeom prst="rect">
            <a:avLst/>
          </a:prstGeom>
          <a:ln w="50800">
            <a:solidFill>
              <a:schemeClr val="accent5">
                <a:lumMod val="40000"/>
                <a:lumOff val="60000"/>
              </a:schemeClr>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Acts 4:36-37; 9:26-28; 11:19-30; 12:25; 13; 14; </a:t>
            </a:r>
            <a:b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15:1-22, 25, 36-39</a:t>
            </a:r>
            <a:b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1 Corinthians 9:1-12</a:t>
            </a:r>
            <a:b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br>
            <a:r>
              <a:rPr lang="en-US" sz="44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Galatians 2</a:t>
            </a:r>
            <a:endPar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2550029"/>
      </p:ext>
    </p:extLst>
  </p:cSld>
  <p:clrMapOvr>
    <a:masterClrMapping/>
  </p:clrMapOvr>
  <mc:AlternateContent xmlns:mc="http://schemas.openxmlformats.org/markup-compatibility/2006">
    <mc:Choice xmlns:p15="http://schemas.microsoft.com/office/powerpoint/2012/main" Requires="p15">
      <p:transition spd="slow">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a:bodyPr>
          <a:lstStyle/>
          <a:p>
            <a:endParaRPr lang="en-US" sz="20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 benevolent man, concerned about his fellow disciples.</a:t>
            </a:r>
          </a:p>
          <a:p>
            <a:endParaRPr lang="en-US" sz="40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Acts 4:36-37</a:t>
            </a:r>
          </a:p>
        </p:txBody>
      </p:sp>
    </p:spTree>
    <p:extLst>
      <p:ext uri="{BB962C8B-B14F-4D97-AF65-F5344CB8AC3E}">
        <p14:creationId xmlns:p14="http://schemas.microsoft.com/office/powerpoint/2010/main" val="1449083597"/>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lnSpcReduction="10000"/>
          </a:bodyPr>
          <a:lstStyle/>
          <a:p>
            <a:endParaRPr lang="en-US" sz="20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 Compassionate man, concerned about the fair treatment of Saul.</a:t>
            </a:r>
          </a:p>
          <a:p>
            <a:endParaRPr lang="en-US" sz="40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Acts 9:26-28</a:t>
            </a:r>
          </a:p>
        </p:txBody>
      </p:sp>
    </p:spTree>
    <p:extLst>
      <p:ext uri="{BB962C8B-B14F-4D97-AF65-F5344CB8AC3E}">
        <p14:creationId xmlns:p14="http://schemas.microsoft.com/office/powerpoint/2010/main" val="2791765683"/>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lnSpcReduction="10000"/>
          </a:bodyPr>
          <a:lstStyle/>
          <a:p>
            <a:endParaRPr lang="en-US" sz="20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 dependable man, sent by the church at Antioch with Paul on his journey.</a:t>
            </a:r>
          </a:p>
          <a:p>
            <a:endParaRPr lang="en-US" sz="40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Acts 13:1-4</a:t>
            </a:r>
          </a:p>
        </p:txBody>
      </p:sp>
    </p:spTree>
    <p:extLst>
      <p:ext uri="{BB962C8B-B14F-4D97-AF65-F5344CB8AC3E}">
        <p14:creationId xmlns:p14="http://schemas.microsoft.com/office/powerpoint/2010/main" val="3862641647"/>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lnSpcReduction="10000"/>
          </a:bodyPr>
          <a:lstStyle/>
          <a:p>
            <a:endParaRPr lang="en-US" sz="1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He was instrumental in the acceptance of the Gentiles!</a:t>
            </a:r>
          </a:p>
          <a:p>
            <a:endParaRPr lang="en-US" sz="28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Acts 15:12</a:t>
            </a:r>
          </a:p>
        </p:txBody>
      </p:sp>
    </p:spTree>
    <p:extLst>
      <p:ext uri="{BB962C8B-B14F-4D97-AF65-F5344CB8AC3E}">
        <p14:creationId xmlns:p14="http://schemas.microsoft.com/office/powerpoint/2010/main" val="1908971004"/>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err="1">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Joses</a:t>
            </a: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   Barnabas</a:t>
            </a:r>
            <a:br>
              <a:rPr lang="en-US" dirty="0">
                <a:solidFill>
                  <a:srgbClr val="FF0000"/>
                </a:solidFill>
                <a:latin typeface="Algerian" panose="04020705040A02060702" pitchFamily="82" charset="0"/>
              </a:rPr>
            </a:br>
            <a:r>
              <a:rPr lang="en-US" dirty="0">
                <a:solidFill>
                  <a:srgbClr val="FF0000"/>
                </a:solidFill>
                <a:latin typeface="Algerian" panose="04020705040A02060702" pitchFamily="82" charset="0"/>
              </a:rPr>
              <a: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 </a:t>
            </a:r>
            <a:r>
              <a:rPr lang="en-US" sz="3600" i="1" dirty="0">
                <a:solidFill>
                  <a:schemeClr val="accent5">
                    <a:lumMod val="20000"/>
                    <a:lumOff val="80000"/>
                  </a:schemeClr>
                </a:solidFill>
                <a:latin typeface="Fairwater Script" panose="02000507000000020003" pitchFamily="2" charset="0"/>
                <a:ea typeface="Calibri" panose="020F0502020204030204" pitchFamily="34" charset="0"/>
                <a:cs typeface="Calibri" panose="020F0502020204030204" pitchFamily="34" charset="0"/>
              </a:rPr>
              <a:t>son of Encouragement </a:t>
            </a:r>
            <a:r>
              <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rPr>
              <a:t>)</a:t>
            </a: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a:bodyPr>
          <a:lstStyle/>
          <a:p>
            <a:endParaRPr lang="en-US" sz="1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But, he was only a man, subject to temptation and sin!</a:t>
            </a:r>
          </a:p>
          <a:p>
            <a:endParaRPr lang="en-US" sz="280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Galatians 2:11-13</a:t>
            </a:r>
          </a:p>
        </p:txBody>
      </p:sp>
    </p:spTree>
    <p:extLst>
      <p:ext uri="{BB962C8B-B14F-4D97-AF65-F5344CB8AC3E}">
        <p14:creationId xmlns:p14="http://schemas.microsoft.com/office/powerpoint/2010/main" val="3964777477"/>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F5CC6-EBCE-96E8-269F-8CF77A625FAD}"/>
              </a:ext>
            </a:extLst>
          </p:cNvPr>
          <p:cNvSpPr>
            <a:spLocks noGrp="1"/>
          </p:cNvSpPr>
          <p:nvPr>
            <p:ph type="ctrTitle"/>
          </p:nvPr>
        </p:nvSpPr>
        <p:spPr>
          <a:xfrm>
            <a:off x="1524000" y="577061"/>
            <a:ext cx="9144000" cy="1503987"/>
          </a:xfrm>
        </p:spPr>
        <p:txBody>
          <a:bodyPr anchor="t">
            <a:normAutofit/>
          </a:bodyPr>
          <a:lstStyle/>
          <a:p>
            <a:pPr>
              <a:lnSpc>
                <a:spcPct val="50000"/>
              </a:lnSpc>
            </a:pPr>
            <a:r>
              <a:rPr lang="en-US" dirty="0">
                <a:solidFill>
                  <a:schemeClr val="accent5">
                    <a:lumMod val="60000"/>
                    <a:lumOff val="40000"/>
                  </a:schemeClr>
                </a:solidFill>
                <a:effectLst>
                  <a:glow rad="139700">
                    <a:schemeClr val="accent5">
                      <a:lumMod val="20000"/>
                      <a:lumOff val="80000"/>
                      <a:alpha val="40000"/>
                    </a:schemeClr>
                  </a:glow>
                </a:effectLst>
                <a:latin typeface="Copperplate Gothic Bold" panose="020E0705020206020404" pitchFamily="34" charset="0"/>
              </a:rPr>
              <a:t>Conclusion</a:t>
            </a:r>
            <a:br>
              <a:rPr lang="en-US" dirty="0">
                <a:solidFill>
                  <a:srgbClr val="FF0000"/>
                </a:solidFill>
                <a:latin typeface="Algerian" panose="04020705040A02060702" pitchFamily="82" charset="0"/>
              </a:rPr>
            </a:br>
            <a:endParaRPr lang="en-US" sz="3600" dirty="0">
              <a:solidFill>
                <a:schemeClr val="accent5">
                  <a:lumMod val="20000"/>
                  <a:lumOff val="8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26ACB376-AA47-92B5-AAFE-AE0F8BDA037C}"/>
              </a:ext>
            </a:extLst>
          </p:cNvPr>
          <p:cNvSpPr>
            <a:spLocks noGrp="1"/>
          </p:cNvSpPr>
          <p:nvPr>
            <p:ph type="subTitle" idx="1"/>
          </p:nvPr>
        </p:nvSpPr>
        <p:spPr>
          <a:xfrm>
            <a:off x="6707948" y="2133804"/>
            <a:ext cx="4850858" cy="4020814"/>
          </a:xfrm>
          <a:ln w="50800">
            <a:solidFill>
              <a:schemeClr val="accent5">
                <a:lumMod val="40000"/>
                <a:lumOff val="60000"/>
              </a:schemeClr>
            </a:solidFill>
          </a:ln>
        </p:spPr>
        <p:txBody>
          <a:bodyPr>
            <a:normAutofit lnSpcReduction="10000"/>
          </a:bodyPr>
          <a:lstStyle/>
          <a:p>
            <a:endParaRPr lang="en-US" sz="1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Barnabas serves as a wonderful example to all who name the name of Christ!</a:t>
            </a:r>
          </a:p>
          <a:p>
            <a:endParaRPr lang="en-US" sz="1050"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r>
              <a:rPr lang="en-US" sz="4400" b="1">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rPr>
              <a:t>Hebrews 6:11-12</a:t>
            </a:r>
            <a:endParaRPr lang="en-US" sz="4400" b="1" dirty="0">
              <a:solidFill>
                <a:schemeClr val="accent5">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0850786"/>
      </p:ext>
    </p:extLst>
  </p:cSld>
  <p:clrMapOvr>
    <a:masterClrMapping/>
  </p:clrMapOvr>
  <mc:AlternateContent xmlns:mc="http://schemas.openxmlformats.org/markup-compatibility/2006">
    <mc:Choice xmlns:p159="http://schemas.microsoft.com/office/powerpoint/2015/09/main" Requires="p159">
      <p:transition spd="slow">
        <p159:morph option="byWord"/>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211</TotalTime>
  <Words>1832</Words>
  <Application>Microsoft Office PowerPoint</Application>
  <PresentationFormat>Widescreen</PresentationFormat>
  <Paragraphs>102</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Aptos</vt:lpstr>
      <vt:lpstr>Aptos Display</vt:lpstr>
      <vt:lpstr>Arial</vt:lpstr>
      <vt:lpstr>Calibri</vt:lpstr>
      <vt:lpstr>Copperplate Gothic Bold</vt:lpstr>
      <vt:lpstr>Fairwater Script</vt:lpstr>
      <vt:lpstr>Office Theme</vt:lpstr>
      <vt:lpstr>Joses   Barnabas                 ( son of Encouragement )</vt:lpstr>
      <vt:lpstr>Joses   Barnabas                 ( son of Encouragement )</vt:lpstr>
      <vt:lpstr>Joses   Barnabas                 ( son of Encouragement )</vt:lpstr>
      <vt:lpstr>Joses   Barnabas                 ( son of Encouragement )</vt:lpstr>
      <vt:lpstr>Joses   Barnabas                 ( son of Encouragement )</vt:lpstr>
      <vt:lpstr>Joses   Barnabas                 ( son of Encouragement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Joses   Barnabas                 ( son of Encouragement )</dc:title>
  <dc:creator>Stan Cox</dc:creator>
  <cp:lastModifiedBy>Stan Cox</cp:lastModifiedBy>
  <cp:revision>1</cp:revision>
  <cp:lastPrinted>2024-01-19T23:18:02Z</cp:lastPrinted>
  <dcterms:created xsi:type="dcterms:W3CDTF">2024-01-19T19:55:17Z</dcterms:created>
  <dcterms:modified xsi:type="dcterms:W3CDTF">2024-01-19T23:27:06Z</dcterms:modified>
</cp:coreProperties>
</file>