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CF4A2-8392-4399-ACFF-DF106963F7D1}" v="22" dt="2023-12-31T02:45:48.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4641" autoAdjust="0"/>
  </p:normalViewPr>
  <p:slideViewPr>
    <p:cSldViewPr snapToGrid="0">
      <p:cViewPr varScale="1">
        <p:scale>
          <a:sx n="41" d="100"/>
          <a:sy n="41" d="100"/>
        </p:scale>
        <p:origin x="2213" y="4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52CF4A2-8392-4399-ACFF-DF106963F7D1}"/>
    <pc:docChg chg="undo custSel addSld modSld modHandout">
      <pc:chgData name="Stan Cox" userId="9376f276357bfffd" providerId="LiveId" clId="{252CF4A2-8392-4399-ACFF-DF106963F7D1}" dt="2023-12-31T02:59:59.777" v="3996" actId="14100"/>
      <pc:docMkLst>
        <pc:docMk/>
      </pc:docMkLst>
      <pc:sldChg chg="modTransition modNotesTx">
        <pc:chgData name="Stan Cox" userId="9376f276357bfffd" providerId="LiveId" clId="{252CF4A2-8392-4399-ACFF-DF106963F7D1}" dt="2023-12-31T02:35:33.302" v="3171"/>
        <pc:sldMkLst>
          <pc:docMk/>
          <pc:sldMk cId="558119401" sldId="256"/>
        </pc:sldMkLst>
      </pc:sldChg>
      <pc:sldChg chg="addSp delSp modSp mod modTransition modNotesTx">
        <pc:chgData name="Stan Cox" userId="9376f276357bfffd" providerId="LiveId" clId="{252CF4A2-8392-4399-ACFF-DF106963F7D1}" dt="2023-12-31T02:35:33.302" v="3171"/>
        <pc:sldMkLst>
          <pc:docMk/>
          <pc:sldMk cId="4034107448" sldId="257"/>
        </pc:sldMkLst>
        <pc:spChg chg="mod">
          <ac:chgData name="Stan Cox" userId="9376f276357bfffd" providerId="LiveId" clId="{252CF4A2-8392-4399-ACFF-DF106963F7D1}" dt="2023-12-31T01:20:05.322" v="707" actId="14100"/>
          <ac:spMkLst>
            <pc:docMk/>
            <pc:sldMk cId="4034107448" sldId="257"/>
            <ac:spMk id="2" creationId="{AE49F793-0C7D-A72F-77E5-B0D6571B5C2E}"/>
          </ac:spMkLst>
        </pc:spChg>
        <pc:spChg chg="mod">
          <ac:chgData name="Stan Cox" userId="9376f276357bfffd" providerId="LiveId" clId="{252CF4A2-8392-4399-ACFF-DF106963F7D1}" dt="2023-12-31T02:19:18.310" v="2570" actId="20577"/>
          <ac:spMkLst>
            <pc:docMk/>
            <pc:sldMk cId="4034107448" sldId="257"/>
            <ac:spMk id="3" creationId="{384E898A-33F4-04EA-E140-160CF31446EA}"/>
          </ac:spMkLst>
        </pc:spChg>
        <pc:picChg chg="add del mod">
          <ac:chgData name="Stan Cox" userId="9376f276357bfffd" providerId="LiveId" clId="{252CF4A2-8392-4399-ACFF-DF106963F7D1}" dt="2023-12-31T01:00:40.407" v="3" actId="478"/>
          <ac:picMkLst>
            <pc:docMk/>
            <pc:sldMk cId="4034107448" sldId="257"/>
            <ac:picMk id="5" creationId="{B3C0648F-42A6-7AB5-360D-953A21AFB501}"/>
          </ac:picMkLst>
        </pc:picChg>
        <pc:picChg chg="add del mod">
          <ac:chgData name="Stan Cox" userId="9376f276357bfffd" providerId="LiveId" clId="{252CF4A2-8392-4399-ACFF-DF106963F7D1}" dt="2023-12-31T01:14:54.437" v="688" actId="478"/>
          <ac:picMkLst>
            <pc:docMk/>
            <pc:sldMk cId="4034107448" sldId="257"/>
            <ac:picMk id="7" creationId="{AB1063E2-B4BF-55A2-EACB-9760C4AB2EAE}"/>
          </ac:picMkLst>
        </pc:picChg>
        <pc:picChg chg="add mod ord">
          <ac:chgData name="Stan Cox" userId="9376f276357bfffd" providerId="LiveId" clId="{252CF4A2-8392-4399-ACFF-DF106963F7D1}" dt="2023-12-31T01:20:11.275" v="708" actId="14100"/>
          <ac:picMkLst>
            <pc:docMk/>
            <pc:sldMk cId="4034107448" sldId="257"/>
            <ac:picMk id="9" creationId="{1F4916F4-D12C-32CF-B3E6-3C920180CC95}"/>
          </ac:picMkLst>
        </pc:picChg>
      </pc:sldChg>
      <pc:sldChg chg="modSp add mod modTransition modNotesTx">
        <pc:chgData name="Stan Cox" userId="9376f276357bfffd" providerId="LiveId" clId="{252CF4A2-8392-4399-ACFF-DF106963F7D1}" dt="2023-12-31T02:35:33.302" v="3171"/>
        <pc:sldMkLst>
          <pc:docMk/>
          <pc:sldMk cId="51936043" sldId="258"/>
        </pc:sldMkLst>
        <pc:spChg chg="mod">
          <ac:chgData name="Stan Cox" userId="9376f276357bfffd" providerId="LiveId" clId="{252CF4A2-8392-4399-ACFF-DF106963F7D1}" dt="2023-12-31T02:32:59.954" v="3158" actId="27636"/>
          <ac:spMkLst>
            <pc:docMk/>
            <pc:sldMk cId="51936043" sldId="258"/>
            <ac:spMk id="3" creationId="{384E898A-33F4-04EA-E140-160CF31446EA}"/>
          </ac:spMkLst>
        </pc:spChg>
      </pc:sldChg>
      <pc:sldChg chg="modSp add mod modTransition modNotesTx">
        <pc:chgData name="Stan Cox" userId="9376f276357bfffd" providerId="LiveId" clId="{252CF4A2-8392-4399-ACFF-DF106963F7D1}" dt="2023-12-31T02:50:05.124" v="3509" actId="1036"/>
        <pc:sldMkLst>
          <pc:docMk/>
          <pc:sldMk cId="459756267" sldId="259"/>
        </pc:sldMkLst>
        <pc:spChg chg="mod">
          <ac:chgData name="Stan Cox" userId="9376f276357bfffd" providerId="LiveId" clId="{252CF4A2-8392-4399-ACFF-DF106963F7D1}" dt="2023-12-31T02:50:05.124" v="3509" actId="1036"/>
          <ac:spMkLst>
            <pc:docMk/>
            <pc:sldMk cId="459756267" sldId="259"/>
            <ac:spMk id="3" creationId="{384E898A-33F4-04EA-E140-160CF31446EA}"/>
          </ac:spMkLst>
        </pc:spChg>
      </pc:sldChg>
      <pc:sldChg chg="modSp add mod modTransition modNotesTx">
        <pc:chgData name="Stan Cox" userId="9376f276357bfffd" providerId="LiveId" clId="{252CF4A2-8392-4399-ACFF-DF106963F7D1}" dt="2023-12-31T02:49:34.520" v="3494" actId="27636"/>
        <pc:sldMkLst>
          <pc:docMk/>
          <pc:sldMk cId="3031960629" sldId="260"/>
        </pc:sldMkLst>
        <pc:spChg chg="mod">
          <ac:chgData name="Stan Cox" userId="9376f276357bfffd" providerId="LiveId" clId="{252CF4A2-8392-4399-ACFF-DF106963F7D1}" dt="2023-12-31T02:49:34.520" v="3494" actId="27636"/>
          <ac:spMkLst>
            <pc:docMk/>
            <pc:sldMk cId="3031960629" sldId="260"/>
            <ac:spMk id="3" creationId="{384E898A-33F4-04EA-E140-160CF31446EA}"/>
          </ac:spMkLst>
        </pc:spChg>
      </pc:sldChg>
      <pc:sldChg chg="modSp add mod modTransition modNotesTx">
        <pc:chgData name="Stan Cox" userId="9376f276357bfffd" providerId="LiveId" clId="{252CF4A2-8392-4399-ACFF-DF106963F7D1}" dt="2023-12-31T02:49:22.902" v="3489" actId="1035"/>
        <pc:sldMkLst>
          <pc:docMk/>
          <pc:sldMk cId="4063556237" sldId="261"/>
        </pc:sldMkLst>
        <pc:spChg chg="mod">
          <ac:chgData name="Stan Cox" userId="9376f276357bfffd" providerId="LiveId" clId="{252CF4A2-8392-4399-ACFF-DF106963F7D1}" dt="2023-12-31T02:49:22.902" v="3489" actId="1035"/>
          <ac:spMkLst>
            <pc:docMk/>
            <pc:sldMk cId="4063556237" sldId="261"/>
            <ac:spMk id="3" creationId="{384E898A-33F4-04EA-E140-160CF31446EA}"/>
          </ac:spMkLst>
        </pc:spChg>
      </pc:sldChg>
      <pc:sldChg chg="addSp delSp modSp add mod modNotesTx">
        <pc:chgData name="Stan Cox" userId="9376f276357bfffd" providerId="LiveId" clId="{252CF4A2-8392-4399-ACFF-DF106963F7D1}" dt="2023-12-31T02:54:39.556" v="3880" actId="113"/>
        <pc:sldMkLst>
          <pc:docMk/>
          <pc:sldMk cId="3181845994" sldId="262"/>
        </pc:sldMkLst>
        <pc:spChg chg="mod">
          <ac:chgData name="Stan Cox" userId="9376f276357bfffd" providerId="LiveId" clId="{252CF4A2-8392-4399-ACFF-DF106963F7D1}" dt="2023-12-31T02:49:16.681" v="3487" actId="1035"/>
          <ac:spMkLst>
            <pc:docMk/>
            <pc:sldMk cId="3181845994" sldId="262"/>
            <ac:spMk id="3" creationId="{384E898A-33F4-04EA-E140-160CF31446EA}"/>
          </ac:spMkLst>
        </pc:spChg>
        <pc:spChg chg="add del">
          <ac:chgData name="Stan Cox" userId="9376f276357bfffd" providerId="LiveId" clId="{252CF4A2-8392-4399-ACFF-DF106963F7D1}" dt="2023-12-31T02:46:00.060" v="3361" actId="22"/>
          <ac:spMkLst>
            <pc:docMk/>
            <pc:sldMk cId="3181845994" sldId="262"/>
            <ac:spMk id="5" creationId="{40937524-67B6-08A5-F267-1315CB72FD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9B95D6-656E-C98C-BF8C-15A7FE3F7E89}"/>
              </a:ext>
            </a:extLst>
          </p:cNvPr>
          <p:cNvSpPr>
            <a:spLocks noGrp="1"/>
          </p:cNvSpPr>
          <p:nvPr>
            <p:ph type="hdr" sz="quarter"/>
          </p:nvPr>
        </p:nvSpPr>
        <p:spPr>
          <a:xfrm>
            <a:off x="0" y="0"/>
            <a:ext cx="3429000" cy="635000"/>
          </a:xfrm>
          <a:prstGeom prst="rect">
            <a:avLst/>
          </a:prstGeom>
        </p:spPr>
        <p:txBody>
          <a:bodyPr vert="horz" lIns="91440" tIns="45720" rIns="91440" bIns="45720" rtlCol="0"/>
          <a:lstStyle>
            <a:lvl1pPr algn="l">
              <a:defRPr sz="1200"/>
            </a:lvl1pPr>
          </a:lstStyle>
          <a:p>
            <a:r>
              <a:rPr lang="en-US" sz="1800" dirty="0">
                <a:latin typeface="Gill Sans Ultra Bold" panose="020B0A02020104020203" pitchFamily="34" charset="0"/>
              </a:rPr>
              <a:t>Stones and Serpents</a:t>
            </a:r>
          </a:p>
          <a:p>
            <a:r>
              <a:rPr lang="en-US" dirty="0"/>
              <a:t>(Matthew 7:7-12)</a:t>
            </a:r>
          </a:p>
        </p:txBody>
      </p:sp>
      <p:sp>
        <p:nvSpPr>
          <p:cNvPr id="3" name="Date Placeholder 2">
            <a:extLst>
              <a:ext uri="{FF2B5EF4-FFF2-40B4-BE49-F238E27FC236}">
                <a16:creationId xmlns:a16="http://schemas.microsoft.com/office/drawing/2014/main" id="{932B7E8E-2E7B-31AA-E67F-75DD4B8786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31, 2023</a:t>
            </a:r>
          </a:p>
        </p:txBody>
      </p:sp>
      <p:sp>
        <p:nvSpPr>
          <p:cNvPr id="4" name="Footer Placeholder 3">
            <a:extLst>
              <a:ext uri="{FF2B5EF4-FFF2-40B4-BE49-F238E27FC236}">
                <a16:creationId xmlns:a16="http://schemas.microsoft.com/office/drawing/2014/main" id="{B98A6B8A-BD0D-2F91-104F-4B7AD6AEBF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9C4B29F-A687-EDC7-2DDB-057D4ABFF2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9E1130-4048-45BD-BB28-1B0C832EB97A}" type="slidenum">
              <a:rPr lang="en-US" smtClean="0"/>
              <a:t>‹#›</a:t>
            </a:fld>
            <a:endParaRPr lang="en-US"/>
          </a:p>
        </p:txBody>
      </p:sp>
    </p:spTree>
    <p:extLst>
      <p:ext uri="{BB962C8B-B14F-4D97-AF65-F5344CB8AC3E}">
        <p14:creationId xmlns:p14="http://schemas.microsoft.com/office/powerpoint/2010/main" val="140917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E0D01-7545-4CE0-8B4B-60D38CE0AD7A}" type="datetimeFigureOut">
              <a:rPr lang="en-US" smtClean="0"/>
              <a:t>12/30/2023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AD583-7093-47B5-8564-9E59EA1C581A}" type="slidenum">
              <a:rPr lang="en-US" smtClean="0"/>
              <a:t>‹#›</a:t>
            </a:fld>
            <a:endParaRPr lang="en-US"/>
          </a:p>
        </p:txBody>
      </p:sp>
    </p:spTree>
    <p:extLst>
      <p:ext uri="{BB962C8B-B14F-4D97-AF65-F5344CB8AC3E}">
        <p14:creationId xmlns:p14="http://schemas.microsoft.com/office/powerpoint/2010/main" val="71992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STONES AND SERPENTS</a:t>
            </a:r>
            <a:endParaRPr lang="en-US" b="0" i="0" dirty="0">
              <a:solidFill>
                <a:srgbClr val="000000"/>
              </a:solidFill>
              <a:effectLst/>
              <a:latin typeface="+mn-lt"/>
            </a:endParaRPr>
          </a:p>
          <a:p>
            <a:pPr algn="l"/>
            <a:r>
              <a:rPr lang="en-US" b="1" i="0" dirty="0">
                <a:solidFill>
                  <a:srgbClr val="000000"/>
                </a:solidFill>
                <a:effectLst/>
                <a:latin typeface="+mn-lt"/>
              </a:rPr>
              <a:t>(Matthew 7:7-12), </a:t>
            </a:r>
            <a:r>
              <a:rPr lang="en-US" b="0" i="1" dirty="0">
                <a:solidFill>
                  <a:srgbClr val="000000"/>
                </a:solidFill>
                <a:effectLst/>
                <a:latin typeface="+mn-lt"/>
              </a:rPr>
              <a:t>“</a:t>
            </a:r>
            <a:r>
              <a:rPr lang="en-US" i="1" dirty="0"/>
              <a:t>Ask, and it will be given to you; seek, and you will find; knock, and it will be opened to you. </a:t>
            </a:r>
            <a:r>
              <a:rPr lang="en-US" i="1" baseline="30000" dirty="0"/>
              <a:t>8</a:t>
            </a:r>
            <a:r>
              <a:rPr lang="en-US" i="1" dirty="0"/>
              <a:t> For everyone who asks receives, and he who seeks finds, and to him who knocks it will be opened. </a:t>
            </a:r>
            <a:r>
              <a:rPr lang="en-US" i="1" baseline="30000" dirty="0"/>
              <a:t>9</a:t>
            </a:r>
            <a:r>
              <a:rPr lang="en-US" i="1" dirty="0"/>
              <a:t> Or what man is there among you who, if his son asks for bread, will give him a stone? </a:t>
            </a:r>
            <a:r>
              <a:rPr lang="en-US" i="1" baseline="30000" dirty="0"/>
              <a:t>10</a:t>
            </a:r>
            <a:r>
              <a:rPr lang="en-US" i="1" dirty="0"/>
              <a:t> Or if he asks for a fish, will he give him a serpent? </a:t>
            </a:r>
            <a:r>
              <a:rPr lang="en-US" i="1" baseline="30000" dirty="0"/>
              <a:t>11</a:t>
            </a:r>
            <a:r>
              <a:rPr lang="en-US" i="1" dirty="0"/>
              <a:t> If you then, being evil, know how to give good gifts to your children, how much more will your Father who is in heaven give good things to those who ask Him! </a:t>
            </a:r>
            <a:r>
              <a:rPr lang="en-US" i="1" baseline="30000" dirty="0"/>
              <a:t>12</a:t>
            </a:r>
            <a:r>
              <a:rPr lang="en-US" i="1" dirty="0"/>
              <a:t> Therefore, whatever you want men to do to you, do also to them, for this is the Law and the Prophets.”</a:t>
            </a:r>
          </a:p>
          <a:p>
            <a:pPr marL="171450" lvl="0" indent="-171450" algn="l">
              <a:buFont typeface="Arial" panose="020B0604020202020204" pitchFamily="34" charset="0"/>
              <a:buChar char="•"/>
            </a:pPr>
            <a:r>
              <a:rPr lang="en-US" b="1" i="0" dirty="0">
                <a:solidFill>
                  <a:srgbClr val="000000"/>
                </a:solidFill>
                <a:effectLst/>
                <a:latin typeface="+mn-lt"/>
              </a:rPr>
              <a:t>The Primary  point Jesus makes here is that God blesses us through answered prayer.</a:t>
            </a:r>
          </a:p>
          <a:p>
            <a:pPr marL="171450" lvl="0" indent="-171450" algn="l">
              <a:buFont typeface="Arial" panose="020B0604020202020204" pitchFamily="34" charset="0"/>
              <a:buChar char="•"/>
            </a:pPr>
            <a:r>
              <a:rPr lang="en-US" b="1" i="0" dirty="0">
                <a:solidFill>
                  <a:srgbClr val="000000"/>
                </a:solidFill>
                <a:effectLst/>
                <a:latin typeface="+mn-lt"/>
              </a:rPr>
              <a:t>As our Heavenly Father, He loves us, knows what is best for us, and is willing to give us what we need (bread and fish, rather than what we want).</a:t>
            </a:r>
          </a:p>
          <a:p>
            <a:pPr marL="171450" lvl="0" indent="-171450" algn="l">
              <a:buFont typeface="Arial" panose="020B0604020202020204" pitchFamily="34" charset="0"/>
              <a:buChar char="•"/>
            </a:pPr>
            <a:r>
              <a:rPr lang="en-US" b="1" i="0" dirty="0">
                <a:solidFill>
                  <a:srgbClr val="000000"/>
                </a:solidFill>
                <a:effectLst/>
                <a:latin typeface="+mn-lt"/>
              </a:rPr>
              <a:t>But, notice the contrast given here between God and men (They are evil, whereas God is good).</a:t>
            </a:r>
          </a:p>
          <a:p>
            <a:pPr marL="628650" lvl="1" indent="-171450" algn="l">
              <a:buFont typeface="Arial" panose="020B0604020202020204" pitchFamily="34" charset="0"/>
              <a:buChar char="•"/>
            </a:pPr>
            <a:r>
              <a:rPr lang="en-US" b="0" i="0" dirty="0">
                <a:solidFill>
                  <a:srgbClr val="000000"/>
                </a:solidFill>
                <a:effectLst/>
                <a:latin typeface="+mn-lt"/>
              </a:rPr>
              <a:t>Even as men, (being evil), we still desire to do what is best for our children</a:t>
            </a:r>
          </a:p>
          <a:p>
            <a:pPr marL="628650" lvl="1" indent="-171450" algn="l">
              <a:buFont typeface="Arial" panose="020B0604020202020204" pitchFamily="34" charset="0"/>
              <a:buChar char="•"/>
            </a:pPr>
            <a:r>
              <a:rPr lang="en-US" b="0" i="0" dirty="0">
                <a:solidFill>
                  <a:srgbClr val="000000"/>
                </a:solidFill>
                <a:effectLst/>
                <a:latin typeface="+mn-lt"/>
              </a:rPr>
              <a:t>Also give bread and fish rather than stones and serpents</a:t>
            </a:r>
          </a:p>
          <a:p>
            <a:pPr marL="171450" lvl="0" indent="-171450" algn="l">
              <a:buFont typeface="Arial" panose="020B0604020202020204" pitchFamily="34" charset="0"/>
              <a:buChar char="•"/>
            </a:pPr>
            <a:r>
              <a:rPr lang="en-US" b="1" i="0" dirty="0">
                <a:solidFill>
                  <a:srgbClr val="000000"/>
                </a:solidFill>
                <a:effectLst/>
                <a:latin typeface="+mn-lt"/>
              </a:rPr>
              <a:t>However, not all are good at it.  In fact, some don’t even try</a:t>
            </a:r>
          </a:p>
          <a:p>
            <a:pPr marL="628650" lvl="1" indent="-171450" algn="l">
              <a:buFont typeface="Arial" panose="020B0604020202020204" pitchFamily="34" charset="0"/>
              <a:buChar char="•"/>
            </a:pPr>
            <a:r>
              <a:rPr lang="en-US" b="0" i="0" dirty="0">
                <a:solidFill>
                  <a:srgbClr val="000000"/>
                </a:solidFill>
                <a:effectLst/>
                <a:latin typeface="+mn-lt"/>
              </a:rPr>
              <a:t>Abusers and those who do not show proper care for children.  (Deadbeat dads, those who have their children taken away by social services).</a:t>
            </a:r>
          </a:p>
          <a:p>
            <a:pPr marL="628650" lvl="1" indent="-171450" algn="l">
              <a:buFont typeface="Arial" panose="020B0604020202020204" pitchFamily="34" charset="0"/>
              <a:buChar char="•"/>
            </a:pPr>
            <a:r>
              <a:rPr lang="en-US" b="0" i="0" dirty="0">
                <a:solidFill>
                  <a:srgbClr val="000000"/>
                </a:solidFill>
                <a:effectLst/>
                <a:latin typeface="+mn-lt"/>
              </a:rPr>
              <a:t>Unfortunately, Parenting does not come with a manual. However, there are wonderful concepts from God’s word we can refer to for guidance.</a:t>
            </a:r>
          </a:p>
          <a:p>
            <a:pPr marL="628650" lvl="1" indent="-171450" algn="l">
              <a:buFont typeface="Arial" panose="020B0604020202020204" pitchFamily="34" charset="0"/>
              <a:buChar char="•"/>
            </a:pPr>
            <a:r>
              <a:rPr lang="en-US" b="0" i="0" dirty="0">
                <a:solidFill>
                  <a:srgbClr val="000000"/>
                </a:solidFill>
                <a:effectLst/>
                <a:latin typeface="+mn-lt"/>
              </a:rPr>
              <a:t>Consider a few examples.</a:t>
            </a:r>
          </a:p>
          <a:p>
            <a:pPr marL="457200" lvl="1" indent="0" algn="l">
              <a:buFont typeface="Arial" panose="020B0604020202020204" pitchFamily="34" charset="0"/>
              <a:buNone/>
            </a:pPr>
            <a:endParaRPr lang="en-US" b="0" i="0" dirty="0">
              <a:solidFill>
                <a:srgbClr val="000000"/>
              </a:solidFill>
              <a:effectLst/>
              <a:latin typeface="+mn-lt"/>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mn-lt"/>
              </a:rPr>
              <a:t>Joe R. Price  Sep 10, 2000</a:t>
            </a:r>
          </a:p>
          <a:p>
            <a:pPr marL="0" lvl="0" indent="0" algn="l">
              <a:buFont typeface="Arial" panose="020B0604020202020204" pitchFamily="34" charset="0"/>
              <a:buNone/>
            </a:pPr>
            <a:endParaRPr lang="en-US" b="0" i="0" dirty="0">
              <a:solidFill>
                <a:srgbClr val="000000"/>
              </a:solidFill>
              <a:effectLst/>
              <a:latin typeface="+mn-lt"/>
            </a:endParaRPr>
          </a:p>
          <a:p>
            <a:pPr algn="l"/>
            <a:r>
              <a:rPr lang="en-US" b="0" i="0" dirty="0">
                <a:solidFill>
                  <a:srgbClr val="000000"/>
                </a:solidFill>
                <a:effectLst/>
                <a:latin typeface="+mn-lt"/>
              </a:rPr>
              <a:t> </a:t>
            </a:r>
          </a:p>
          <a:p>
            <a:endParaRPr lang="en-US" dirty="0"/>
          </a:p>
        </p:txBody>
      </p:sp>
      <p:sp>
        <p:nvSpPr>
          <p:cNvPr id="4" name="Slide Number Placeholder 3"/>
          <p:cNvSpPr>
            <a:spLocks noGrp="1"/>
          </p:cNvSpPr>
          <p:nvPr>
            <p:ph type="sldNum" sz="quarter" idx="5"/>
          </p:nvPr>
        </p:nvSpPr>
        <p:spPr/>
        <p:txBody>
          <a:bodyPr/>
          <a:lstStyle/>
          <a:p>
            <a:fld id="{8CBAD583-7093-47B5-8564-9E59EA1C581A}" type="slidenum">
              <a:rPr lang="en-US" smtClean="0"/>
              <a:t>1</a:t>
            </a:fld>
            <a:endParaRPr lang="en-US"/>
          </a:p>
        </p:txBody>
      </p:sp>
    </p:spTree>
    <p:extLst>
      <p:ext uri="{BB962C8B-B14F-4D97-AF65-F5344CB8AC3E}">
        <p14:creationId xmlns:p14="http://schemas.microsoft.com/office/powerpoint/2010/main" val="195391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WE GIVE OUR CHILDREN STONES &amp; SERPENTS....</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When They Ask For (Need) Our Time &amp; Affection &amp; Instead We Give Them Material </a:t>
            </a:r>
          </a:p>
          <a:p>
            <a:pPr marL="0" indent="0" algn="l">
              <a:buFont typeface="Arial" panose="020B0604020202020204" pitchFamily="34" charset="0"/>
              <a:buNone/>
            </a:pPr>
            <a:r>
              <a:rPr lang="en-US" b="1" dirty="0"/>
              <a:t>(1 Samuel 1:20-23), </a:t>
            </a:r>
            <a:r>
              <a:rPr lang="en-US" i="1" dirty="0"/>
              <a:t>“So it came to pass in the process of time that Hannah conceived and bore a son, and called his name Samuel, saying, “Because I have asked for him from the LORD.”</a:t>
            </a:r>
            <a:br>
              <a:rPr lang="en-US" i="1" dirty="0"/>
            </a:br>
            <a:r>
              <a:rPr lang="en-US" i="1" baseline="30000" dirty="0"/>
              <a:t>21</a:t>
            </a:r>
            <a:r>
              <a:rPr lang="en-US" i="1" dirty="0"/>
              <a:t> Now the man </a:t>
            </a:r>
            <a:r>
              <a:rPr lang="en-US" i="1" dirty="0" err="1"/>
              <a:t>Elkanah</a:t>
            </a:r>
            <a:r>
              <a:rPr lang="en-US" i="1" dirty="0"/>
              <a:t> and all his house went up to offer to the LORD the yearly sacrifice and his vow. </a:t>
            </a:r>
            <a:r>
              <a:rPr lang="en-US" i="1" baseline="30000" dirty="0"/>
              <a:t>22</a:t>
            </a:r>
            <a:r>
              <a:rPr lang="en-US" i="1" dirty="0"/>
              <a:t> But Hannah did not go up, for she said to her husband, “Not until the child is weaned; then I will take him, that he may appear before the LORD and remain there forever.”  </a:t>
            </a:r>
            <a:r>
              <a:rPr lang="en-US" i="1" baseline="30000" dirty="0"/>
              <a:t>23</a:t>
            </a:r>
            <a:r>
              <a:rPr lang="en-US" i="1" dirty="0"/>
              <a:t> So </a:t>
            </a:r>
            <a:r>
              <a:rPr lang="en-US" i="1" dirty="0" err="1"/>
              <a:t>Elkanah</a:t>
            </a:r>
            <a:r>
              <a:rPr lang="en-US" i="1" dirty="0"/>
              <a:t> her husband said to her, “Do what seems best to you; wait until you have weaned him. Only let the LORD establish His word.” Then the woman stayed and nursed her son until she had weaned him.”</a:t>
            </a:r>
          </a:p>
          <a:p>
            <a:pPr algn="l"/>
            <a:r>
              <a:rPr lang="en-US" b="1" dirty="0"/>
              <a:t>(1 Samuel 2:18-21), </a:t>
            </a:r>
            <a:r>
              <a:rPr lang="en-US" i="1" dirty="0"/>
              <a:t>“But Samuel ministered before the LORD, even as a child, wearing a linen ephod. </a:t>
            </a:r>
            <a:r>
              <a:rPr lang="en-US" i="1" baseline="30000" dirty="0"/>
              <a:t>19</a:t>
            </a:r>
            <a:r>
              <a:rPr lang="en-US" i="1" dirty="0"/>
              <a:t> Moreover his mother used to make him a little robe, and bring it to him year by year when she came up with her husband to offer the yearly sacrifice. </a:t>
            </a:r>
            <a:r>
              <a:rPr lang="en-US" i="1" baseline="30000" dirty="0"/>
              <a:t>20</a:t>
            </a:r>
            <a:r>
              <a:rPr lang="en-US" i="1" dirty="0"/>
              <a:t> And Eli would bless </a:t>
            </a:r>
            <a:r>
              <a:rPr lang="en-US" i="1" dirty="0" err="1"/>
              <a:t>Elkanah</a:t>
            </a:r>
            <a:r>
              <a:rPr lang="en-US" i="1" dirty="0"/>
              <a:t> and his wife, and say, “The LORD give you descendants from this woman for the loan that was given to the LORD.” Then they would go to their own home.  </a:t>
            </a:r>
            <a:r>
              <a:rPr lang="en-US" i="1" baseline="30000" dirty="0"/>
              <a:t>21</a:t>
            </a:r>
            <a:r>
              <a:rPr lang="en-US" i="1" dirty="0"/>
              <a:t> And the LORD visited Hannah, so that she conceived and bore three sons and two daughters. Meanwhile the child Samuel grew before the LORD.”</a:t>
            </a:r>
            <a:endParaRPr lang="en-US" b="0" i="1" dirty="0">
              <a:solidFill>
                <a:srgbClr val="000000"/>
              </a:solidFill>
              <a:effectLst/>
              <a:latin typeface="+mn-lt"/>
            </a:endParaRPr>
          </a:p>
          <a:p>
            <a:pPr marL="628650" lvl="1" indent="-171450" algn="l">
              <a:buFont typeface="Arial" panose="020B0604020202020204" pitchFamily="34" charset="0"/>
              <a:buChar char="•"/>
            </a:pPr>
            <a:r>
              <a:rPr lang="en-US" b="1" i="0" dirty="0">
                <a:solidFill>
                  <a:srgbClr val="000000"/>
                </a:solidFill>
                <a:effectLst/>
                <a:latin typeface="+mn-lt"/>
              </a:rPr>
              <a:t>Hanna was so thankful for her son.  She was always there for him.  Even after giving him away to serve the Lord, she was still there for him, bringing him the little robe year by year.</a:t>
            </a:r>
          </a:p>
          <a:p>
            <a:pPr marL="1085850" lvl="2" indent="-171450" algn="l">
              <a:buFont typeface="Arial" panose="020B0604020202020204" pitchFamily="34" charset="0"/>
              <a:buChar char="•"/>
            </a:pPr>
            <a:r>
              <a:rPr lang="en-US" b="0" i="0" dirty="0">
                <a:solidFill>
                  <a:srgbClr val="000000"/>
                </a:solidFill>
                <a:effectLst/>
                <a:latin typeface="+mn-lt"/>
              </a:rPr>
              <a:t>Our children need us, not the things we can give them.</a:t>
            </a:r>
          </a:p>
        </p:txBody>
      </p:sp>
      <p:sp>
        <p:nvSpPr>
          <p:cNvPr id="4" name="Slide Number Placeholder 3"/>
          <p:cNvSpPr>
            <a:spLocks noGrp="1"/>
          </p:cNvSpPr>
          <p:nvPr>
            <p:ph type="sldNum" sz="quarter" idx="5"/>
          </p:nvPr>
        </p:nvSpPr>
        <p:spPr/>
        <p:txBody>
          <a:bodyPr/>
          <a:lstStyle/>
          <a:p>
            <a:fld id="{8CBAD583-7093-47B5-8564-9E59EA1C581A}" type="slidenum">
              <a:rPr lang="en-US" smtClean="0"/>
              <a:t>2</a:t>
            </a:fld>
            <a:endParaRPr lang="en-US"/>
          </a:p>
        </p:txBody>
      </p:sp>
    </p:spTree>
    <p:extLst>
      <p:ext uri="{BB962C8B-B14F-4D97-AF65-F5344CB8AC3E}">
        <p14:creationId xmlns:p14="http://schemas.microsoft.com/office/powerpoint/2010/main" val="348394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WE GIVE OUR CHILDREN STONES &amp; SERPENTS....</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When They Ask For (Need) Our Guidance &amp; Discipline &amp; Instead We Leave Them Alone &amp; Look The Other Way</a:t>
            </a:r>
          </a:p>
          <a:p>
            <a:pPr algn="l"/>
            <a:r>
              <a:rPr lang="en-US" b="1" i="0" dirty="0">
                <a:solidFill>
                  <a:srgbClr val="000000"/>
                </a:solidFill>
                <a:effectLst/>
                <a:latin typeface="+mn-lt"/>
              </a:rPr>
              <a:t>(</a:t>
            </a:r>
            <a:r>
              <a:rPr lang="en-US" b="1" dirty="0"/>
              <a:t>Proverbs 4:3-4),  [Father’s direction] </a:t>
            </a:r>
            <a:r>
              <a:rPr lang="en-US" i="1" dirty="0"/>
              <a:t>“When I was my father’s son, Tender and the only one in the sight of my mother, </a:t>
            </a:r>
            <a:r>
              <a:rPr lang="en-US" i="1" baseline="30000" dirty="0"/>
              <a:t>4</a:t>
            </a:r>
            <a:r>
              <a:rPr lang="en-US" i="1" dirty="0"/>
              <a:t> He also taught me, and said to me: “Let your heart retain my words; Keep my commands, and live.”</a:t>
            </a:r>
            <a:endParaRPr lang="en-US" b="0" i="1" dirty="0">
              <a:solidFill>
                <a:srgbClr val="000000"/>
              </a:solidFill>
              <a:effectLst/>
              <a:latin typeface="+mn-lt"/>
            </a:endParaRPr>
          </a:p>
          <a:p>
            <a:pPr algn="l"/>
            <a:r>
              <a:rPr lang="en-US" b="1" dirty="0"/>
              <a:t>(Deuteronomy 11:18-21), [Moses’ Directions to Israel], </a:t>
            </a:r>
            <a:r>
              <a:rPr lang="en-US" i="1" dirty="0"/>
              <a:t>“Therefore you shall lay up these words of mine in your heart and in your soul, and bind them as a sign on your hand, and they shall be as frontlets between your eyes. </a:t>
            </a:r>
            <a:r>
              <a:rPr lang="en-US" i="1" baseline="30000" dirty="0"/>
              <a:t>19</a:t>
            </a:r>
            <a:r>
              <a:rPr lang="en-US" i="1" dirty="0"/>
              <a:t> You shall teach them to your children, speaking of them when you sit in your house, when you walk by the way, when you lie down, and when you rise up. </a:t>
            </a:r>
            <a:r>
              <a:rPr lang="en-US" i="1" baseline="30000" dirty="0"/>
              <a:t>20</a:t>
            </a:r>
            <a:r>
              <a:rPr lang="en-US" i="1" dirty="0"/>
              <a:t> And you shall write them on the doorposts of your house and on your gates, </a:t>
            </a:r>
            <a:r>
              <a:rPr lang="en-US" i="1" baseline="30000" dirty="0"/>
              <a:t>21</a:t>
            </a:r>
            <a:r>
              <a:rPr lang="en-US" i="1" dirty="0"/>
              <a:t> that your days and the days of your children may be multiplied in the land of which the LORD swore to your fathers to give them, like the days of the heavens above the earth.”</a:t>
            </a:r>
          </a:p>
          <a:p>
            <a:pPr algn="l"/>
            <a:r>
              <a:rPr lang="en-US" b="1" dirty="0"/>
              <a:t>(Proverbs 29:15), [Old Fashioned, and rejected by society, but nevertheless true!]  </a:t>
            </a:r>
            <a:r>
              <a:rPr lang="en-US" b="0" i="1" dirty="0"/>
              <a:t>“The rod and rebuke give wisdom, But a child left to himself brings shame to his mother.”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Children need parents who have the strength to exercise consistent &amp; reasonable discipline, regardless of the cost.</a:t>
            </a:r>
          </a:p>
          <a:p>
            <a:pPr marL="628650" lvl="1" indent="-171450" algn="l">
              <a:buFont typeface="Arial" panose="020B0604020202020204" pitchFamily="34" charset="0"/>
              <a:buChar char="•"/>
            </a:pPr>
            <a:r>
              <a:rPr lang="en-US" b="0" i="0" dirty="0">
                <a:solidFill>
                  <a:srgbClr val="000000"/>
                </a:solidFill>
                <a:effectLst/>
                <a:latin typeface="+mn-lt"/>
              </a:rPr>
              <a:t>Eli did not do that with his own sons, Hophni and Phinehas. (While Samuel served diligently).</a:t>
            </a:r>
          </a:p>
          <a:p>
            <a:pPr marL="0" lvl="0" indent="0" algn="l">
              <a:buFont typeface="Arial" panose="020B0604020202020204" pitchFamily="34" charset="0"/>
              <a:buNone/>
            </a:pPr>
            <a:r>
              <a:rPr lang="en-US" b="1" i="0" dirty="0">
                <a:solidFill>
                  <a:srgbClr val="000000"/>
                </a:solidFill>
                <a:effectLst/>
                <a:latin typeface="+mn-lt"/>
              </a:rPr>
              <a:t>(1 Samuel 3:13), [God to Samuel], </a:t>
            </a:r>
            <a:r>
              <a:rPr lang="en-US" b="0" i="1" dirty="0">
                <a:solidFill>
                  <a:srgbClr val="000000"/>
                </a:solidFill>
                <a:effectLst/>
                <a:latin typeface="+mn-lt"/>
              </a:rPr>
              <a:t>“</a:t>
            </a:r>
            <a:r>
              <a:rPr lang="en-US" i="1" dirty="0"/>
              <a:t>For I have told him that I will judge his house forever for the iniquity which he knows, because his sons made themselves vile, and he did not restrain them.”</a:t>
            </a:r>
            <a:endParaRPr lang="en-US"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8CBAD583-7093-47B5-8564-9E59EA1C581A}" type="slidenum">
              <a:rPr lang="en-US" smtClean="0"/>
              <a:t>3</a:t>
            </a:fld>
            <a:endParaRPr lang="en-US"/>
          </a:p>
        </p:txBody>
      </p:sp>
    </p:spTree>
    <p:extLst>
      <p:ext uri="{BB962C8B-B14F-4D97-AF65-F5344CB8AC3E}">
        <p14:creationId xmlns:p14="http://schemas.microsoft.com/office/powerpoint/2010/main" val="4277052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WE GIVE OUR CHILDREN STONES &amp; SERPENTS....</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When They Ask For (Need) Our Guidance On Morality &amp; Ethics &amp; Instead We Give Them Unrestricted Access To Immoral Entertainment.</a:t>
            </a:r>
          </a:p>
          <a:p>
            <a:pPr algn="l"/>
            <a:r>
              <a:rPr lang="en-US" b="1" i="0" dirty="0">
                <a:solidFill>
                  <a:srgbClr val="000000"/>
                </a:solidFill>
                <a:effectLst/>
                <a:latin typeface="+mn-lt"/>
              </a:rPr>
              <a:t>(Ephesians 5:3-7), </a:t>
            </a:r>
            <a:r>
              <a:rPr lang="en-US" b="0" i="1" dirty="0">
                <a:solidFill>
                  <a:srgbClr val="000000"/>
                </a:solidFill>
                <a:effectLst/>
                <a:latin typeface="+mn-lt"/>
              </a:rPr>
              <a:t>“</a:t>
            </a:r>
            <a:r>
              <a:rPr lang="en-US" i="1" dirty="0"/>
              <a:t>But fornication and all uncleanness or covetousness, let it not even be named among you, as is fitting for saints; </a:t>
            </a:r>
            <a:r>
              <a:rPr lang="en-US" i="1" baseline="30000" dirty="0"/>
              <a:t>4</a:t>
            </a:r>
            <a:r>
              <a:rPr lang="en-US" i="1" dirty="0"/>
              <a:t> neither filthiness, nor foolish talking, nor coarse jesting, which are not fitting, but rather giving of thanks. </a:t>
            </a:r>
            <a:r>
              <a:rPr lang="en-US" i="1" baseline="30000" dirty="0"/>
              <a:t>5</a:t>
            </a:r>
            <a:r>
              <a:rPr lang="en-US" i="1" dirty="0"/>
              <a:t> </a:t>
            </a:r>
            <a:r>
              <a:rPr lang="en-US" i="1" u="sng" dirty="0"/>
              <a:t>For this you know</a:t>
            </a:r>
            <a:r>
              <a:rPr lang="en-US" i="1" dirty="0"/>
              <a:t>, that no fornicator, unclean person, nor covetous man, who is an idolater, has any inheritance in the kingdom of Christ and God. </a:t>
            </a:r>
            <a:r>
              <a:rPr lang="en-US" i="1" baseline="30000" dirty="0"/>
              <a:t>6</a:t>
            </a:r>
            <a:r>
              <a:rPr lang="en-US" i="1" dirty="0"/>
              <a:t> </a:t>
            </a:r>
            <a:r>
              <a:rPr lang="en-US" i="1" u="sng" dirty="0"/>
              <a:t>Let no one deceive you with empty words</a:t>
            </a:r>
            <a:r>
              <a:rPr lang="en-US" i="1" dirty="0"/>
              <a:t>, for because of these things the wrath of God comes upon the sons of disobedience. </a:t>
            </a:r>
            <a:r>
              <a:rPr lang="en-US" i="1" baseline="30000" dirty="0"/>
              <a:t>7</a:t>
            </a:r>
            <a:r>
              <a:rPr lang="en-US" i="1" dirty="0"/>
              <a:t> Therefore do not be partakers with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mn-lt"/>
              </a:rPr>
              <a:t>Children need strong, disciplined, spiritually mature parents to serve as models &amp; to surround them with nurturing love.</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When Children instead look to peers and others for guidance, they are most often steered in the wrong direction</a:t>
            </a:r>
          </a:p>
        </p:txBody>
      </p:sp>
      <p:sp>
        <p:nvSpPr>
          <p:cNvPr id="4" name="Slide Number Placeholder 3"/>
          <p:cNvSpPr>
            <a:spLocks noGrp="1"/>
          </p:cNvSpPr>
          <p:nvPr>
            <p:ph type="sldNum" sz="quarter" idx="5"/>
          </p:nvPr>
        </p:nvSpPr>
        <p:spPr/>
        <p:txBody>
          <a:bodyPr/>
          <a:lstStyle/>
          <a:p>
            <a:fld id="{8CBAD583-7093-47B5-8564-9E59EA1C581A}" type="slidenum">
              <a:rPr lang="en-US" smtClean="0"/>
              <a:t>4</a:t>
            </a:fld>
            <a:endParaRPr lang="en-US"/>
          </a:p>
        </p:txBody>
      </p:sp>
    </p:spTree>
    <p:extLst>
      <p:ext uri="{BB962C8B-B14F-4D97-AF65-F5344CB8AC3E}">
        <p14:creationId xmlns:p14="http://schemas.microsoft.com/office/powerpoint/2010/main" val="300683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mn-lt"/>
              </a:rPr>
              <a:t>WE GIVE OUR CHILDREN STONES &amp; SERPENTS....</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When They Ask For (Need) Spiritual Focus In Their Lives &amp; Instead We Help Them Focus On The Physical Pleasures Of The World</a:t>
            </a:r>
          </a:p>
          <a:p>
            <a:pPr marL="628650" lvl="1" indent="-171450" algn="l">
              <a:buFont typeface="Arial" panose="020B0604020202020204" pitchFamily="34" charset="0"/>
              <a:buChar char="•"/>
            </a:pPr>
            <a:r>
              <a:rPr lang="en-US" b="0" i="0" dirty="0">
                <a:solidFill>
                  <a:srgbClr val="000000"/>
                </a:solidFill>
                <a:effectLst/>
                <a:latin typeface="+mn-lt"/>
              </a:rPr>
              <a:t>School events. Recreation. Social acceptance.  Even pandering in the church itself. Too much of this by parents, not emphasizing what is  most important.  Or feeling that at that age, the spiritual welfare of their children can take a back seat.</a:t>
            </a:r>
          </a:p>
          <a:p>
            <a:pPr algn="l"/>
            <a:r>
              <a:rPr lang="en-US" b="1" i="0" dirty="0">
                <a:solidFill>
                  <a:srgbClr val="000000"/>
                </a:solidFill>
                <a:effectLst/>
                <a:latin typeface="+mn-lt"/>
              </a:rPr>
              <a:t>(1 John 2:15-16), </a:t>
            </a:r>
            <a:r>
              <a:rPr lang="en-US" b="0" i="1" dirty="0">
                <a:solidFill>
                  <a:srgbClr val="000000"/>
                </a:solidFill>
                <a:effectLst/>
                <a:latin typeface="+mn-lt"/>
              </a:rPr>
              <a:t>“</a:t>
            </a:r>
            <a:r>
              <a:rPr lang="en-US" i="1" dirty="0"/>
              <a:t>Do not love the world or the things in the world. If anyone loves the world, the love of the Father is not in him. </a:t>
            </a:r>
            <a:r>
              <a:rPr lang="en-US" i="1" baseline="30000" dirty="0"/>
              <a:t>16</a:t>
            </a:r>
            <a:r>
              <a:rPr lang="en-US" i="1" dirty="0"/>
              <a:t> For all that is in the world—the lust of the flesh, the lust of the eyes, and the pride of life—is not of the Father but is of the world.”</a:t>
            </a:r>
            <a:endParaRPr lang="en-US" b="0" i="1" dirty="0">
              <a:solidFill>
                <a:srgbClr val="000000"/>
              </a:solidFill>
              <a:effectLst/>
              <a:latin typeface="+mn-lt"/>
            </a:endParaRPr>
          </a:p>
          <a:p>
            <a:pPr algn="l"/>
            <a:r>
              <a:rPr lang="en-US" b="1" i="0" dirty="0">
                <a:solidFill>
                  <a:srgbClr val="000000"/>
                </a:solidFill>
                <a:effectLst/>
                <a:latin typeface="+mn-lt"/>
              </a:rPr>
              <a:t>(Matthew 6:33), </a:t>
            </a:r>
            <a:r>
              <a:rPr lang="en-US" b="0" i="1" dirty="0">
                <a:solidFill>
                  <a:srgbClr val="000000"/>
                </a:solidFill>
                <a:effectLst/>
                <a:latin typeface="+mn-lt"/>
              </a:rPr>
              <a:t>“</a:t>
            </a:r>
            <a:r>
              <a:rPr lang="en-US" i="1" dirty="0"/>
              <a:t>But seek first the kingdom of God and His righteousness, and all these things shall be added to you.”</a:t>
            </a:r>
          </a:p>
          <a:p>
            <a:pPr algn="l"/>
            <a:r>
              <a:rPr lang="en-US" b="0" i="0" dirty="0">
                <a:solidFill>
                  <a:srgbClr val="000000"/>
                </a:solidFill>
                <a:effectLst/>
                <a:latin typeface="+mn-lt"/>
              </a:rPr>
              <a:t>(Philippians 4:8-9), </a:t>
            </a:r>
            <a:r>
              <a:rPr lang="en-US" b="0" i="1" dirty="0">
                <a:solidFill>
                  <a:srgbClr val="000000"/>
                </a:solidFill>
                <a:effectLst/>
                <a:latin typeface="+mn-lt"/>
              </a:rPr>
              <a:t>“</a:t>
            </a:r>
            <a:r>
              <a:rPr lang="en-US" i="1" dirty="0"/>
              <a:t>Finally, brethren, whatever things are true, whatever things are noble, whatever things are just, whatever things are pure, whatever things are lovely, whatever things are of good report, if there is any virtue and if there is anything praiseworthy—meditate on these things. </a:t>
            </a:r>
            <a:r>
              <a:rPr lang="en-US" i="1" baseline="30000" dirty="0"/>
              <a:t>9</a:t>
            </a:r>
            <a:r>
              <a:rPr lang="en-US" i="1" dirty="0"/>
              <a:t> The things which you learned and received and heard and saw in me, these do, and the God of peace will be with you.”</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Our children need parents who actively &amp; faithfully participate in spiritual work!</a:t>
            </a:r>
          </a:p>
          <a:p>
            <a:pPr algn="l"/>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8CBAD583-7093-47B5-8564-9E59EA1C581A}" type="slidenum">
              <a:rPr lang="en-US" smtClean="0"/>
              <a:t>5</a:t>
            </a:fld>
            <a:endParaRPr lang="en-US"/>
          </a:p>
        </p:txBody>
      </p:sp>
    </p:spTree>
    <p:extLst>
      <p:ext uri="{BB962C8B-B14F-4D97-AF65-F5344CB8AC3E}">
        <p14:creationId xmlns:p14="http://schemas.microsoft.com/office/powerpoint/2010/main" val="246290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WE GIVE OUR CHILDREN STONES &amp; SERPENTS....</a:t>
            </a:r>
          </a:p>
          <a:p>
            <a:pPr marL="171450" indent="-171450" algn="l">
              <a:buFont typeface="Arial" panose="020B0604020202020204" pitchFamily="34" charset="0"/>
              <a:buChar char="•"/>
            </a:pPr>
            <a:r>
              <a:rPr lang="en-US" b="1" i="0" dirty="0">
                <a:solidFill>
                  <a:srgbClr val="000000"/>
                </a:solidFill>
                <a:effectLst/>
                <a:latin typeface="+mn-lt"/>
              </a:rPr>
              <a:t>When They Ask For (Need) Our Compliments &amp; Praise &amp; Instead We Are Quick To Criticize &amp; Belittle Them</a:t>
            </a:r>
          </a:p>
          <a:p>
            <a:pPr marL="0" indent="0" algn="l">
              <a:buFont typeface="Arial" panose="020B0604020202020204" pitchFamily="34" charset="0"/>
              <a:buNone/>
            </a:pPr>
            <a:r>
              <a:rPr lang="en-US" b="1" i="0" dirty="0">
                <a:solidFill>
                  <a:srgbClr val="000000"/>
                </a:solidFill>
                <a:effectLst/>
                <a:latin typeface="+mn-lt"/>
              </a:rPr>
              <a:t>(Colossians 3:21), </a:t>
            </a:r>
            <a:r>
              <a:rPr lang="en-US" b="0" i="1" dirty="0">
                <a:solidFill>
                  <a:srgbClr val="000000"/>
                </a:solidFill>
                <a:effectLst/>
                <a:latin typeface="+mn-lt"/>
              </a:rPr>
              <a:t>“</a:t>
            </a:r>
            <a:r>
              <a:rPr lang="en-US" i="1" dirty="0"/>
              <a:t>Fathers, do not provoke your children, lest they become discouraged.”</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Children need to be reinforced with praise, trust, attention &amp; affection!</a:t>
            </a:r>
          </a:p>
          <a:p>
            <a:pPr marL="628650" lvl="1" indent="-171450" algn="l">
              <a:buFont typeface="Arial" panose="020B0604020202020204" pitchFamily="34" charset="0"/>
              <a:buChar char="•"/>
            </a:pPr>
            <a:r>
              <a:rPr lang="en-US" b="0" i="0" dirty="0">
                <a:solidFill>
                  <a:srgbClr val="000000"/>
                </a:solidFill>
                <a:effectLst/>
                <a:latin typeface="+mn-lt"/>
              </a:rPr>
              <a:t>Discipline should never be confused with degrading, belittling or bullying!</a:t>
            </a:r>
          </a:p>
          <a:p>
            <a:pPr algn="l"/>
            <a:endParaRPr lang="en-US" b="0"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8CBAD583-7093-47B5-8564-9E59EA1C581A}" type="slidenum">
              <a:rPr lang="en-US" smtClean="0"/>
              <a:t>6</a:t>
            </a:fld>
            <a:endParaRPr lang="en-US"/>
          </a:p>
        </p:txBody>
      </p:sp>
    </p:spTree>
    <p:extLst>
      <p:ext uri="{BB962C8B-B14F-4D97-AF65-F5344CB8AC3E}">
        <p14:creationId xmlns:p14="http://schemas.microsoft.com/office/powerpoint/2010/main" val="156549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mn-lt"/>
              </a:rPr>
              <a:t>WE GIVE OUR CHILDREN STONES &amp; SERPENTS....</a:t>
            </a:r>
            <a:endParaRPr lang="en-US" b="0" i="0" dirty="0">
              <a:solidFill>
                <a:srgbClr val="000000"/>
              </a:solidFill>
              <a:effectLst/>
              <a:latin typeface="+mn-lt"/>
            </a:endParaRPr>
          </a:p>
          <a:p>
            <a:pPr marL="171450" indent="-171450" algn="l">
              <a:buFont typeface="Arial" panose="020B0604020202020204" pitchFamily="34" charset="0"/>
              <a:buChar char="•"/>
            </a:pPr>
            <a:r>
              <a:rPr lang="en-US" b="1" i="0" dirty="0">
                <a:solidFill>
                  <a:srgbClr val="000000"/>
                </a:solidFill>
                <a:effectLst/>
                <a:latin typeface="+mn-lt"/>
              </a:rPr>
              <a:t>When They Ask For (Need) Order &amp; Stability In Their Lives &amp; Instead We Give Them Chaos &amp; Unpredictability</a:t>
            </a:r>
            <a:r>
              <a:rPr lang="en-US" b="0" i="0" dirty="0">
                <a:solidFill>
                  <a:srgbClr val="000000"/>
                </a:solidFill>
                <a:effectLst/>
                <a:latin typeface="+mn-lt"/>
              </a:rPr>
              <a:t> </a:t>
            </a:r>
          </a:p>
          <a:p>
            <a:pPr marL="0" indent="0" algn="l">
              <a:buFont typeface="Arial" panose="020B0604020202020204" pitchFamily="34" charset="0"/>
              <a:buNone/>
            </a:pPr>
            <a:r>
              <a:rPr lang="en-US" b="1" i="0" dirty="0">
                <a:solidFill>
                  <a:srgbClr val="000000"/>
                </a:solidFill>
                <a:effectLst/>
                <a:latin typeface="+mn-lt"/>
              </a:rPr>
              <a:t>(Malachi 2:16), [Spouse, but applicable to children as well], </a:t>
            </a:r>
            <a:r>
              <a:rPr lang="en-US" b="0" i="1" dirty="0">
                <a:solidFill>
                  <a:srgbClr val="000000"/>
                </a:solidFill>
                <a:effectLst/>
                <a:latin typeface="+mn-lt"/>
              </a:rPr>
              <a:t>“</a:t>
            </a:r>
            <a:r>
              <a:rPr lang="en-US" i="1" dirty="0"/>
              <a:t>For the LORD God of Israel says that He hates divorce, for it covers one’s garment with violence,” Says the LORD of hosts. “Therefore take heed to your spirit, that you do not deal treacherously.”</a:t>
            </a:r>
            <a:endParaRPr lang="en-US" b="0" i="1" dirty="0">
              <a:solidFill>
                <a:srgbClr val="000000"/>
              </a:solidFill>
              <a:effectLst/>
              <a:latin typeface="+mn-lt"/>
            </a:endParaRPr>
          </a:p>
          <a:p>
            <a:pPr algn="l"/>
            <a:r>
              <a:rPr lang="en-US" b="1" i="0" dirty="0">
                <a:solidFill>
                  <a:srgbClr val="000000"/>
                </a:solidFill>
                <a:effectLst/>
                <a:latin typeface="+mn-lt"/>
              </a:rPr>
              <a:t>(Genesis 18:19), [Lord about Abraham], </a:t>
            </a:r>
            <a:r>
              <a:rPr lang="en-US" b="0" i="1" dirty="0">
                <a:solidFill>
                  <a:srgbClr val="000000"/>
                </a:solidFill>
                <a:effectLst/>
                <a:latin typeface="+mn-lt"/>
              </a:rPr>
              <a:t>“</a:t>
            </a:r>
            <a:r>
              <a:rPr lang="en-US" i="1" dirty="0"/>
              <a:t>For I have known him, </a:t>
            </a:r>
            <a:r>
              <a:rPr lang="en-US" i="1" u="sng" dirty="0"/>
              <a:t>in order that he may command his children and his household after him, that they keep the way of the LORD, to do righteousness and justice</a:t>
            </a:r>
            <a:r>
              <a:rPr lang="en-US" i="1" dirty="0"/>
              <a:t>, that the LORD may bring to Abraham what He has spoken to him.”</a:t>
            </a:r>
            <a:endParaRPr lang="en-US" b="0" i="1" dirty="0">
              <a:solidFill>
                <a:srgbClr val="000000"/>
              </a:solidFill>
              <a:effectLst/>
              <a:latin typeface="+mn-lt"/>
            </a:endParaRPr>
          </a:p>
          <a:p>
            <a:pPr marL="628650" lvl="1" indent="-171450" algn="l">
              <a:buFont typeface="Arial" panose="020B0604020202020204" pitchFamily="34" charset="0"/>
              <a:buChar char="•"/>
            </a:pPr>
            <a:r>
              <a:rPr lang="en-US" b="0" i="0" dirty="0">
                <a:solidFill>
                  <a:srgbClr val="000000"/>
                </a:solidFill>
                <a:effectLst/>
                <a:latin typeface="+mn-lt"/>
              </a:rPr>
              <a:t>Children need the security &amp; growth environment which comes from orderliness in the home!</a:t>
            </a:r>
          </a:p>
          <a:p>
            <a:pPr marL="628650" lvl="1" indent="-171450" algn="l">
              <a:buFont typeface="Arial" panose="020B0604020202020204" pitchFamily="34" charset="0"/>
              <a:buChar char="•"/>
            </a:pPr>
            <a:endParaRPr lang="en-US" b="0" i="0" dirty="0">
              <a:solidFill>
                <a:srgbClr val="000000"/>
              </a:solidFill>
              <a:effectLst/>
              <a:latin typeface="+mn-lt"/>
            </a:endParaRPr>
          </a:p>
          <a:p>
            <a:pPr marL="0" lvl="0" indent="0" algn="l">
              <a:buFont typeface="Arial" panose="020B0604020202020204" pitchFamily="34" charset="0"/>
              <a:buNone/>
            </a:pPr>
            <a:r>
              <a:rPr lang="en-US" b="1" i="0" dirty="0">
                <a:solidFill>
                  <a:srgbClr val="000000"/>
                </a:solidFill>
                <a:effectLst/>
                <a:latin typeface="+mn-lt"/>
              </a:rPr>
              <a:t>Invitation:</a:t>
            </a:r>
          </a:p>
          <a:p>
            <a:pPr marL="171450" lvl="0" indent="-171450" algn="l">
              <a:buFont typeface="Arial" panose="020B0604020202020204" pitchFamily="34" charset="0"/>
              <a:buChar char="•"/>
            </a:pPr>
            <a:r>
              <a:rPr lang="en-US" b="0" i="0" dirty="0">
                <a:solidFill>
                  <a:srgbClr val="000000"/>
                </a:solidFill>
                <a:effectLst/>
                <a:latin typeface="+mn-lt"/>
              </a:rPr>
              <a:t>We want all our children to love the Lord and serve Him.  We greatly love the soul of all.</a:t>
            </a:r>
          </a:p>
          <a:p>
            <a:pPr marL="171450" lvl="0" indent="-171450" algn="l">
              <a:buFont typeface="Arial" panose="020B0604020202020204" pitchFamily="34" charset="0"/>
              <a:buChar char="•"/>
            </a:pPr>
            <a:r>
              <a:rPr lang="en-US" b="0" i="0" dirty="0">
                <a:solidFill>
                  <a:srgbClr val="000000"/>
                </a:solidFill>
                <a:effectLst/>
                <a:latin typeface="+mn-lt"/>
              </a:rPr>
              <a:t>Today, they, and any others who need to obey the gospel have opportunity</a:t>
            </a:r>
          </a:p>
        </p:txBody>
      </p:sp>
      <p:sp>
        <p:nvSpPr>
          <p:cNvPr id="4" name="Slide Number Placeholder 3"/>
          <p:cNvSpPr>
            <a:spLocks noGrp="1"/>
          </p:cNvSpPr>
          <p:nvPr>
            <p:ph type="sldNum" sz="quarter" idx="5"/>
          </p:nvPr>
        </p:nvSpPr>
        <p:spPr/>
        <p:txBody>
          <a:bodyPr/>
          <a:lstStyle/>
          <a:p>
            <a:fld id="{8CBAD583-7093-47B5-8564-9E59EA1C581A}" type="slidenum">
              <a:rPr lang="en-US" smtClean="0"/>
              <a:t>7</a:t>
            </a:fld>
            <a:endParaRPr lang="en-US"/>
          </a:p>
        </p:txBody>
      </p:sp>
    </p:spTree>
    <p:extLst>
      <p:ext uri="{BB962C8B-B14F-4D97-AF65-F5344CB8AC3E}">
        <p14:creationId xmlns:p14="http://schemas.microsoft.com/office/powerpoint/2010/main" val="385716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08DD-81A0-A274-D6E8-E40A02A11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05259-5BEF-6DE6-B289-845F784E5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2B0D6-CFD7-A15B-3FA1-91157636556D}"/>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B5E11C24-AAC1-929C-81F9-BBE4B77AE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96615-6A9E-1ECF-F848-F06C18135F0C}"/>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370855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A3E6-34AB-A6EE-3F4A-3B6B44392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B0E1E1-1D79-F920-5AD4-A4B320E55A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F458D-5397-F3F2-EBAC-EE490453B10F}"/>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2328243D-8FF9-3CFE-B70A-238B41983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19DF4-4615-2CA5-67A8-713262BC21DF}"/>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99204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C6590-288E-2003-9923-9768AE5CC2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B142CF-9F26-C583-C84E-800A13FED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992902-6EB2-6AC9-EB21-F0E65259D624}"/>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1642A46E-1F39-EA52-BC9A-60D6A0DFCF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2B30C-EF6B-2BA7-6C6A-0007BEE53326}"/>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145425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6FAB-0D5C-3319-CBDC-C1EBD86630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7B465-135A-ED3E-D01D-6448E83E1B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069C77-5F3E-EAAB-AFD2-1B81B273FD0C}"/>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097ED4D3-6E2C-4CF8-0AF0-8C0AD57C2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C1733-EB29-1AD5-D92B-54E1363D8E67}"/>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200995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DDE3-B5DF-4FAA-5C6E-F26E627D2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7C2BF5-3906-5E5A-FA76-44FCAFDBBC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7ED1B7-A7BA-EE97-F56A-A7074D629683}"/>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18FE6B93-BA4B-DB18-8CE5-8E43ABDBA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06B66-7C94-A2EA-CC10-98284B415DF6}"/>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61490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397AD-753D-C40A-8E10-253D0E19B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5E823-510E-8A3B-9AC3-157935DF64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AB3930-971E-F2FF-A263-3977A91EFA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764BE-5B7C-11E7-A8F8-4581A20BC0F1}"/>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6" name="Footer Placeholder 5">
            <a:extLst>
              <a:ext uri="{FF2B5EF4-FFF2-40B4-BE49-F238E27FC236}">
                <a16:creationId xmlns:a16="http://schemas.microsoft.com/office/drawing/2014/main" id="{120EAE0E-414E-0BE7-898F-2ADB4CD6F6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3CC2F-A71A-C4FB-5963-BB54B3DFAAB7}"/>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3607733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9C42-097E-36ED-A3AD-35F90647E3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BA3BA5-2C73-2EF1-741E-4FD9FB61C1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1776B3-3030-7D01-5980-58912D376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5A53-74DE-78B9-F1F2-846A77602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6CB4E-CD2C-7A50-0AE0-4D971202CA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0EAFA-4FBF-CF67-0AE3-6D47935051F7}"/>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8" name="Footer Placeholder 7">
            <a:extLst>
              <a:ext uri="{FF2B5EF4-FFF2-40B4-BE49-F238E27FC236}">
                <a16:creationId xmlns:a16="http://schemas.microsoft.com/office/drawing/2014/main" id="{105DF057-D62D-3482-96FE-D2F35C5120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E83C05-AAC4-6876-67B8-5CEB8C40A2CA}"/>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1528789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545F5-FB31-EB02-07B8-4A14EF231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82F974-FBB3-4149-9BA4-175B52CF437A}"/>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4" name="Footer Placeholder 3">
            <a:extLst>
              <a:ext uri="{FF2B5EF4-FFF2-40B4-BE49-F238E27FC236}">
                <a16:creationId xmlns:a16="http://schemas.microsoft.com/office/drawing/2014/main" id="{4B3B04DB-165F-DC69-3E3A-4B1DD14707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DB607D-FDD4-22B9-D3F9-7E52FB09EED5}"/>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97821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6AFE3-7F37-5F7D-62F0-BF4D4A7116A8}"/>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3" name="Footer Placeholder 2">
            <a:extLst>
              <a:ext uri="{FF2B5EF4-FFF2-40B4-BE49-F238E27FC236}">
                <a16:creationId xmlns:a16="http://schemas.microsoft.com/office/drawing/2014/main" id="{643D3998-CE14-7786-69DC-3BD87CCE8D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19557A-974D-710A-31DA-1744847B8ABC}"/>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32453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22BCA-536B-8623-5FA5-E8A1CEDD5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97A366-DEED-B2B2-2A52-83DEA45494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86B804-E52B-E221-83BC-9CEBEC7AE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76266-5637-A795-4707-3EFDECF83048}"/>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6" name="Footer Placeholder 5">
            <a:extLst>
              <a:ext uri="{FF2B5EF4-FFF2-40B4-BE49-F238E27FC236}">
                <a16:creationId xmlns:a16="http://schemas.microsoft.com/office/drawing/2014/main" id="{EB05DB5F-1657-FD8C-12F2-A75BE3D51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D732A-576F-21A2-723C-B826E5F39D9D}"/>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254324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61B7-1F94-C71A-EEA3-0BC1B4A24F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84DAE-45A8-4183-6D0A-D1AD244F2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2ED144-5AE6-C899-51FF-DE8F9C66D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571559-EFE9-EA92-4494-2B37C7A27B9A}"/>
              </a:ext>
            </a:extLst>
          </p:cNvPr>
          <p:cNvSpPr>
            <a:spLocks noGrp="1"/>
          </p:cNvSpPr>
          <p:nvPr>
            <p:ph type="dt" sz="half" idx="10"/>
          </p:nvPr>
        </p:nvSpPr>
        <p:spPr/>
        <p:txBody>
          <a:bodyPr/>
          <a:lstStyle/>
          <a:p>
            <a:fld id="{FEBC65A1-552A-4159-B13A-9B2B7669EA28}" type="datetimeFigureOut">
              <a:rPr lang="en-US" smtClean="0"/>
              <a:t>12/30/2023</a:t>
            </a:fld>
            <a:endParaRPr lang="en-US"/>
          </a:p>
        </p:txBody>
      </p:sp>
      <p:sp>
        <p:nvSpPr>
          <p:cNvPr id="6" name="Footer Placeholder 5">
            <a:extLst>
              <a:ext uri="{FF2B5EF4-FFF2-40B4-BE49-F238E27FC236}">
                <a16:creationId xmlns:a16="http://schemas.microsoft.com/office/drawing/2014/main" id="{32FBE3F0-4B83-D078-7F61-6905243696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15E6F-DC98-7DB0-341E-3C6CE5F85CBC}"/>
              </a:ext>
            </a:extLst>
          </p:cNvPr>
          <p:cNvSpPr>
            <a:spLocks noGrp="1"/>
          </p:cNvSpPr>
          <p:nvPr>
            <p:ph type="sldNum" sz="quarter" idx="12"/>
          </p:nvPr>
        </p:nvSpPr>
        <p:spPr/>
        <p:txBody>
          <a:bodyPr/>
          <a:lstStyle/>
          <a:p>
            <a:fld id="{22CAD9A4-7DD4-4A7E-897C-714ABD0A4376}" type="slidenum">
              <a:rPr lang="en-US" smtClean="0"/>
              <a:t>‹#›</a:t>
            </a:fld>
            <a:endParaRPr lang="en-US"/>
          </a:p>
        </p:txBody>
      </p:sp>
    </p:spTree>
    <p:extLst>
      <p:ext uri="{BB962C8B-B14F-4D97-AF65-F5344CB8AC3E}">
        <p14:creationId xmlns:p14="http://schemas.microsoft.com/office/powerpoint/2010/main" val="154805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66707-099E-FFD5-EFAA-8CDD99F343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7819A6-04A9-7E69-1C62-42C62B21A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59BAE-5062-11C7-E535-96817AA77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C65A1-552A-4159-B13A-9B2B7669EA28}" type="datetimeFigureOut">
              <a:rPr lang="en-US" smtClean="0"/>
              <a:t>12/30/2023</a:t>
            </a:fld>
            <a:endParaRPr lang="en-US"/>
          </a:p>
        </p:txBody>
      </p:sp>
      <p:sp>
        <p:nvSpPr>
          <p:cNvPr id="5" name="Footer Placeholder 4">
            <a:extLst>
              <a:ext uri="{FF2B5EF4-FFF2-40B4-BE49-F238E27FC236}">
                <a16:creationId xmlns:a16="http://schemas.microsoft.com/office/drawing/2014/main" id="{53C1386A-AFD3-E258-9CA0-A3AB1E260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6900A-9A46-E7D1-A3C1-BCA3A2399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AD9A4-7DD4-4A7E-897C-714ABD0A4376}" type="slidenum">
              <a:rPr lang="en-US" smtClean="0"/>
              <a:t>‹#›</a:t>
            </a:fld>
            <a:endParaRPr lang="en-US"/>
          </a:p>
        </p:txBody>
      </p:sp>
    </p:spTree>
    <p:extLst>
      <p:ext uri="{BB962C8B-B14F-4D97-AF65-F5344CB8AC3E}">
        <p14:creationId xmlns:p14="http://schemas.microsoft.com/office/powerpoint/2010/main" val="3991994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nake on rocks&#10;&#10;Description automatically generated">
            <a:extLst>
              <a:ext uri="{FF2B5EF4-FFF2-40B4-BE49-F238E27FC236}">
                <a16:creationId xmlns:a16="http://schemas.microsoft.com/office/drawing/2014/main" id="{37766323-691A-B7C0-BA12-80C59E9B4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8536D0F-DA26-CED0-4669-255F0E072AC7}"/>
              </a:ext>
            </a:extLst>
          </p:cNvPr>
          <p:cNvSpPr>
            <a:spLocks noGrp="1"/>
          </p:cNvSpPr>
          <p:nvPr>
            <p:ph type="ctrTitle"/>
          </p:nvPr>
        </p:nvSpPr>
        <p:spPr>
          <a:xfrm>
            <a:off x="572277" y="406400"/>
            <a:ext cx="11047445" cy="1193800"/>
          </a:xfrm>
        </p:spPr>
        <p:txBody>
          <a:bodyPr anchor="t">
            <a:normAutofit/>
          </a:bodyPr>
          <a:lstStyle/>
          <a:p>
            <a:r>
              <a:rPr lang="en-US" sz="6600" dirty="0">
                <a:solidFill>
                  <a:srgbClr val="5C4600"/>
                </a:solidFill>
                <a:effectLst>
                  <a:outerShdw blurRad="38100" dist="38100" dir="2700000" algn="tl">
                    <a:srgbClr val="000000">
                      <a:alpha val="43137"/>
                    </a:srgbClr>
                  </a:outerShdw>
                </a:effectLst>
                <a:latin typeface="Gill Sans Ultra Bold" panose="020B0A02020104020203" pitchFamily="34" charset="0"/>
              </a:rPr>
              <a:t>Stones and Serpents</a:t>
            </a:r>
          </a:p>
        </p:txBody>
      </p:sp>
      <p:sp>
        <p:nvSpPr>
          <p:cNvPr id="3" name="Subtitle 2">
            <a:extLst>
              <a:ext uri="{FF2B5EF4-FFF2-40B4-BE49-F238E27FC236}">
                <a16:creationId xmlns:a16="http://schemas.microsoft.com/office/drawing/2014/main" id="{3836FCB8-B18D-D5F4-3D9F-019934807829}"/>
              </a:ext>
            </a:extLst>
          </p:cNvPr>
          <p:cNvSpPr>
            <a:spLocks noGrp="1"/>
          </p:cNvSpPr>
          <p:nvPr>
            <p:ph type="subTitle" idx="1"/>
          </p:nvPr>
        </p:nvSpPr>
        <p:spPr>
          <a:xfrm>
            <a:off x="1523999" y="1325368"/>
            <a:ext cx="9144000" cy="1655762"/>
          </a:xfrm>
        </p:spPr>
        <p:txBody>
          <a:bodyPr>
            <a:normAutofit/>
          </a:bodyPr>
          <a:lstStyle/>
          <a:p>
            <a:r>
              <a:rPr lang="en-US" sz="5400" b="1" dirty="0">
                <a:solidFill>
                  <a:srgbClr val="5C4600"/>
                </a:solidFill>
                <a:effectLst>
                  <a:outerShdw blurRad="38100" dist="38100" dir="2700000" algn="tl">
                    <a:srgbClr val="000000">
                      <a:alpha val="43137"/>
                    </a:srgbClr>
                  </a:outerShdw>
                </a:effectLst>
              </a:rPr>
              <a:t>Matthew 7:7-12</a:t>
            </a:r>
          </a:p>
        </p:txBody>
      </p:sp>
    </p:spTree>
    <p:extLst>
      <p:ext uri="{BB962C8B-B14F-4D97-AF65-F5344CB8AC3E}">
        <p14:creationId xmlns:p14="http://schemas.microsoft.com/office/powerpoint/2010/main" val="558119401"/>
      </p:ext>
    </p:extLst>
  </p:cSld>
  <p:clrMapOvr>
    <a:masterClrMapping/>
  </p:clrMapOvr>
  <mc:AlternateContent xmlns:mc="http://schemas.openxmlformats.org/markup-compatibility/2006">
    <mc:Choice xmlns:p14="http://schemas.microsoft.com/office/powerpoint/2010/main" Requires="p14">
      <p:transition spd="slow" p14:dur="3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534955" y="4255082"/>
            <a:ext cx="11122090" cy="2369973"/>
          </a:xfrm>
        </p:spPr>
        <p:txBody>
          <a:bodyPr>
            <a:normAutofit/>
          </a:bodyPr>
          <a:lstStyle/>
          <a:p>
            <a:r>
              <a:rPr lang="en-US" sz="4800" b="1" i="0" dirty="0">
                <a:solidFill>
                  <a:srgbClr val="5C4600"/>
                </a:solidFill>
                <a:effectLst/>
                <a:latin typeface="+mn-lt"/>
              </a:rPr>
              <a:t>They Ask For (Need) Our Time &amp; Affection &amp; Instead We Give Them Material Things</a:t>
            </a:r>
          </a:p>
          <a:p>
            <a:r>
              <a:rPr lang="en-US" sz="4400" dirty="0">
                <a:solidFill>
                  <a:srgbClr val="5C4600"/>
                </a:solidFill>
              </a:rPr>
              <a:t>1 Samuel 1:20-23; 2:18-21</a:t>
            </a:r>
          </a:p>
        </p:txBody>
      </p:sp>
    </p:spTree>
    <p:extLst>
      <p:ext uri="{BB962C8B-B14F-4D97-AF65-F5344CB8AC3E}">
        <p14:creationId xmlns:p14="http://schemas.microsoft.com/office/powerpoint/2010/main" val="40341074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534955" y="3911181"/>
            <a:ext cx="11122090" cy="2946819"/>
          </a:xfrm>
        </p:spPr>
        <p:txBody>
          <a:bodyPr>
            <a:normAutofit/>
          </a:bodyPr>
          <a:lstStyle/>
          <a:p>
            <a:r>
              <a:rPr lang="en-US" sz="4800" b="1" i="0" dirty="0">
                <a:solidFill>
                  <a:srgbClr val="5C4600"/>
                </a:solidFill>
                <a:effectLst/>
                <a:latin typeface="+mn-lt"/>
              </a:rPr>
              <a:t>When They Ask For (Need) Our Guidance &amp; Discipline &amp; Instead We Leave Them Alone &amp; Look The Other Way</a:t>
            </a:r>
          </a:p>
          <a:p>
            <a:r>
              <a:rPr lang="en-US" sz="4400" dirty="0">
                <a:solidFill>
                  <a:srgbClr val="5C4600"/>
                </a:solidFill>
              </a:rPr>
              <a:t>Proverbs 4:3-4; Deut. 11:18-21; Proverbs 29:15</a:t>
            </a:r>
          </a:p>
        </p:txBody>
      </p:sp>
    </p:spTree>
    <p:extLst>
      <p:ext uri="{BB962C8B-B14F-4D97-AF65-F5344CB8AC3E}">
        <p14:creationId xmlns:p14="http://schemas.microsoft.com/office/powerpoint/2010/main" val="51936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273698" y="3816221"/>
            <a:ext cx="11644604" cy="2873826"/>
          </a:xfrm>
        </p:spPr>
        <p:txBody>
          <a:bodyPr>
            <a:normAutofit/>
          </a:bodyPr>
          <a:lstStyle/>
          <a:p>
            <a:r>
              <a:rPr lang="en-US" sz="4800" b="1" i="0" dirty="0">
                <a:solidFill>
                  <a:srgbClr val="5C4600"/>
                </a:solidFill>
                <a:effectLst/>
                <a:latin typeface="+mn-lt"/>
              </a:rPr>
              <a:t>When They Ask For (Need) Our Guidance On Morality &amp; Instead We Give Them Un-restricted Access To Immoral Entertainment </a:t>
            </a:r>
            <a:r>
              <a:rPr lang="en-US" sz="4400" dirty="0">
                <a:solidFill>
                  <a:srgbClr val="5C4600"/>
                </a:solidFill>
              </a:rPr>
              <a:t>Ephesians 5:3-7</a:t>
            </a:r>
          </a:p>
        </p:txBody>
      </p:sp>
    </p:spTree>
    <p:extLst>
      <p:ext uri="{BB962C8B-B14F-4D97-AF65-F5344CB8AC3E}">
        <p14:creationId xmlns:p14="http://schemas.microsoft.com/office/powerpoint/2010/main" val="459756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534955" y="3948503"/>
            <a:ext cx="11122090" cy="2909497"/>
          </a:xfrm>
        </p:spPr>
        <p:txBody>
          <a:bodyPr>
            <a:normAutofit/>
          </a:bodyPr>
          <a:lstStyle/>
          <a:p>
            <a:r>
              <a:rPr lang="en-US" sz="4800" b="1" i="0" dirty="0">
                <a:solidFill>
                  <a:srgbClr val="5C4600"/>
                </a:solidFill>
                <a:effectLst/>
                <a:latin typeface="+mn-lt"/>
              </a:rPr>
              <a:t>When They Ask For (Need) Spiritual Focus In Their Lives &amp; Instead We Help Them Focus On The World </a:t>
            </a:r>
          </a:p>
          <a:p>
            <a:r>
              <a:rPr lang="en-US" sz="4400" dirty="0">
                <a:solidFill>
                  <a:srgbClr val="5C4600"/>
                </a:solidFill>
              </a:rPr>
              <a:t>1 John 2:15-16; Matthew 6:33; Philippians 4:8-9</a:t>
            </a:r>
          </a:p>
        </p:txBody>
      </p:sp>
    </p:spTree>
    <p:extLst>
      <p:ext uri="{BB962C8B-B14F-4D97-AF65-F5344CB8AC3E}">
        <p14:creationId xmlns:p14="http://schemas.microsoft.com/office/powerpoint/2010/main" val="3031960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534955" y="3967164"/>
            <a:ext cx="11122090" cy="2853514"/>
          </a:xfrm>
        </p:spPr>
        <p:txBody>
          <a:bodyPr>
            <a:normAutofit/>
          </a:bodyPr>
          <a:lstStyle/>
          <a:p>
            <a:r>
              <a:rPr lang="en-US" sz="4800" b="1" i="0" dirty="0">
                <a:solidFill>
                  <a:srgbClr val="5C4600"/>
                </a:solidFill>
                <a:effectLst/>
                <a:latin typeface="+mn-lt"/>
              </a:rPr>
              <a:t>When They Ask For (Need) Our Compliments &amp; Praise &amp; Instead We Are Quick To Criticize &amp; Belittle Them</a:t>
            </a:r>
          </a:p>
          <a:p>
            <a:r>
              <a:rPr lang="en-US" sz="4400" dirty="0">
                <a:solidFill>
                  <a:srgbClr val="5C4600"/>
                </a:solidFill>
              </a:rPr>
              <a:t>Colossians 3:21</a:t>
            </a:r>
          </a:p>
        </p:txBody>
      </p:sp>
    </p:spTree>
    <p:extLst>
      <p:ext uri="{BB962C8B-B14F-4D97-AF65-F5344CB8AC3E}">
        <p14:creationId xmlns:p14="http://schemas.microsoft.com/office/powerpoint/2010/main" val="40635562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nake on rocks&#10;&#10;Description automatically generated">
            <a:extLst>
              <a:ext uri="{FF2B5EF4-FFF2-40B4-BE49-F238E27FC236}">
                <a16:creationId xmlns:a16="http://schemas.microsoft.com/office/drawing/2014/main" id="{1F4916F4-D12C-32CF-B3E6-3C920180C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40" y="877079"/>
            <a:ext cx="7212962" cy="2369973"/>
          </a:xfrm>
          <a:prstGeom prst="rect">
            <a:avLst/>
          </a:prstGeom>
        </p:spPr>
      </p:pic>
      <p:sp>
        <p:nvSpPr>
          <p:cNvPr id="2" name="Title 1">
            <a:extLst>
              <a:ext uri="{FF2B5EF4-FFF2-40B4-BE49-F238E27FC236}">
                <a16:creationId xmlns:a16="http://schemas.microsoft.com/office/drawing/2014/main" id="{AE49F793-0C7D-A72F-77E5-B0D6571B5C2E}"/>
              </a:ext>
            </a:extLst>
          </p:cNvPr>
          <p:cNvSpPr>
            <a:spLocks noGrp="1"/>
          </p:cNvSpPr>
          <p:nvPr>
            <p:ph type="ctrTitle"/>
          </p:nvPr>
        </p:nvSpPr>
        <p:spPr>
          <a:xfrm>
            <a:off x="273698" y="373225"/>
            <a:ext cx="5324669" cy="3631261"/>
          </a:xfrm>
        </p:spPr>
        <p:txBody>
          <a:bodyPr anchor="t">
            <a:normAutofit/>
          </a:bodyPr>
          <a:lstStyle/>
          <a:p>
            <a:r>
              <a:rPr lang="en-US" sz="4800" dirty="0">
                <a:solidFill>
                  <a:srgbClr val="5C4600"/>
                </a:solidFill>
                <a:effectLst>
                  <a:outerShdw blurRad="38100" dist="38100" dir="2700000" algn="tl">
                    <a:srgbClr val="000000">
                      <a:alpha val="43137"/>
                    </a:srgbClr>
                  </a:outerShdw>
                </a:effectLst>
                <a:latin typeface="Gill Sans Ultra Bold" panose="020B0A02020104020203" pitchFamily="34" charset="0"/>
              </a:rPr>
              <a:t>We give our children stones and serpents when…</a:t>
            </a:r>
          </a:p>
        </p:txBody>
      </p:sp>
      <p:sp>
        <p:nvSpPr>
          <p:cNvPr id="3" name="Subtitle 2">
            <a:extLst>
              <a:ext uri="{FF2B5EF4-FFF2-40B4-BE49-F238E27FC236}">
                <a16:creationId xmlns:a16="http://schemas.microsoft.com/office/drawing/2014/main" id="{384E898A-33F4-04EA-E140-160CF31446EA}"/>
              </a:ext>
            </a:extLst>
          </p:cNvPr>
          <p:cNvSpPr>
            <a:spLocks noGrp="1"/>
          </p:cNvSpPr>
          <p:nvPr>
            <p:ph type="subTitle" idx="1"/>
          </p:nvPr>
        </p:nvSpPr>
        <p:spPr>
          <a:xfrm>
            <a:off x="534955" y="3948503"/>
            <a:ext cx="11122090" cy="2853514"/>
          </a:xfrm>
        </p:spPr>
        <p:txBody>
          <a:bodyPr>
            <a:normAutofit/>
          </a:bodyPr>
          <a:lstStyle/>
          <a:p>
            <a:r>
              <a:rPr lang="en-US" sz="4800" b="1" i="0" dirty="0">
                <a:solidFill>
                  <a:srgbClr val="5C4600"/>
                </a:solidFill>
                <a:effectLst/>
                <a:latin typeface="+mn-lt"/>
              </a:rPr>
              <a:t>When They Ask For (Need) Order &amp; Stability In Their Lives &amp; Instead We Give Them Chaos &amp; Unpredictability</a:t>
            </a:r>
          </a:p>
          <a:p>
            <a:r>
              <a:rPr lang="en-US" sz="4400" dirty="0">
                <a:solidFill>
                  <a:srgbClr val="5C4600"/>
                </a:solidFill>
              </a:rPr>
              <a:t>Malachi 2:16; Genesis 18:19</a:t>
            </a:r>
          </a:p>
        </p:txBody>
      </p:sp>
    </p:spTree>
    <p:extLst>
      <p:ext uri="{BB962C8B-B14F-4D97-AF65-F5344CB8AC3E}">
        <p14:creationId xmlns:p14="http://schemas.microsoft.com/office/powerpoint/2010/main" val="31818459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3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2008</Words>
  <Application>Microsoft Office PowerPoint</Application>
  <PresentationFormat>Widescreen</PresentationFormat>
  <Paragraphs>81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Gill Sans Ultra Bold</vt:lpstr>
      <vt:lpstr>Office Theme</vt:lpstr>
      <vt:lpstr>Stones and Serpents</vt:lpstr>
      <vt:lpstr>We give our children stones and serpents when…</vt:lpstr>
      <vt:lpstr>We give our children stones and serpents when…</vt:lpstr>
      <vt:lpstr>We give our children stones and serpents when…</vt:lpstr>
      <vt:lpstr>We give our children stones and serpents when…</vt:lpstr>
      <vt:lpstr>We give our children stones and serpents when…</vt:lpstr>
      <vt:lpstr>We give our children stones and serpents when…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Stones and Serpents</dc:title>
  <dc:creator>Stan Cox</dc:creator>
  <cp:lastModifiedBy>Stan Cox</cp:lastModifiedBy>
  <cp:revision>1</cp:revision>
  <dcterms:created xsi:type="dcterms:W3CDTF">2023-12-30T17:49:16Z</dcterms:created>
  <dcterms:modified xsi:type="dcterms:W3CDTF">2023-12-31T03:00:02Z</dcterms:modified>
</cp:coreProperties>
</file>