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4D3D"/>
    <a:srgbClr val="CDC3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24B1B0-1B59-4AB6-BE22-58B245E9B44F}" v="178" dt="2024-01-11T16:51:37.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20031" autoAdjust="0"/>
    <p:restoredTop sz="65229" autoAdjust="0"/>
  </p:normalViewPr>
  <p:slideViewPr>
    <p:cSldViewPr snapToGrid="0">
      <p:cViewPr varScale="1">
        <p:scale>
          <a:sx n="50" d="100"/>
          <a:sy n="50" d="100"/>
        </p:scale>
        <p:origin x="427" y="43"/>
      </p:cViewPr>
      <p:guideLst/>
    </p:cSldViewPr>
  </p:slideViewPr>
  <p:notesTextViewPr>
    <p:cViewPr>
      <p:scale>
        <a:sx n="1" d="1"/>
        <a:sy n="1" d="1"/>
      </p:scale>
      <p:origin x="0" y="0"/>
    </p:cViewPr>
  </p:notesTextViewPr>
  <p:notesViewPr>
    <p:cSldViewPr snapToGrid="0">
      <p:cViewPr varScale="1">
        <p:scale>
          <a:sx n="60" d="100"/>
          <a:sy n="60" d="100"/>
        </p:scale>
        <p:origin x="1685"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6624B1B0-1B59-4AB6-BE22-58B245E9B44F}"/>
    <pc:docChg chg="custSel addSld modSld modMainMaster modHandout">
      <pc:chgData name="Stan Cox" userId="9376f276357bfffd" providerId="LiveId" clId="{6624B1B0-1B59-4AB6-BE22-58B245E9B44F}" dt="2024-01-11T17:00:42.258" v="5845" actId="113"/>
      <pc:docMkLst>
        <pc:docMk/>
      </pc:docMkLst>
      <pc:sldChg chg="addSp delSp modSp mod modTransition setBg modNotesTx">
        <pc:chgData name="Stan Cox" userId="9376f276357bfffd" providerId="LiveId" clId="{6624B1B0-1B59-4AB6-BE22-58B245E9B44F}" dt="2024-01-11T16:16:50.116" v="2942"/>
        <pc:sldMkLst>
          <pc:docMk/>
          <pc:sldMk cId="2513085648" sldId="256"/>
        </pc:sldMkLst>
        <pc:spChg chg="add del mod">
          <ac:chgData name="Stan Cox" userId="9376f276357bfffd" providerId="LiveId" clId="{6624B1B0-1B59-4AB6-BE22-58B245E9B44F}" dt="2024-01-11T16:16:19.902" v="2939" actId="478"/>
          <ac:spMkLst>
            <pc:docMk/>
            <pc:sldMk cId="2513085648" sldId="256"/>
            <ac:spMk id="10" creationId="{9197E627-F3D1-C2AE-087C-3DEE6706F53F}"/>
          </ac:spMkLst>
        </pc:spChg>
        <pc:picChg chg="add mod">
          <ac:chgData name="Stan Cox" userId="9376f276357bfffd" providerId="LiveId" clId="{6624B1B0-1B59-4AB6-BE22-58B245E9B44F}" dt="2024-01-10T20:50:37.599" v="20" actId="962"/>
          <ac:picMkLst>
            <pc:docMk/>
            <pc:sldMk cId="2513085648" sldId="256"/>
            <ac:picMk id="9" creationId="{411B4006-7AFC-63D7-8722-D10216CC5822}"/>
          </ac:picMkLst>
        </pc:picChg>
      </pc:sldChg>
      <pc:sldChg chg="addSp delSp modSp new mod modTransition modAnim modNotesTx">
        <pc:chgData name="Stan Cox" userId="9376f276357bfffd" providerId="LiveId" clId="{6624B1B0-1B59-4AB6-BE22-58B245E9B44F}" dt="2024-01-11T16:53:00.768" v="5129" actId="1036"/>
        <pc:sldMkLst>
          <pc:docMk/>
          <pc:sldMk cId="1657567625" sldId="257"/>
        </pc:sldMkLst>
        <pc:spChg chg="mod">
          <ac:chgData name="Stan Cox" userId="9376f276357bfffd" providerId="LiveId" clId="{6624B1B0-1B59-4AB6-BE22-58B245E9B44F}" dt="2024-01-11T16:52:51.274" v="5125" actId="1035"/>
          <ac:spMkLst>
            <pc:docMk/>
            <pc:sldMk cId="1657567625" sldId="257"/>
            <ac:spMk id="2" creationId="{0ABC2066-5214-3FED-734B-FDCF3BFE1E00}"/>
          </ac:spMkLst>
        </pc:spChg>
        <pc:spChg chg="mod">
          <ac:chgData name="Stan Cox" userId="9376f276357bfffd" providerId="LiveId" clId="{6624B1B0-1B59-4AB6-BE22-58B245E9B44F}" dt="2024-01-11T16:53:00.768" v="5129" actId="1036"/>
          <ac:spMkLst>
            <pc:docMk/>
            <pc:sldMk cId="1657567625" sldId="257"/>
            <ac:spMk id="3" creationId="{4FEAD092-85A3-0363-82BE-17A39B5AB3DA}"/>
          </ac:spMkLst>
        </pc:spChg>
        <pc:picChg chg="add del mod">
          <ac:chgData name="Stan Cox" userId="9376f276357bfffd" providerId="LiveId" clId="{6624B1B0-1B59-4AB6-BE22-58B245E9B44F}" dt="2024-01-10T20:52:10.548" v="27" actId="478"/>
          <ac:picMkLst>
            <pc:docMk/>
            <pc:sldMk cId="1657567625" sldId="257"/>
            <ac:picMk id="5" creationId="{2CBAA99D-78D4-23DE-4F3A-D827321ED6E7}"/>
          </ac:picMkLst>
        </pc:picChg>
        <pc:picChg chg="add mod">
          <ac:chgData name="Stan Cox" userId="9376f276357bfffd" providerId="LiveId" clId="{6624B1B0-1B59-4AB6-BE22-58B245E9B44F}" dt="2024-01-11T16:09:42.504" v="2449" actId="14100"/>
          <ac:picMkLst>
            <pc:docMk/>
            <pc:sldMk cId="1657567625" sldId="257"/>
            <ac:picMk id="7" creationId="{C687DE85-4F4F-34AE-A155-5998A513CD52}"/>
          </ac:picMkLst>
        </pc:picChg>
      </pc:sldChg>
      <pc:sldChg chg="delSp modSp add mod modTransition modNotesTx">
        <pc:chgData name="Stan Cox" userId="9376f276357bfffd" providerId="LiveId" clId="{6624B1B0-1B59-4AB6-BE22-58B245E9B44F}" dt="2024-01-11T16:58:09.093" v="5700" actId="113"/>
        <pc:sldMkLst>
          <pc:docMk/>
          <pc:sldMk cId="2128982427" sldId="258"/>
        </pc:sldMkLst>
        <pc:spChg chg="mod">
          <ac:chgData name="Stan Cox" userId="9376f276357bfffd" providerId="LiveId" clId="{6624B1B0-1B59-4AB6-BE22-58B245E9B44F}" dt="2024-01-11T16:56:36.201" v="5684" actId="20577"/>
          <ac:spMkLst>
            <pc:docMk/>
            <pc:sldMk cId="2128982427" sldId="258"/>
            <ac:spMk id="2" creationId="{55673079-3FF9-56A9-A307-CD09CC7DEAA4}"/>
          </ac:spMkLst>
        </pc:spChg>
        <pc:spChg chg="del">
          <ac:chgData name="Stan Cox" userId="9376f276357bfffd" providerId="LiveId" clId="{6624B1B0-1B59-4AB6-BE22-58B245E9B44F}" dt="2024-01-11T16:15:40.111" v="2923" actId="478"/>
          <ac:spMkLst>
            <pc:docMk/>
            <pc:sldMk cId="2128982427" sldId="258"/>
            <ac:spMk id="3" creationId="{11297C91-A46C-A419-3695-7AB007F5B6B3}"/>
          </ac:spMkLst>
        </pc:spChg>
        <pc:picChg chg="ord">
          <ac:chgData name="Stan Cox" userId="9376f276357bfffd" providerId="LiveId" clId="{6624B1B0-1B59-4AB6-BE22-58B245E9B44F}" dt="2024-01-11T16:14:59.030" v="2902" actId="167"/>
          <ac:picMkLst>
            <pc:docMk/>
            <pc:sldMk cId="2128982427" sldId="258"/>
            <ac:picMk id="9" creationId="{411B4006-7AFC-63D7-8722-D10216CC5822}"/>
          </ac:picMkLst>
        </pc:picChg>
      </pc:sldChg>
      <pc:sldMasterChg chg="setBg modSldLayout">
        <pc:chgData name="Stan Cox" userId="9376f276357bfffd" providerId="LiveId" clId="{6624B1B0-1B59-4AB6-BE22-58B245E9B44F}" dt="2024-01-10T20:49:53.351" v="17"/>
        <pc:sldMasterMkLst>
          <pc:docMk/>
          <pc:sldMasterMk cId="2654892458" sldId="2147483648"/>
        </pc:sldMasterMkLst>
        <pc:sldLayoutChg chg="setBg">
          <pc:chgData name="Stan Cox" userId="9376f276357bfffd" providerId="LiveId" clId="{6624B1B0-1B59-4AB6-BE22-58B245E9B44F}" dt="2024-01-10T20:49:53.351" v="17"/>
          <pc:sldLayoutMkLst>
            <pc:docMk/>
            <pc:sldMasterMk cId="2654892458" sldId="2147483648"/>
            <pc:sldLayoutMk cId="771265308" sldId="2147483649"/>
          </pc:sldLayoutMkLst>
        </pc:sldLayoutChg>
        <pc:sldLayoutChg chg="setBg">
          <pc:chgData name="Stan Cox" userId="9376f276357bfffd" providerId="LiveId" clId="{6624B1B0-1B59-4AB6-BE22-58B245E9B44F}" dt="2024-01-10T20:49:53.351" v="17"/>
          <pc:sldLayoutMkLst>
            <pc:docMk/>
            <pc:sldMasterMk cId="2654892458" sldId="2147483648"/>
            <pc:sldLayoutMk cId="1136504870" sldId="2147483650"/>
          </pc:sldLayoutMkLst>
        </pc:sldLayoutChg>
        <pc:sldLayoutChg chg="setBg">
          <pc:chgData name="Stan Cox" userId="9376f276357bfffd" providerId="LiveId" clId="{6624B1B0-1B59-4AB6-BE22-58B245E9B44F}" dt="2024-01-10T20:49:53.351" v="17"/>
          <pc:sldLayoutMkLst>
            <pc:docMk/>
            <pc:sldMasterMk cId="2654892458" sldId="2147483648"/>
            <pc:sldLayoutMk cId="1985619306" sldId="2147483651"/>
          </pc:sldLayoutMkLst>
        </pc:sldLayoutChg>
        <pc:sldLayoutChg chg="setBg">
          <pc:chgData name="Stan Cox" userId="9376f276357bfffd" providerId="LiveId" clId="{6624B1B0-1B59-4AB6-BE22-58B245E9B44F}" dt="2024-01-10T20:49:53.351" v="17"/>
          <pc:sldLayoutMkLst>
            <pc:docMk/>
            <pc:sldMasterMk cId="2654892458" sldId="2147483648"/>
            <pc:sldLayoutMk cId="955653870" sldId="2147483652"/>
          </pc:sldLayoutMkLst>
        </pc:sldLayoutChg>
        <pc:sldLayoutChg chg="setBg">
          <pc:chgData name="Stan Cox" userId="9376f276357bfffd" providerId="LiveId" clId="{6624B1B0-1B59-4AB6-BE22-58B245E9B44F}" dt="2024-01-10T20:49:53.351" v="17"/>
          <pc:sldLayoutMkLst>
            <pc:docMk/>
            <pc:sldMasterMk cId="2654892458" sldId="2147483648"/>
            <pc:sldLayoutMk cId="264152924" sldId="2147483653"/>
          </pc:sldLayoutMkLst>
        </pc:sldLayoutChg>
        <pc:sldLayoutChg chg="setBg">
          <pc:chgData name="Stan Cox" userId="9376f276357bfffd" providerId="LiveId" clId="{6624B1B0-1B59-4AB6-BE22-58B245E9B44F}" dt="2024-01-10T20:49:53.351" v="17"/>
          <pc:sldLayoutMkLst>
            <pc:docMk/>
            <pc:sldMasterMk cId="2654892458" sldId="2147483648"/>
            <pc:sldLayoutMk cId="1414923353" sldId="2147483654"/>
          </pc:sldLayoutMkLst>
        </pc:sldLayoutChg>
        <pc:sldLayoutChg chg="setBg">
          <pc:chgData name="Stan Cox" userId="9376f276357bfffd" providerId="LiveId" clId="{6624B1B0-1B59-4AB6-BE22-58B245E9B44F}" dt="2024-01-10T20:49:53.351" v="17"/>
          <pc:sldLayoutMkLst>
            <pc:docMk/>
            <pc:sldMasterMk cId="2654892458" sldId="2147483648"/>
            <pc:sldLayoutMk cId="2751486445" sldId="2147483655"/>
          </pc:sldLayoutMkLst>
        </pc:sldLayoutChg>
        <pc:sldLayoutChg chg="setBg">
          <pc:chgData name="Stan Cox" userId="9376f276357bfffd" providerId="LiveId" clId="{6624B1B0-1B59-4AB6-BE22-58B245E9B44F}" dt="2024-01-10T20:49:53.351" v="17"/>
          <pc:sldLayoutMkLst>
            <pc:docMk/>
            <pc:sldMasterMk cId="2654892458" sldId="2147483648"/>
            <pc:sldLayoutMk cId="162900517" sldId="2147483656"/>
          </pc:sldLayoutMkLst>
        </pc:sldLayoutChg>
        <pc:sldLayoutChg chg="setBg">
          <pc:chgData name="Stan Cox" userId="9376f276357bfffd" providerId="LiveId" clId="{6624B1B0-1B59-4AB6-BE22-58B245E9B44F}" dt="2024-01-10T20:49:53.351" v="17"/>
          <pc:sldLayoutMkLst>
            <pc:docMk/>
            <pc:sldMasterMk cId="2654892458" sldId="2147483648"/>
            <pc:sldLayoutMk cId="3575957890" sldId="2147483657"/>
          </pc:sldLayoutMkLst>
        </pc:sldLayoutChg>
        <pc:sldLayoutChg chg="setBg">
          <pc:chgData name="Stan Cox" userId="9376f276357bfffd" providerId="LiveId" clId="{6624B1B0-1B59-4AB6-BE22-58B245E9B44F}" dt="2024-01-10T20:49:53.351" v="17"/>
          <pc:sldLayoutMkLst>
            <pc:docMk/>
            <pc:sldMasterMk cId="2654892458" sldId="2147483648"/>
            <pc:sldLayoutMk cId="3957599945" sldId="2147483658"/>
          </pc:sldLayoutMkLst>
        </pc:sldLayoutChg>
        <pc:sldLayoutChg chg="setBg">
          <pc:chgData name="Stan Cox" userId="9376f276357bfffd" providerId="LiveId" clId="{6624B1B0-1B59-4AB6-BE22-58B245E9B44F}" dt="2024-01-10T20:49:53.351" v="17"/>
          <pc:sldLayoutMkLst>
            <pc:docMk/>
            <pc:sldMasterMk cId="2654892458" sldId="2147483648"/>
            <pc:sldLayoutMk cId="1282588700"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C1F1C7-F2E7-D11C-35A9-A9ACCEE929F3}"/>
              </a:ext>
            </a:extLst>
          </p:cNvPr>
          <p:cNvSpPr>
            <a:spLocks noGrp="1"/>
          </p:cNvSpPr>
          <p:nvPr>
            <p:ph type="hdr" sz="quarter"/>
          </p:nvPr>
        </p:nvSpPr>
        <p:spPr>
          <a:xfrm>
            <a:off x="0" y="0"/>
            <a:ext cx="3429000" cy="800100"/>
          </a:xfrm>
          <a:prstGeom prst="rect">
            <a:avLst/>
          </a:prstGeom>
        </p:spPr>
        <p:txBody>
          <a:bodyPr vert="horz" lIns="91440" tIns="45720" rIns="91440" bIns="45720" rtlCol="0"/>
          <a:lstStyle>
            <a:lvl1pPr algn="l">
              <a:defRPr sz="1200"/>
            </a:lvl1pPr>
          </a:lstStyle>
          <a:p>
            <a:r>
              <a:rPr lang="en-US" sz="2800" dirty="0">
                <a:latin typeface="BlackSingature" panose="02000A03000000000000" pitchFamily="2" charset="0"/>
              </a:rPr>
              <a:t>The Just Shall Live By Faith</a:t>
            </a:r>
          </a:p>
          <a:p>
            <a:r>
              <a:rPr lang="en-US" dirty="0" err="1"/>
              <a:t>Habbakuk</a:t>
            </a:r>
            <a:r>
              <a:rPr lang="en-US" dirty="0"/>
              <a:t> 2:4</a:t>
            </a:r>
          </a:p>
        </p:txBody>
      </p:sp>
      <p:sp>
        <p:nvSpPr>
          <p:cNvPr id="3" name="Date Placeholder 2">
            <a:extLst>
              <a:ext uri="{FF2B5EF4-FFF2-40B4-BE49-F238E27FC236}">
                <a16:creationId xmlns:a16="http://schemas.microsoft.com/office/drawing/2014/main" id="{68D4F160-668E-E36F-56F8-2354679E16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14, 2024 at 11am</a:t>
            </a:r>
          </a:p>
        </p:txBody>
      </p:sp>
      <p:sp>
        <p:nvSpPr>
          <p:cNvPr id="4" name="Footer Placeholder 3">
            <a:extLst>
              <a:ext uri="{FF2B5EF4-FFF2-40B4-BE49-F238E27FC236}">
                <a16:creationId xmlns:a16="http://schemas.microsoft.com/office/drawing/2014/main" id="{98FEAB3B-22C5-11CE-6D19-6CFF560E5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95FFDD7-4CFF-FA4E-C1B4-7A5EB071C9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1B35631-CEB5-48CF-999D-71142CB5A7F6}" type="slidenum">
              <a:rPr lang="en-US" smtClean="0"/>
              <a:t>‹#›</a:t>
            </a:fld>
            <a:endParaRPr lang="en-US" dirty="0"/>
          </a:p>
        </p:txBody>
      </p:sp>
    </p:spTree>
    <p:extLst>
      <p:ext uri="{BB962C8B-B14F-4D97-AF65-F5344CB8AC3E}">
        <p14:creationId xmlns:p14="http://schemas.microsoft.com/office/powerpoint/2010/main" val="496771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4E7EC8-CE25-4C8E-9811-8E1228B09ECC}"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823084-239C-4015-8FFF-A5B009C40A5D}" type="slidenum">
              <a:rPr lang="en-US" smtClean="0"/>
              <a:t>‹#›</a:t>
            </a:fld>
            <a:endParaRPr lang="en-US"/>
          </a:p>
        </p:txBody>
      </p:sp>
    </p:spTree>
    <p:extLst>
      <p:ext uri="{BB962C8B-B14F-4D97-AF65-F5344CB8AC3E}">
        <p14:creationId xmlns:p14="http://schemas.microsoft.com/office/powerpoint/2010/main" val="351404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The Just Shall Live by Faith</a:t>
            </a:r>
          </a:p>
          <a:p>
            <a:r>
              <a:rPr lang="en-US" b="1" dirty="0">
                <a:latin typeface="Calibri" panose="020F0502020204030204" pitchFamily="34" charset="0"/>
                <a:ea typeface="Calibri" panose="020F0502020204030204" pitchFamily="34" charset="0"/>
                <a:cs typeface="Calibri" panose="020F0502020204030204" pitchFamily="34" charset="0"/>
              </a:rPr>
              <a:t>(Habakkuk 2:4), </a:t>
            </a:r>
            <a:r>
              <a:rPr lang="en-US" i="1" dirty="0">
                <a:latin typeface="Calibri" panose="020F0502020204030204" pitchFamily="34" charset="0"/>
                <a:ea typeface="Calibri" panose="020F0502020204030204" pitchFamily="34" charset="0"/>
                <a:cs typeface="Calibri" panose="020F0502020204030204" pitchFamily="34" charset="0"/>
              </a:rPr>
              <a:t>“Behold the proud, his soul is not upright in him; but the just shall live by his faith.”</a:t>
            </a:r>
          </a:p>
          <a:p>
            <a:pPr marL="171450"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This text is perhaps the best known text in the entire book of Habakkuk</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In fact, it was a significant enough text to be quoted three different times by the apostle Paul</a:t>
            </a:r>
          </a:p>
          <a:p>
            <a:pPr marL="0" lvl="0" indent="0">
              <a:buFont typeface="Arial" panose="020B0604020202020204" pitchFamily="34" charset="0"/>
              <a:buNone/>
            </a:pPr>
            <a:r>
              <a:rPr lang="en-US" b="1" i="0" dirty="0">
                <a:latin typeface="Calibri" panose="020F0502020204030204" pitchFamily="34" charset="0"/>
                <a:ea typeface="Calibri" panose="020F0502020204030204" pitchFamily="34" charset="0"/>
                <a:cs typeface="Calibri" panose="020F0502020204030204" pitchFamily="34" charset="0"/>
              </a:rPr>
              <a:t>(Romans 1:17), </a:t>
            </a:r>
            <a:r>
              <a:rPr lang="en-US" i="1" dirty="0">
                <a:latin typeface="Calibri" panose="020F0502020204030204" pitchFamily="34" charset="0"/>
                <a:ea typeface="Calibri" panose="020F0502020204030204" pitchFamily="34" charset="0"/>
                <a:cs typeface="Calibri" panose="020F0502020204030204" pitchFamily="34" charset="0"/>
              </a:rPr>
              <a:t>“For in it the righteousness of God is revealed from faith to faith; as it is written, ‘The just shall live by faith.’”</a:t>
            </a:r>
          </a:p>
          <a:p>
            <a:pPr marL="0" lvl="0" indent="0">
              <a:buFont typeface="Arial" panose="020B0604020202020204" pitchFamily="34" charset="0"/>
              <a:buNone/>
            </a:pPr>
            <a:r>
              <a:rPr lang="en-US" b="1" i="0" dirty="0">
                <a:latin typeface="Calibri" panose="020F0502020204030204" pitchFamily="34" charset="0"/>
                <a:ea typeface="Calibri" panose="020F0502020204030204" pitchFamily="34" charset="0"/>
                <a:cs typeface="Calibri" panose="020F0502020204030204" pitchFamily="34" charset="0"/>
              </a:rPr>
              <a:t>(Galatians 3:11), </a:t>
            </a:r>
            <a:r>
              <a:rPr lang="en-US" i="1" dirty="0">
                <a:latin typeface="Calibri" panose="020F0502020204030204" pitchFamily="34" charset="0"/>
                <a:ea typeface="Calibri" panose="020F0502020204030204" pitchFamily="34" charset="0"/>
                <a:cs typeface="Calibri" panose="020F0502020204030204" pitchFamily="34" charset="0"/>
              </a:rPr>
              <a:t>“But that no one is justified by the law in the sight of God is evident, for ‘the just shall live by faith.’”</a:t>
            </a:r>
          </a:p>
          <a:p>
            <a:pPr marL="0" lvl="0" indent="0">
              <a:buFont typeface="Arial" panose="020B0604020202020204" pitchFamily="34" charset="0"/>
              <a:buNone/>
            </a:pPr>
            <a:r>
              <a:rPr lang="en-US" b="1" i="0" dirty="0">
                <a:latin typeface="Calibri" panose="020F0502020204030204" pitchFamily="34" charset="0"/>
                <a:ea typeface="Calibri" panose="020F0502020204030204" pitchFamily="34" charset="0"/>
                <a:cs typeface="Calibri" panose="020F0502020204030204" pitchFamily="34" charset="0"/>
              </a:rPr>
              <a:t>(Hebrews 10:38), [If indeed Paul wrote that book], </a:t>
            </a:r>
            <a:r>
              <a:rPr lang="en-US" i="1" dirty="0">
                <a:latin typeface="Calibri" panose="020F0502020204030204" pitchFamily="34" charset="0"/>
                <a:ea typeface="Calibri" panose="020F0502020204030204" pitchFamily="34" charset="0"/>
                <a:cs typeface="Calibri" panose="020F0502020204030204" pitchFamily="34" charset="0"/>
              </a:rPr>
              <a:t>“Now the just shall live by faith; but if anyone draws back, My soul has no pleasure in him.”</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By so doing, the Apostle gives a divine commentary on the meaning of the phrase</a:t>
            </a:r>
          </a:p>
          <a:p>
            <a:pPr marL="171450" lvl="0" indent="-171450">
              <a:buFont typeface="Arial" panose="020B0604020202020204" pitchFamily="34" charset="0"/>
              <a:buChar char="•"/>
            </a:pPr>
            <a:r>
              <a:rPr lang="en-US" b="1" i="0" dirty="0">
                <a:latin typeface="Calibri" panose="020F0502020204030204" pitchFamily="34" charset="0"/>
                <a:ea typeface="Calibri" panose="020F0502020204030204" pitchFamily="34" charset="0"/>
                <a:cs typeface="Calibri" panose="020F0502020204030204" pitchFamily="34" charset="0"/>
              </a:rPr>
              <a:t>The definition of the Hebrew word translated </a:t>
            </a:r>
            <a:r>
              <a:rPr lang="en-US" b="1" i="1" dirty="0">
                <a:latin typeface="Calibri" panose="020F0502020204030204" pitchFamily="34" charset="0"/>
                <a:ea typeface="Calibri" panose="020F0502020204030204" pitchFamily="34" charset="0"/>
                <a:cs typeface="Calibri" panose="020F0502020204030204" pitchFamily="34" charset="0"/>
              </a:rPr>
              <a:t>“by his faith”</a:t>
            </a:r>
          </a:p>
          <a:p>
            <a:pPr algn="l"/>
            <a:r>
              <a:rPr lang="en-US" b="0" i="0" dirty="0">
                <a:solidFill>
                  <a:srgbClr val="506373"/>
                </a:solidFill>
                <a:effectLst/>
                <a:latin typeface="Calibri" panose="020F0502020204030204" pitchFamily="34" charset="0"/>
                <a:ea typeface="Calibri" panose="020F0502020204030204" pitchFamily="34" charset="0"/>
                <a:cs typeface="Calibri" panose="020F0502020204030204" pitchFamily="34" charset="0"/>
              </a:rPr>
              <a:t>Transliteration</a:t>
            </a:r>
            <a:r>
              <a:rPr lang="en-US" b="1" i="0" dirty="0">
                <a:solidFill>
                  <a:srgbClr val="506373"/>
                </a:solidFill>
                <a:effectLst/>
                <a:latin typeface="Calibri" panose="020F0502020204030204" pitchFamily="34" charset="0"/>
                <a:ea typeface="Calibri" panose="020F0502020204030204" pitchFamily="34" charset="0"/>
                <a:cs typeface="Calibri" panose="020F0502020204030204" pitchFamily="34" charset="0"/>
              </a:rPr>
              <a:t> (</a:t>
            </a:r>
            <a:r>
              <a:rPr lang="en-US" b="0" i="1"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a:t>
            </a:r>
            <a:r>
              <a:rPr lang="en-US" b="0" i="1" dirty="0" err="1">
                <a:solidFill>
                  <a:srgbClr val="0A0A0A"/>
                </a:solidFill>
                <a:effectLst/>
                <a:latin typeface="Calibri" panose="020F0502020204030204" pitchFamily="34" charset="0"/>
                <a:ea typeface="Calibri" panose="020F0502020204030204" pitchFamily="34" charset="0"/>
                <a:cs typeface="Calibri" panose="020F0502020204030204" pitchFamily="34" charset="0"/>
              </a:rPr>
              <a:t>ĕmûnâ</a:t>
            </a:r>
            <a:r>
              <a:rPr lang="en-US" b="0" i="1"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 </a:t>
            </a:r>
            <a:r>
              <a:rPr lang="en-US" b="0" i="0" dirty="0">
                <a:solidFill>
                  <a:srgbClr val="506373"/>
                </a:solidFill>
                <a:effectLst/>
                <a:latin typeface="Calibri" panose="020F0502020204030204" pitchFamily="34" charset="0"/>
                <a:ea typeface="Calibri" panose="020F0502020204030204" pitchFamily="34" charset="0"/>
                <a:cs typeface="Calibri" panose="020F0502020204030204" pitchFamily="34" charset="0"/>
              </a:rPr>
              <a:t>Pronunciation</a:t>
            </a:r>
            <a:r>
              <a:rPr lang="en-US" b="1" i="0" dirty="0">
                <a:solidFill>
                  <a:srgbClr val="506373"/>
                </a:solidFill>
                <a:effectLst/>
                <a:latin typeface="Calibri" panose="020F0502020204030204" pitchFamily="34" charset="0"/>
                <a:ea typeface="Calibri" panose="020F0502020204030204" pitchFamily="34" charset="0"/>
                <a:cs typeface="Calibri" panose="020F0502020204030204" pitchFamily="34" charset="0"/>
              </a:rPr>
              <a:t> (</a:t>
            </a:r>
            <a:r>
              <a:rPr lang="en-US" b="0" i="0" dirty="0" err="1">
                <a:solidFill>
                  <a:srgbClr val="0A0A0A"/>
                </a:solidFill>
                <a:effectLst/>
                <a:latin typeface="Calibri" panose="020F0502020204030204" pitchFamily="34" charset="0"/>
                <a:ea typeface="Calibri" panose="020F0502020204030204" pitchFamily="34" charset="0"/>
                <a:cs typeface="Calibri" panose="020F0502020204030204" pitchFamily="34" charset="0"/>
              </a:rPr>
              <a:t>em-oo-naw</a:t>
            </a: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 -  (as used in Habakkuk 2:4) 3.</a:t>
            </a:r>
            <a:r>
              <a:rPr lang="en-US" b="0" i="0" dirty="0">
                <a:solidFill>
                  <a:srgbClr val="0A0A0A"/>
                </a:solidFill>
                <a:effectLst/>
                <a:latin typeface="arial" panose="020B0604020202020204" pitchFamily="34" charset="0"/>
              </a:rPr>
              <a:t> </a:t>
            </a: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faithfulness, trust: a. of human conduct, (Brown-Driver-Briggs Lexicon)</a:t>
            </a:r>
          </a:p>
          <a:p>
            <a:pPr marL="171450" indent="-171450" algn="l">
              <a:buFont typeface="Arial" panose="020B0604020202020204" pitchFamily="34" charset="0"/>
              <a:buChar char="•"/>
            </a:pP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The Book of </a:t>
            </a:r>
            <a:r>
              <a:rPr lang="en-US" b="1" i="0" dirty="0" err="1">
                <a:solidFill>
                  <a:srgbClr val="0A0A0A"/>
                </a:solidFill>
                <a:effectLst/>
                <a:latin typeface="Calibri" panose="020F0502020204030204" pitchFamily="34" charset="0"/>
                <a:ea typeface="Calibri" panose="020F0502020204030204" pitchFamily="34" charset="0"/>
                <a:cs typeface="Calibri" panose="020F0502020204030204" pitchFamily="34" charset="0"/>
              </a:rPr>
              <a:t>Habbakuk</a:t>
            </a: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 consists of the Prophet’s questions, asking God why the nation was being punished, and God’s answers to him.</a:t>
            </a:r>
          </a:p>
          <a:p>
            <a:pPr marL="628650" lvl="1" indent="-171450" algn="l">
              <a:buFont typeface="Arial" panose="020B0604020202020204" pitchFamily="34" charset="0"/>
              <a:buChar char="•"/>
            </a:pP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The prophet asks why a more profane nation (the Babylonians) would be used by God to punish Judah?</a:t>
            </a:r>
          </a:p>
          <a:p>
            <a:pPr marL="0" lvl="0" indent="0" algn="l">
              <a:buFont typeface="Arial" panose="020B0604020202020204" pitchFamily="34" charset="0"/>
              <a:buNone/>
            </a:pP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(1:13), </a:t>
            </a:r>
            <a:r>
              <a:rPr lang="en-US" b="1" i="1"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a:t>
            </a:r>
            <a:r>
              <a:rPr lang="en-US" i="1" dirty="0">
                <a:latin typeface="Calibri" panose="020F0502020204030204" pitchFamily="34" charset="0"/>
                <a:ea typeface="Calibri" panose="020F0502020204030204" pitchFamily="34" charset="0"/>
                <a:cs typeface="Calibri" panose="020F0502020204030204" pitchFamily="34" charset="0"/>
              </a:rPr>
              <a:t>You are of purer eyes than to behold evil, and cannot look on wickedness. Why do You look on those who deal treacherously, and hold Your tongue when the wicked devours a person more righteous than he?”</a:t>
            </a:r>
          </a:p>
          <a:p>
            <a:pPr marL="628650" lvl="1" indent="-171450" algn="l">
              <a:buFont typeface="Arial" panose="020B0604020202020204" pitchFamily="34" charset="0"/>
              <a:buChar char="•"/>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But, God takes issue with the idea that Judah is in any way righteous.  Instead, they were proud and disobedient.  This is why the contrast is made in verse 4.</a:t>
            </a:r>
          </a:p>
          <a:p>
            <a:pPr marL="0" lvl="0" indent="0" algn="l">
              <a:buFont typeface="Arial" panose="020B0604020202020204" pitchFamily="34" charset="0"/>
              <a:buNone/>
            </a:pPr>
            <a:r>
              <a:rPr lang="en-US" b="1" i="0" dirty="0">
                <a:latin typeface="Calibri" panose="020F0502020204030204" pitchFamily="34" charset="0"/>
                <a:ea typeface="Calibri" panose="020F0502020204030204" pitchFamily="34" charset="0"/>
                <a:cs typeface="Calibri" panose="020F0502020204030204" pitchFamily="34" charset="0"/>
              </a:rPr>
              <a:t>(2:4), </a:t>
            </a:r>
            <a:r>
              <a:rPr lang="en-US" b="0" i="1" dirty="0">
                <a:latin typeface="Calibri" panose="020F0502020204030204" pitchFamily="34" charset="0"/>
                <a:ea typeface="Calibri" panose="020F0502020204030204" pitchFamily="34" charset="0"/>
                <a:cs typeface="Calibri" panose="020F0502020204030204" pitchFamily="34" charset="0"/>
              </a:rPr>
              <a:t>“Behold the proud, his soul is not upright in him; but the just shall live by his faith.”</a:t>
            </a:r>
          </a:p>
          <a:p>
            <a:pPr marL="628650" lvl="1" indent="-171450" algn="l">
              <a:buFont typeface="Arial" panose="020B0604020202020204" pitchFamily="34" charset="0"/>
              <a:buChar char="•"/>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The inhabitants of Judah were drunkards, covetous, violent, oppressors, immoral, and guilty of idolatry</a:t>
            </a:r>
          </a:p>
          <a:p>
            <a:pPr marL="628650" lvl="1" indent="-171450" algn="l">
              <a:buFont typeface="Arial" panose="020B0604020202020204" pitchFamily="34" charset="0"/>
              <a:buChar char="•"/>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All of these actions indicated a departure from steadfastness, from faithfulness toward God.</a:t>
            </a:r>
          </a:p>
          <a:p>
            <a:pPr marL="628650" lvl="1" indent="-171450" algn="l">
              <a:buFont typeface="Arial" panose="020B0604020202020204" pitchFamily="34" charset="0"/>
              <a:buChar char="•"/>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The New Testament makes exactly the same distinction.</a:t>
            </a:r>
          </a:p>
          <a:p>
            <a:pPr marL="1085850" lvl="2" indent="-171450" algn="l">
              <a:buFont typeface="Arial" panose="020B0604020202020204" pitchFamily="34" charset="0"/>
              <a:buChar char="•"/>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For example, James 2 equates faith with faithfulness</a:t>
            </a:r>
          </a:p>
          <a:p>
            <a:pPr marL="0" lvl="0" indent="0" algn="l">
              <a:buFont typeface="Arial" panose="020B0604020202020204" pitchFamily="34" charset="0"/>
              <a:buNone/>
            </a:pP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a:t>
            </a:r>
            <a:r>
              <a:rPr lang="en-US" b="1" dirty="0">
                <a:latin typeface="Calibri" panose="020F0502020204030204" pitchFamily="34" charset="0"/>
                <a:ea typeface="Calibri" panose="020F0502020204030204" pitchFamily="34" charset="0"/>
                <a:cs typeface="Calibri" panose="020F0502020204030204" pitchFamily="34" charset="0"/>
              </a:rPr>
              <a:t>James 2:21-24), </a:t>
            </a:r>
            <a:r>
              <a:rPr lang="en-US" i="1" dirty="0">
                <a:latin typeface="Calibri" panose="020F0502020204030204" pitchFamily="34" charset="0"/>
                <a:ea typeface="Calibri" panose="020F0502020204030204" pitchFamily="34" charset="0"/>
                <a:cs typeface="Calibri" panose="020F0502020204030204" pitchFamily="34" charset="0"/>
              </a:rPr>
              <a:t>“Was not Abraham our father justified by works when he offered Isaac his son on the altar? </a:t>
            </a:r>
            <a:r>
              <a:rPr lang="en-US" i="1" baseline="30000" dirty="0">
                <a:latin typeface="Calibri" panose="020F0502020204030204" pitchFamily="34" charset="0"/>
                <a:ea typeface="Calibri" panose="020F0502020204030204" pitchFamily="34" charset="0"/>
                <a:cs typeface="Calibri" panose="020F0502020204030204" pitchFamily="34" charset="0"/>
              </a:rPr>
              <a:t>22</a:t>
            </a:r>
            <a:r>
              <a:rPr lang="en-US" i="1" dirty="0">
                <a:latin typeface="Calibri" panose="020F0502020204030204" pitchFamily="34" charset="0"/>
                <a:ea typeface="Calibri" panose="020F0502020204030204" pitchFamily="34" charset="0"/>
                <a:cs typeface="Calibri" panose="020F0502020204030204" pitchFamily="34" charset="0"/>
              </a:rPr>
              <a:t> Do you see that faith was working together with his works, and by works faith was made perfect? </a:t>
            </a:r>
            <a:r>
              <a:rPr lang="en-US" i="1" baseline="30000" dirty="0">
                <a:latin typeface="Calibri" panose="020F0502020204030204" pitchFamily="34" charset="0"/>
                <a:ea typeface="Calibri" panose="020F0502020204030204" pitchFamily="34" charset="0"/>
                <a:cs typeface="Calibri" panose="020F0502020204030204" pitchFamily="34" charset="0"/>
              </a:rPr>
              <a:t>23</a:t>
            </a:r>
            <a:r>
              <a:rPr lang="en-US" i="1" dirty="0">
                <a:latin typeface="Calibri" panose="020F0502020204030204" pitchFamily="34" charset="0"/>
                <a:ea typeface="Calibri" panose="020F0502020204030204" pitchFamily="34" charset="0"/>
                <a:cs typeface="Calibri" panose="020F0502020204030204" pitchFamily="34" charset="0"/>
              </a:rPr>
              <a:t> And the Scripture was fulfilled which says, “Abraham believed God, and it was accounted to him for righteousness.” And he was called the friend of God. </a:t>
            </a:r>
            <a:r>
              <a:rPr lang="en-US" i="1" baseline="30000" dirty="0">
                <a:latin typeface="Calibri" panose="020F0502020204030204" pitchFamily="34" charset="0"/>
                <a:ea typeface="Calibri" panose="020F0502020204030204" pitchFamily="34" charset="0"/>
                <a:cs typeface="Calibri" panose="020F0502020204030204" pitchFamily="34" charset="0"/>
              </a:rPr>
              <a:t>24</a:t>
            </a:r>
            <a:r>
              <a:rPr lang="en-US" i="1" dirty="0">
                <a:latin typeface="Calibri" panose="020F0502020204030204" pitchFamily="34" charset="0"/>
                <a:ea typeface="Calibri" panose="020F0502020204030204" pitchFamily="34" charset="0"/>
                <a:cs typeface="Calibri" panose="020F0502020204030204" pitchFamily="34" charset="0"/>
              </a:rPr>
              <a:t> You see then that a man is justified by works, and not by faith only.”</a:t>
            </a:r>
            <a:endParaRPr lang="en-US" b="0" i="1" dirty="0">
              <a:solidFill>
                <a:srgbClr val="0A0A0A"/>
              </a:solidFill>
              <a:effectLst/>
              <a:latin typeface="Calibri" panose="020F0502020204030204" pitchFamily="34" charset="0"/>
              <a:ea typeface="Calibri" panose="020F0502020204030204" pitchFamily="34" charset="0"/>
              <a:cs typeface="Calibri" panose="020F0502020204030204" pitchFamily="34" charset="0"/>
            </a:endParaRPr>
          </a:p>
          <a:p>
            <a:pPr marL="628650" lvl="1" indent="-171450" algn="l">
              <a:buFont typeface="Arial" panose="020B0604020202020204" pitchFamily="34" charset="0"/>
              <a:buChar char="•"/>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Paul indicates that such faith is necessary in this new covenant, where Redemption and mercy are found.</a:t>
            </a:r>
          </a:p>
          <a:p>
            <a:pPr marL="1085850" lvl="2" indent="-171450" algn="l">
              <a:buFont typeface="Arial" panose="020B0604020202020204" pitchFamily="34" charset="0"/>
              <a:buChar char="•"/>
            </a:pP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In every generation (from Abraham to </a:t>
            </a:r>
            <a:r>
              <a:rPr lang="en-US" b="0" i="0" dirty="0" err="1">
                <a:solidFill>
                  <a:srgbClr val="0A0A0A"/>
                </a:solidFill>
                <a:effectLst/>
                <a:latin typeface="Calibri" panose="020F0502020204030204" pitchFamily="34" charset="0"/>
                <a:ea typeface="Calibri" panose="020F0502020204030204" pitchFamily="34" charset="0"/>
                <a:cs typeface="Calibri" panose="020F0502020204030204" pitchFamily="34" charset="0"/>
              </a:rPr>
              <a:t>Habbakuk’s</a:t>
            </a:r>
            <a:r>
              <a:rPr lang="en-US" b="0"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 Judah, to us today, faith has been required.  But, it must be a faith that is seen in our steadfastness!</a:t>
            </a:r>
          </a:p>
          <a:p>
            <a:pPr marL="171450" lvl="0" indent="-171450" algn="l">
              <a:buFont typeface="Arial" panose="020B0604020202020204" pitchFamily="34" charset="0"/>
              <a:buChar char="•"/>
            </a:pPr>
            <a:r>
              <a:rPr lang="en-US" b="1" i="0" dirty="0">
                <a:solidFill>
                  <a:srgbClr val="0A0A0A"/>
                </a:solidFill>
                <a:effectLst/>
                <a:latin typeface="Calibri" panose="020F0502020204030204" pitchFamily="34" charset="0"/>
                <a:ea typeface="Calibri" panose="020F0502020204030204" pitchFamily="34" charset="0"/>
                <a:cs typeface="Calibri" panose="020F0502020204030204" pitchFamily="34" charset="0"/>
              </a:rPr>
              <a:t>Let’s Spend a few moments looking at the entirety of Habakkuk 2:4</a:t>
            </a:r>
          </a:p>
          <a:p>
            <a:pPr marL="457200" lvl="1" indent="0">
              <a:buFont typeface="Arial" panose="020B0604020202020204" pitchFamily="34" charset="0"/>
              <a:buNone/>
            </a:pPr>
            <a:endParaRPr lang="en-US" i="1" dirty="0">
              <a:latin typeface="Calibri" panose="020F0502020204030204" pitchFamily="34" charset="0"/>
              <a:ea typeface="Calibri" panose="020F0502020204030204" pitchFamily="34" charset="0"/>
              <a:cs typeface="Calibri" panose="020F0502020204030204" pitchFamily="34" charset="0"/>
            </a:endParaRPr>
          </a:p>
          <a:p>
            <a:pPr marL="0" lvl="0" indent="0" algn="r">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Sermon starter by Mark Posey</a:t>
            </a:r>
          </a:p>
        </p:txBody>
      </p:sp>
      <p:sp>
        <p:nvSpPr>
          <p:cNvPr id="4" name="Slide Number Placeholder 3"/>
          <p:cNvSpPr>
            <a:spLocks noGrp="1"/>
          </p:cNvSpPr>
          <p:nvPr>
            <p:ph type="sldNum" sz="quarter" idx="5"/>
          </p:nvPr>
        </p:nvSpPr>
        <p:spPr/>
        <p:txBody>
          <a:bodyPr/>
          <a:lstStyle/>
          <a:p>
            <a:fld id="{02823084-239C-4015-8FFF-A5B009C40A5D}" type="slidenum">
              <a:rPr lang="en-US" smtClean="0"/>
              <a:t>1</a:t>
            </a:fld>
            <a:endParaRPr lang="en-US"/>
          </a:p>
        </p:txBody>
      </p:sp>
    </p:spTree>
    <p:extLst>
      <p:ext uri="{BB962C8B-B14F-4D97-AF65-F5344CB8AC3E}">
        <p14:creationId xmlns:p14="http://schemas.microsoft.com/office/powerpoint/2010/main" val="297956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Trust (Believe, Have Faith) and Obey the Lord – No Matter What!</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Don’t Accept the Contention, “All you have to do” is believe. Or any doctrine that denies the necessity of obedience</a:t>
            </a:r>
          </a:p>
          <a:p>
            <a:pPr marL="628650" lvl="1"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As indicated, Abraham’s faith was accounted to him for righteousness because it was an obedient faith!</a:t>
            </a:r>
          </a:p>
          <a:p>
            <a:pPr marL="628650" lvl="1"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This is indicated by the Phrase, the </a:t>
            </a:r>
            <a:r>
              <a:rPr lang="en-US" i="1" dirty="0">
                <a:latin typeface="Calibri" panose="020F0502020204030204" pitchFamily="34" charset="0"/>
                <a:ea typeface="Calibri" panose="020F0502020204030204" pitchFamily="34" charset="0"/>
                <a:cs typeface="Calibri" panose="020F0502020204030204" pitchFamily="34" charset="0"/>
              </a:rPr>
              <a:t>“just </a:t>
            </a:r>
            <a:r>
              <a:rPr lang="en-US" i="1" u="sng" dirty="0">
                <a:latin typeface="Calibri" panose="020F0502020204030204" pitchFamily="34" charset="0"/>
                <a:ea typeface="Calibri" panose="020F0502020204030204" pitchFamily="34" charset="0"/>
                <a:cs typeface="Calibri" panose="020F0502020204030204" pitchFamily="34" charset="0"/>
              </a:rPr>
              <a:t>shall live </a:t>
            </a:r>
            <a:r>
              <a:rPr lang="en-US" i="1" dirty="0">
                <a:latin typeface="Calibri" panose="020F0502020204030204" pitchFamily="34" charset="0"/>
                <a:ea typeface="Calibri" panose="020F0502020204030204" pitchFamily="34" charset="0"/>
                <a:cs typeface="Calibri" panose="020F0502020204030204" pitchFamily="34" charset="0"/>
              </a:rPr>
              <a:t>by faith.”</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[CLICK] The JUST shall live by Faith </a:t>
            </a:r>
          </a:p>
          <a:p>
            <a:pPr marL="0" indent="0">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(Romans 1:17), </a:t>
            </a:r>
            <a:r>
              <a:rPr lang="en-US" i="1" dirty="0">
                <a:latin typeface="Calibri" panose="020F0502020204030204" pitchFamily="34" charset="0"/>
                <a:ea typeface="Calibri" panose="020F0502020204030204" pitchFamily="34" charset="0"/>
                <a:cs typeface="Calibri" panose="020F0502020204030204" pitchFamily="34" charset="0"/>
              </a:rPr>
              <a:t>“For in it </a:t>
            </a:r>
            <a:r>
              <a:rPr lang="en-US" i="0" dirty="0">
                <a:latin typeface="Calibri" panose="020F0502020204030204" pitchFamily="34" charset="0"/>
                <a:ea typeface="Calibri" panose="020F0502020204030204" pitchFamily="34" charset="0"/>
                <a:cs typeface="Calibri" panose="020F0502020204030204" pitchFamily="34" charset="0"/>
              </a:rPr>
              <a:t>[the gospel] </a:t>
            </a:r>
            <a:r>
              <a:rPr lang="en-US" i="1" dirty="0">
                <a:latin typeface="Calibri" panose="020F0502020204030204" pitchFamily="34" charset="0"/>
                <a:ea typeface="Calibri" panose="020F0502020204030204" pitchFamily="34" charset="0"/>
                <a:cs typeface="Calibri" panose="020F0502020204030204" pitchFamily="34" charset="0"/>
              </a:rPr>
              <a:t>the righteousness of God is revealed from faith to faith; as it is written, “The just shall live by faith.”</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THE JUST here clearly refers to those who are called by the power of the gospel of Christ.</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The meaning of </a:t>
            </a:r>
            <a:r>
              <a:rPr lang="en-US" i="1" dirty="0">
                <a:latin typeface="Calibri" panose="020F0502020204030204" pitchFamily="34" charset="0"/>
                <a:ea typeface="Calibri" panose="020F0502020204030204" pitchFamily="34" charset="0"/>
                <a:cs typeface="Calibri" panose="020F0502020204030204" pitchFamily="34" charset="0"/>
              </a:rPr>
              <a:t>“from faith to faith” </a:t>
            </a:r>
            <a:r>
              <a:rPr lang="en-US" i="0" dirty="0">
                <a:latin typeface="Calibri" panose="020F0502020204030204" pitchFamily="34" charset="0"/>
                <a:ea typeface="Calibri" panose="020F0502020204030204" pitchFamily="34" charset="0"/>
                <a:cs typeface="Calibri" panose="020F0502020204030204" pitchFamily="34" charset="0"/>
              </a:rPr>
              <a:t>from THE Faith to OUR Faith.</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We who embrace THE Faith are the elect, the called out, the Justified.  We are contrasted to the world</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As Paul said in 1 Corinthians 6</a:t>
            </a:r>
          </a:p>
          <a:p>
            <a:pPr marL="0" lvl="0" indent="0">
              <a:buFont typeface="Arial" panose="020B0604020202020204" pitchFamily="34" charset="0"/>
              <a:buNone/>
            </a:pPr>
            <a:r>
              <a:rPr lang="en-US" dirty="0">
                <a:latin typeface="Calibri" panose="020F0502020204030204" pitchFamily="34" charset="0"/>
                <a:ea typeface="Calibri" panose="020F0502020204030204" pitchFamily="34" charset="0"/>
                <a:cs typeface="Calibri" panose="020F0502020204030204" pitchFamily="34" charset="0"/>
              </a:rPr>
              <a:t>(1 Corinthians 6:9-11), </a:t>
            </a:r>
            <a:r>
              <a:rPr lang="en-US" i="1" dirty="0">
                <a:latin typeface="Calibri" panose="020F0502020204030204" pitchFamily="34" charset="0"/>
                <a:ea typeface="Calibri" panose="020F0502020204030204" pitchFamily="34" charset="0"/>
                <a:cs typeface="Calibri" panose="020F0502020204030204" pitchFamily="34" charset="0"/>
              </a:rPr>
              <a:t>“Do you not know that the unrighteous will not inherit the kingdom of God? Do not be deceived. Neither fornicators, nor idolaters, nor adulterers, nor homosexuals, nor sodomites, nor thieves, nor covetous, nor drunkards, nor revilers, nor extortioners will inherit the kingdom of God. </a:t>
            </a:r>
            <a:r>
              <a:rPr lang="en-US" i="1" u="sng" dirty="0">
                <a:latin typeface="Calibri" panose="020F0502020204030204" pitchFamily="34" charset="0"/>
                <a:ea typeface="Calibri" panose="020F0502020204030204" pitchFamily="34" charset="0"/>
                <a:cs typeface="Calibri" panose="020F0502020204030204" pitchFamily="34" charset="0"/>
              </a:rPr>
              <a:t>And such were some of you. But you were washed, but you were sanctified, but you were justified in the name of the Lord Jesus and by the Spirit of our God</a:t>
            </a:r>
            <a:r>
              <a:rPr lang="en-US" i="1" dirty="0">
                <a:latin typeface="Calibri" panose="020F0502020204030204" pitchFamily="34" charset="0"/>
                <a:ea typeface="Calibri" panose="020F0502020204030204" pitchFamily="34" charset="0"/>
                <a:cs typeface="Calibri" panose="020F0502020204030204" pitchFamily="34" charset="0"/>
              </a:rPr>
              <a:t>.”</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Ultimately, our choosing is what makes us different from the alien sinner.  The election is an act that Jesus does for us (He chooses us through the gospel of the Lord.</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[CLICK] The just SHALL LIVE by faith </a:t>
            </a:r>
          </a:p>
          <a:p>
            <a:pPr marL="0" indent="0">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(Galatians 3:11),</a:t>
            </a:r>
            <a:r>
              <a:rPr lang="en-US" dirty="0">
                <a:latin typeface="Calibri" panose="020F0502020204030204" pitchFamily="34" charset="0"/>
                <a:ea typeface="Calibri" panose="020F0502020204030204" pitchFamily="34" charset="0"/>
                <a:cs typeface="Calibri" panose="020F0502020204030204" pitchFamily="34" charset="0"/>
              </a:rPr>
              <a:t> </a:t>
            </a:r>
            <a:r>
              <a:rPr lang="en-US" i="1" dirty="0">
                <a:latin typeface="Calibri" panose="020F0502020204030204" pitchFamily="34" charset="0"/>
                <a:ea typeface="Calibri" panose="020F0502020204030204" pitchFamily="34" charset="0"/>
                <a:cs typeface="Calibri" panose="020F0502020204030204" pitchFamily="34" charset="0"/>
              </a:rPr>
              <a:t>“But that no one is justified by the law in the sight of God is evident, for “the just shall live by faith.”</a:t>
            </a:r>
          </a:p>
          <a:p>
            <a:pPr marL="628650" lvl="1" indent="-171450">
              <a:buFont typeface="Arial" panose="020B0604020202020204" pitchFamily="34" charset="0"/>
              <a:buChar char="•"/>
            </a:pPr>
            <a:r>
              <a:rPr lang="en-US" i="0" u="sng" dirty="0">
                <a:latin typeface="Calibri" panose="020F0502020204030204" pitchFamily="34" charset="0"/>
                <a:ea typeface="Calibri" panose="020F0502020204030204" pitchFamily="34" charset="0"/>
                <a:cs typeface="Calibri" panose="020F0502020204030204" pitchFamily="34" charset="0"/>
              </a:rPr>
              <a:t>Here we see the basis of our life</a:t>
            </a:r>
            <a:r>
              <a:rPr lang="en-US" i="0" dirty="0">
                <a:latin typeface="Calibri" panose="020F0502020204030204" pitchFamily="34" charset="0"/>
                <a:ea typeface="Calibri" panose="020F0502020204030204" pitchFamily="34" charset="0"/>
                <a:cs typeface="Calibri" panose="020F0502020204030204" pitchFamily="34" charset="0"/>
              </a:rPr>
              <a:t>!  (Our standing with God, as opposed to separation from Him.</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The reason for spiritual death is sin.</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No avenue is available to escape from the consequences of sin, except through faith in Jesus Christ, who is uniquely our Savior!</a:t>
            </a:r>
          </a:p>
          <a:p>
            <a:pPr marL="0" lvl="0" indent="0">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(Hebrews 10:1-10), </a:t>
            </a:r>
            <a:r>
              <a:rPr lang="en-US" i="1" dirty="0">
                <a:latin typeface="Calibri" panose="020F0502020204030204" pitchFamily="34" charset="0"/>
                <a:ea typeface="Calibri" panose="020F0502020204030204" pitchFamily="34" charset="0"/>
                <a:cs typeface="Calibri" panose="020F0502020204030204" pitchFamily="34" charset="0"/>
              </a:rPr>
              <a:t>”For the law, having a shadow of the good things to come, and not the very image of the things, can never with these same sacrifices, which they offer continually year by year, make those who approach perfect. For then would they not have ceased to be offered? For the worshipers, once purified, would have had no more consciousness of sins. But in those sacrifices there is a reminder of sins every year. For it is not possible that the blood of bulls and goats could take away sins. Therefore, when He came into the world, He said: ‘Sacrifice and offering You did not desire, But a body You have prepared for Me. In burnt offerings and sacrifices for sin You had no pleasure. Then I said, ‘Behold, I have come— In the volume of the book it is written of Me— To do Your will, O God.’ Previously saying, ‘Sacrifice and offering, burnt offerings, and offerings for sin You did not desire, nor had pleasure in them’ (which are offered according to the law), then He said, ‘Behold, I have come to do Your will, O God.’ He takes away the first that He may establish the second. By that will we have been sanctified through the offering of the body of Jesus Christ once for all.”</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Eternal life was, is, and always shall be through faith in Jesus!</a:t>
            </a:r>
          </a:p>
          <a:p>
            <a:pPr marL="0" lvl="0" indent="0">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(Hebrews 11:39-40), </a:t>
            </a:r>
            <a:r>
              <a:rPr lang="en-US" i="1" dirty="0">
                <a:latin typeface="Calibri" panose="020F0502020204030204" pitchFamily="34" charset="0"/>
                <a:ea typeface="Calibri" panose="020F0502020204030204" pitchFamily="34" charset="0"/>
                <a:cs typeface="Calibri" panose="020F0502020204030204" pitchFamily="34" charset="0"/>
              </a:rPr>
              <a:t>“And all these </a:t>
            </a:r>
            <a:r>
              <a:rPr lang="en-US" i="0" dirty="0">
                <a:latin typeface="Calibri" panose="020F0502020204030204" pitchFamily="34" charset="0"/>
                <a:ea typeface="Calibri" panose="020F0502020204030204" pitchFamily="34" charset="0"/>
                <a:cs typeface="Calibri" panose="020F0502020204030204" pitchFamily="34" charset="0"/>
              </a:rPr>
              <a:t>[those who lived before Jesus], </a:t>
            </a:r>
            <a:r>
              <a:rPr lang="en-US" i="1" dirty="0">
                <a:latin typeface="Calibri" panose="020F0502020204030204" pitchFamily="34" charset="0"/>
                <a:ea typeface="Calibri" panose="020F0502020204030204" pitchFamily="34" charset="0"/>
                <a:cs typeface="Calibri" panose="020F0502020204030204" pitchFamily="34" charset="0"/>
              </a:rPr>
              <a:t>having obtained a good testimony through faith, did not receive the promise, God having provided something better for us, that they should not be made perfect apart from us.”</a:t>
            </a:r>
          </a:p>
          <a:p>
            <a:pPr marL="17145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[CLICK] The just shall live BY FAITH! </a:t>
            </a:r>
          </a:p>
          <a:p>
            <a:pPr marL="0" indent="0">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(Hebrews 10:38), </a:t>
            </a:r>
            <a:r>
              <a:rPr lang="en-US" i="1" dirty="0">
                <a:latin typeface="Calibri" panose="020F0502020204030204" pitchFamily="34" charset="0"/>
                <a:ea typeface="Calibri" panose="020F0502020204030204" pitchFamily="34" charset="0"/>
                <a:cs typeface="Calibri" panose="020F0502020204030204" pitchFamily="34" charset="0"/>
              </a:rPr>
              <a:t>“Now the just shall live by faith; But if anyone draws back, My soul has no pleasure in him.”</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Here is where the concept of steadfastness or faithfulness comes in.</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Can you believe a person who says they have faith in Jesus, if it is not seen in their conduct and speech?</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NO!  What Jesus stands for and instructs are our marching orders as His disciples.</a:t>
            </a:r>
          </a:p>
          <a:p>
            <a:pPr marL="628650" lvl="1" indent="-171450">
              <a:buFont typeface="Arial" panose="020B0604020202020204" pitchFamily="34" charset="0"/>
              <a:buChar char="•"/>
            </a:pPr>
            <a:r>
              <a:rPr lang="en-US" i="0" dirty="0">
                <a:latin typeface="Calibri" panose="020F0502020204030204" pitchFamily="34" charset="0"/>
                <a:ea typeface="Calibri" panose="020F0502020204030204" pitchFamily="34" charset="0"/>
                <a:cs typeface="Calibri" panose="020F0502020204030204" pitchFamily="34" charset="0"/>
              </a:rPr>
              <a:t>We don’t life as we want, but as He wants!  (Selflessness and Humility, not Selfishness and Pride!)</a:t>
            </a:r>
          </a:p>
          <a:p>
            <a:pPr marL="628650" lvl="1"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Consider these words from James</a:t>
            </a:r>
          </a:p>
          <a:p>
            <a:pPr marL="0" lvl="0" indent="0">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(James 2:14-20), </a:t>
            </a:r>
            <a:r>
              <a:rPr lang="en-US" i="1" dirty="0">
                <a:latin typeface="Calibri" panose="020F0502020204030204" pitchFamily="34" charset="0"/>
                <a:ea typeface="Calibri" panose="020F0502020204030204" pitchFamily="34" charset="0"/>
                <a:cs typeface="Calibri" panose="020F0502020204030204" pitchFamily="34" charset="0"/>
              </a:rPr>
              <a:t>“What does it profit, my brethren, if someone says he has faith but does not have works? Can faith save him? If a brother or sister is naked and destitute of daily food, and one of you says to them, ‘Depart in peace, be warmed and filled,’ but you do not give them the things which are needed for the body, what does it profit? Thus also faith by itself, if it does not have works, is dead. </a:t>
            </a:r>
            <a:r>
              <a:rPr lang="en-US" i="1" u="sng" dirty="0">
                <a:latin typeface="Calibri" panose="020F0502020204030204" pitchFamily="34" charset="0"/>
                <a:ea typeface="Calibri" panose="020F0502020204030204" pitchFamily="34" charset="0"/>
                <a:cs typeface="Calibri" panose="020F0502020204030204" pitchFamily="34" charset="0"/>
              </a:rPr>
              <a:t>But someone will say, ‘You have faith, and I have works.’ Show me your faith without your works, and I will show you my faith by my works</a:t>
            </a:r>
            <a:r>
              <a:rPr lang="en-US" i="1" dirty="0">
                <a:latin typeface="Calibri" panose="020F0502020204030204" pitchFamily="34" charset="0"/>
                <a:ea typeface="Calibri" panose="020F0502020204030204" pitchFamily="34" charset="0"/>
                <a:cs typeface="Calibri" panose="020F0502020204030204" pitchFamily="34" charset="0"/>
              </a:rPr>
              <a:t>. You believe that there is one God. You do well. Even the demons believe—and tremble! But do you want to know, O foolish man, that faith without works is dead?”</a:t>
            </a:r>
          </a:p>
          <a:p>
            <a:pPr marL="0" lvl="0" indent="0">
              <a:buFont typeface="Arial" panose="020B0604020202020204" pitchFamily="34" charset="0"/>
              <a:buNone/>
            </a:pP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2823084-239C-4015-8FFF-A5B009C40A5D}" type="slidenum">
              <a:rPr lang="en-US" smtClean="0"/>
              <a:t>2</a:t>
            </a:fld>
            <a:endParaRPr lang="en-US"/>
          </a:p>
        </p:txBody>
      </p:sp>
    </p:spTree>
    <p:extLst>
      <p:ext uri="{BB962C8B-B14F-4D97-AF65-F5344CB8AC3E}">
        <p14:creationId xmlns:p14="http://schemas.microsoft.com/office/powerpoint/2010/main" val="4108970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Conclusion</a:t>
            </a:r>
          </a:p>
          <a:p>
            <a:pPr marL="171450" lvl="0" indent="-171450">
              <a:buFont typeface="Arial" panose="020B0604020202020204" pitchFamily="34" charset="0"/>
              <a:buChar char="•"/>
            </a:pPr>
            <a:r>
              <a:rPr lang="en-US" b="1" dirty="0">
                <a:latin typeface="Calibri" panose="020F0502020204030204" pitchFamily="34" charset="0"/>
                <a:ea typeface="Calibri" panose="020F0502020204030204" pitchFamily="34" charset="0"/>
                <a:cs typeface="Calibri" panose="020F0502020204030204" pitchFamily="34" charset="0"/>
              </a:rPr>
              <a:t>So, there are certain things we can note from this text.</a:t>
            </a:r>
          </a:p>
          <a:p>
            <a:pPr marL="628650" lvl="1"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First, faith in Jesus is the only way to access God’s grace.  The only way to obtain the gift of His Son which can reconcile us to God and save our souls</a:t>
            </a:r>
          </a:p>
          <a:p>
            <a:pPr marL="628650" lvl="1" indent="-171450">
              <a:buFont typeface="Arial" panose="020B0604020202020204" pitchFamily="34" charset="0"/>
              <a:buChar char="•"/>
            </a:pPr>
            <a:r>
              <a:rPr lang="en-US" dirty="0">
                <a:latin typeface="Calibri" panose="020F0502020204030204" pitchFamily="34" charset="0"/>
                <a:ea typeface="Calibri" panose="020F0502020204030204" pitchFamily="34" charset="0"/>
                <a:cs typeface="Calibri" panose="020F0502020204030204" pitchFamily="34" charset="0"/>
              </a:rPr>
              <a:t>Second, God requires that faith in Him be seen in our daily lives and conduct.  To be just we have to live in accord with the faith delivered from God to man.  Consider the following words…</a:t>
            </a:r>
          </a:p>
          <a:p>
            <a:pPr marL="0" lvl="0" indent="0">
              <a:buFont typeface="Arial" panose="020B0604020202020204" pitchFamily="34" charset="0"/>
              <a:buNone/>
            </a:pPr>
            <a:r>
              <a:rPr lang="en-US" b="1" dirty="0">
                <a:latin typeface="Calibri" panose="020F0502020204030204" pitchFamily="34" charset="0"/>
                <a:ea typeface="Calibri" panose="020F0502020204030204" pitchFamily="34" charset="0"/>
                <a:cs typeface="Calibri" panose="020F0502020204030204" pitchFamily="34" charset="0"/>
              </a:rPr>
              <a:t>(Galatians 2:20), </a:t>
            </a:r>
            <a:r>
              <a:rPr lang="en-US" b="1" i="1" dirty="0">
                <a:latin typeface="Calibri" panose="020F0502020204030204" pitchFamily="34" charset="0"/>
                <a:ea typeface="Calibri" panose="020F0502020204030204" pitchFamily="34" charset="0"/>
                <a:cs typeface="Calibri" panose="020F0502020204030204" pitchFamily="34" charset="0"/>
              </a:rPr>
              <a:t>“</a:t>
            </a:r>
            <a:r>
              <a:rPr lang="en-US" i="1" dirty="0">
                <a:latin typeface="Calibri" panose="020F0502020204030204" pitchFamily="34" charset="0"/>
                <a:ea typeface="Calibri" panose="020F0502020204030204" pitchFamily="34" charset="0"/>
                <a:cs typeface="Calibri" panose="020F0502020204030204" pitchFamily="34" charset="0"/>
              </a:rPr>
              <a:t>I have been crucified with Christ; </a:t>
            </a:r>
            <a:r>
              <a:rPr lang="en-US" i="1" u="sng" dirty="0">
                <a:latin typeface="Calibri" panose="020F0502020204030204" pitchFamily="34" charset="0"/>
                <a:ea typeface="Calibri" panose="020F0502020204030204" pitchFamily="34" charset="0"/>
                <a:cs typeface="Calibri" panose="020F0502020204030204" pitchFamily="34" charset="0"/>
              </a:rPr>
              <a:t>it is no longer I who live, but Christ lives in me</a:t>
            </a:r>
            <a:r>
              <a:rPr lang="en-US" i="1" dirty="0">
                <a:latin typeface="Calibri" panose="020F0502020204030204" pitchFamily="34" charset="0"/>
                <a:ea typeface="Calibri" panose="020F0502020204030204" pitchFamily="34" charset="0"/>
                <a:cs typeface="Calibri" panose="020F0502020204030204" pitchFamily="34" charset="0"/>
              </a:rPr>
              <a:t>; </a:t>
            </a:r>
            <a:r>
              <a:rPr lang="en-US" i="1" u="sng" dirty="0">
                <a:latin typeface="Calibri" panose="020F0502020204030204" pitchFamily="34" charset="0"/>
                <a:ea typeface="Calibri" panose="020F0502020204030204" pitchFamily="34" charset="0"/>
                <a:cs typeface="Calibri" panose="020F0502020204030204" pitchFamily="34" charset="0"/>
              </a:rPr>
              <a:t>and the life which I now live in the flesh I live by faith in the Son of God</a:t>
            </a:r>
            <a:r>
              <a:rPr lang="en-US" i="1" dirty="0">
                <a:latin typeface="Calibri" panose="020F0502020204030204" pitchFamily="34" charset="0"/>
                <a:ea typeface="Calibri" panose="020F0502020204030204" pitchFamily="34" charset="0"/>
                <a:cs typeface="Calibri" panose="020F0502020204030204" pitchFamily="34" charset="0"/>
              </a:rPr>
              <a:t>, who loved me and gave Himself for me.”</a:t>
            </a:r>
          </a:p>
        </p:txBody>
      </p:sp>
      <p:sp>
        <p:nvSpPr>
          <p:cNvPr id="4" name="Slide Number Placeholder 3"/>
          <p:cNvSpPr>
            <a:spLocks noGrp="1"/>
          </p:cNvSpPr>
          <p:nvPr>
            <p:ph type="sldNum" sz="quarter" idx="5"/>
          </p:nvPr>
        </p:nvSpPr>
        <p:spPr/>
        <p:txBody>
          <a:bodyPr/>
          <a:lstStyle/>
          <a:p>
            <a:fld id="{02823084-239C-4015-8FFF-A5B009C40A5D}" type="slidenum">
              <a:rPr lang="en-US" smtClean="0"/>
              <a:t>3</a:t>
            </a:fld>
            <a:endParaRPr lang="en-US"/>
          </a:p>
        </p:txBody>
      </p:sp>
    </p:spTree>
    <p:extLst>
      <p:ext uri="{BB962C8B-B14F-4D97-AF65-F5344CB8AC3E}">
        <p14:creationId xmlns:p14="http://schemas.microsoft.com/office/powerpoint/2010/main" val="242547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66496-6A9D-0471-6D89-D178422DB0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1CE3D2-4ED2-82FF-C227-89A480F13F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C6D1DA-DEAB-9E59-AB9B-0FADE1927467}"/>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5" name="Footer Placeholder 4">
            <a:extLst>
              <a:ext uri="{FF2B5EF4-FFF2-40B4-BE49-F238E27FC236}">
                <a16:creationId xmlns:a16="http://schemas.microsoft.com/office/drawing/2014/main" id="{C9C3D000-0BE0-D728-7E8B-1F85C6A92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B076D0-6753-7066-A91F-350AF5BA9A54}"/>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77126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DCBF0-D4E4-8FEF-4C60-48D2C5C712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C51843-09D9-2D30-651C-6F27B6737F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45D80-6B4C-5F40-0803-4D0F4A6427F4}"/>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5" name="Footer Placeholder 4">
            <a:extLst>
              <a:ext uri="{FF2B5EF4-FFF2-40B4-BE49-F238E27FC236}">
                <a16:creationId xmlns:a16="http://schemas.microsoft.com/office/drawing/2014/main" id="{7D674719-6021-3C2E-E796-C1B617177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315B0B-3DA3-65B3-E75A-E776ED6090AB}"/>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395759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53D1B2-B04C-BC96-6E3D-98D3525087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6DE07-B017-77AC-5408-E801338C3B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3F6696-3E6A-D79D-8D6F-95885FE52E00}"/>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5" name="Footer Placeholder 4">
            <a:extLst>
              <a:ext uri="{FF2B5EF4-FFF2-40B4-BE49-F238E27FC236}">
                <a16:creationId xmlns:a16="http://schemas.microsoft.com/office/drawing/2014/main" id="{826D493B-0AD1-1B80-2C68-F07A46511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CE175-7BBA-6AD3-1356-A693B6A82B08}"/>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1282588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80EB-B83D-225B-B89A-1827475EBA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71C00-5B31-1EAF-0DCB-8D4208DA60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ADA2B-8B27-ADFA-5CDA-0D227019FDDE}"/>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5" name="Footer Placeholder 4">
            <a:extLst>
              <a:ext uri="{FF2B5EF4-FFF2-40B4-BE49-F238E27FC236}">
                <a16:creationId xmlns:a16="http://schemas.microsoft.com/office/drawing/2014/main" id="{C84AE30D-50DE-A457-FECC-D39C30866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1A95E7-A2CD-49C6-9158-204614F653DA}"/>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113650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59F37-A33A-F8F7-E21C-8E9A13C9CE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84F089-B1C7-CDC7-DC2C-1045AFC90D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46C4A3-1834-3DAF-B7B9-442245C8B13B}"/>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5" name="Footer Placeholder 4">
            <a:extLst>
              <a:ext uri="{FF2B5EF4-FFF2-40B4-BE49-F238E27FC236}">
                <a16:creationId xmlns:a16="http://schemas.microsoft.com/office/drawing/2014/main" id="{E95FC677-7F81-4104-1F5C-EBB415F79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49AA11-8520-F737-9193-931E85497CE8}"/>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198561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09F7-2521-F2EC-EA9F-0848124F07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E93BC-9454-9351-DE4E-FD27EA8EAD9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35E6A8-BF43-856F-5690-F9F1418A6C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458F07-D081-0CF4-A2E3-E0DD41B861A5}"/>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6" name="Footer Placeholder 5">
            <a:extLst>
              <a:ext uri="{FF2B5EF4-FFF2-40B4-BE49-F238E27FC236}">
                <a16:creationId xmlns:a16="http://schemas.microsoft.com/office/drawing/2014/main" id="{13F7AFBF-D766-AD8D-C752-4A244CE3F1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68C842-F991-2BA2-0B7B-2287B65697CE}"/>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95565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6D854-112D-9941-18E2-F4102CA2F5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A4A9E6-B226-47AD-2BB6-02F6A357FB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1B1F13-114F-47EB-C236-578AFC6712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F6603D-5D75-C248-DE3E-187BC7E22F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E94610-B0DA-D695-F24D-C284886092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25F2D4-8C68-CAE9-3EC8-64C41F5FD3E9}"/>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8" name="Footer Placeholder 7">
            <a:extLst>
              <a:ext uri="{FF2B5EF4-FFF2-40B4-BE49-F238E27FC236}">
                <a16:creationId xmlns:a16="http://schemas.microsoft.com/office/drawing/2014/main" id="{D7D19AF6-34EA-C23D-765D-D0484BF042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EA7E29-16E3-2B55-1EF4-604F739B85CD}"/>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264152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8F175-89AB-752A-4350-4E3CB6EB0E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15A20E-8343-131A-AE08-36BC11CF33AD}"/>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4" name="Footer Placeholder 3">
            <a:extLst>
              <a:ext uri="{FF2B5EF4-FFF2-40B4-BE49-F238E27FC236}">
                <a16:creationId xmlns:a16="http://schemas.microsoft.com/office/drawing/2014/main" id="{5E62A253-459E-FE64-1253-4D0328C122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9946CB-4D61-70C1-B492-C911B619E10E}"/>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1414923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1FE421-E6A1-A83F-8791-953778ED4565}"/>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3" name="Footer Placeholder 2">
            <a:extLst>
              <a:ext uri="{FF2B5EF4-FFF2-40B4-BE49-F238E27FC236}">
                <a16:creationId xmlns:a16="http://schemas.microsoft.com/office/drawing/2014/main" id="{860B330B-7C33-8EAD-E19B-836F00A40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95772B-8DBB-5D15-CA00-824374F15983}"/>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275148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8072B-06D9-C2B1-D5BC-FFB9339B6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24AC7CC-A726-B7B6-370B-CB458975F8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E2347F-BE92-6737-84CC-AA167A46F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145836-E708-3B63-6CEA-4444B6B6C22B}"/>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6" name="Footer Placeholder 5">
            <a:extLst>
              <a:ext uri="{FF2B5EF4-FFF2-40B4-BE49-F238E27FC236}">
                <a16:creationId xmlns:a16="http://schemas.microsoft.com/office/drawing/2014/main" id="{96F7866E-BF4D-F15A-65F9-4B132BE48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53D8E8-C3FB-4350-3330-8A78003E0038}"/>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162900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2D84-6EA8-98CE-22A9-61F602B18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6A700-BC9F-C64C-D26D-59868F5D4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1BA197-92BD-F1EE-A083-15DD6DAE7C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ACBDA3-4B12-5AE0-D36A-FA7DDB1B1B8B}"/>
              </a:ext>
            </a:extLst>
          </p:cNvPr>
          <p:cNvSpPr>
            <a:spLocks noGrp="1"/>
          </p:cNvSpPr>
          <p:nvPr>
            <p:ph type="dt" sz="half" idx="10"/>
          </p:nvPr>
        </p:nvSpPr>
        <p:spPr/>
        <p:txBody>
          <a:bodyPr/>
          <a:lstStyle/>
          <a:p>
            <a:fld id="{BF99C8AD-6461-4CC5-AE88-389603245669}" type="datetimeFigureOut">
              <a:rPr lang="en-US" smtClean="0"/>
              <a:t>1/10/2024</a:t>
            </a:fld>
            <a:endParaRPr lang="en-US"/>
          </a:p>
        </p:txBody>
      </p:sp>
      <p:sp>
        <p:nvSpPr>
          <p:cNvPr id="6" name="Footer Placeholder 5">
            <a:extLst>
              <a:ext uri="{FF2B5EF4-FFF2-40B4-BE49-F238E27FC236}">
                <a16:creationId xmlns:a16="http://schemas.microsoft.com/office/drawing/2014/main" id="{211317F6-26C4-6461-4EA2-775D5FE689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ECF1D8-C8FD-FB91-D031-5D44950B2E29}"/>
              </a:ext>
            </a:extLst>
          </p:cNvPr>
          <p:cNvSpPr>
            <a:spLocks noGrp="1"/>
          </p:cNvSpPr>
          <p:nvPr>
            <p:ph type="sldNum" sz="quarter" idx="12"/>
          </p:nvPr>
        </p:nvSpPr>
        <p:spPr/>
        <p:txBody>
          <a:bodyPr/>
          <a:lstStyle/>
          <a:p>
            <a:fld id="{52C6B579-D705-454A-9065-CF277C22CAA4}" type="slidenum">
              <a:rPr lang="en-US" smtClean="0"/>
              <a:t>‹#›</a:t>
            </a:fld>
            <a:endParaRPr lang="en-US"/>
          </a:p>
        </p:txBody>
      </p:sp>
    </p:spTree>
    <p:extLst>
      <p:ext uri="{BB962C8B-B14F-4D97-AF65-F5344CB8AC3E}">
        <p14:creationId xmlns:p14="http://schemas.microsoft.com/office/powerpoint/2010/main" val="357595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FE71E-95DA-0BDB-1760-E856FFCDF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92E3E6-9400-E165-86C0-92FA7F418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9F932-A020-D93D-35FF-D263F73D9F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99C8AD-6461-4CC5-AE88-389603245669}" type="datetimeFigureOut">
              <a:rPr lang="en-US" smtClean="0"/>
              <a:t>1/10/2024</a:t>
            </a:fld>
            <a:endParaRPr lang="en-US"/>
          </a:p>
        </p:txBody>
      </p:sp>
      <p:sp>
        <p:nvSpPr>
          <p:cNvPr id="5" name="Footer Placeholder 4">
            <a:extLst>
              <a:ext uri="{FF2B5EF4-FFF2-40B4-BE49-F238E27FC236}">
                <a16:creationId xmlns:a16="http://schemas.microsoft.com/office/drawing/2014/main" id="{F3EBF508-188F-1759-D311-31D5CE50C3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603984-05D5-180A-B533-02E8DD8615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2C6B579-D705-454A-9065-CF277C22CAA4}" type="slidenum">
              <a:rPr lang="en-US" smtClean="0"/>
              <a:t>‹#›</a:t>
            </a:fld>
            <a:endParaRPr lang="en-US"/>
          </a:p>
        </p:txBody>
      </p:sp>
    </p:spTree>
    <p:extLst>
      <p:ext uri="{BB962C8B-B14F-4D97-AF65-F5344CB8AC3E}">
        <p14:creationId xmlns:p14="http://schemas.microsoft.com/office/powerpoint/2010/main" val="2654892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73079-3FF9-56A9-A307-CD09CC7DEAA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1297C91-A46C-A419-3695-7AB007F5B6B3}"/>
              </a:ext>
            </a:extLst>
          </p:cNvPr>
          <p:cNvSpPr>
            <a:spLocks noGrp="1"/>
          </p:cNvSpPr>
          <p:nvPr>
            <p:ph type="subTitle" idx="1"/>
          </p:nvPr>
        </p:nvSpPr>
        <p:spPr/>
        <p:txBody>
          <a:bodyPr/>
          <a:lstStyle/>
          <a:p>
            <a:endParaRPr lang="en-US"/>
          </a:p>
        </p:txBody>
      </p:sp>
      <p:pic>
        <p:nvPicPr>
          <p:cNvPr id="9" name="Picture 8" descr="A rock with text on it&#10;&#10;Description automatically generated">
            <a:extLst>
              <a:ext uri="{FF2B5EF4-FFF2-40B4-BE49-F238E27FC236}">
                <a16:creationId xmlns:a16="http://schemas.microsoft.com/office/drawing/2014/main" id="{411B4006-7AFC-63D7-8722-D10216CC5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3085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C2066-5214-3FED-734B-FDCF3BFE1E00}"/>
              </a:ext>
            </a:extLst>
          </p:cNvPr>
          <p:cNvSpPr>
            <a:spLocks noGrp="1"/>
          </p:cNvSpPr>
          <p:nvPr>
            <p:ph type="ctrTitle"/>
          </p:nvPr>
        </p:nvSpPr>
        <p:spPr>
          <a:xfrm>
            <a:off x="152401" y="299403"/>
            <a:ext cx="7848599" cy="1713525"/>
          </a:xfrm>
        </p:spPr>
        <p:txBody>
          <a:bodyPr>
            <a:noAutofit/>
          </a:bodyPr>
          <a:lstStyle/>
          <a:p>
            <a:pPr algn="l"/>
            <a:r>
              <a:rPr lang="en-US" b="1" dirty="0">
                <a:solidFill>
                  <a:srgbClr val="594D3D"/>
                </a:solidFill>
                <a:latin typeface="Bebas Neue" panose="020B0606020202050201" pitchFamily="34" charset="0"/>
              </a:rPr>
              <a:t>Trust &amp; Obey the Lord</a:t>
            </a:r>
            <a:br>
              <a:rPr lang="en-US" b="1" dirty="0">
                <a:solidFill>
                  <a:srgbClr val="594D3D"/>
                </a:solidFill>
                <a:latin typeface="Bebas Neue" panose="020B0606020202050201" pitchFamily="34" charset="0"/>
              </a:rPr>
            </a:br>
            <a:r>
              <a:rPr lang="en-US" b="1" dirty="0">
                <a:solidFill>
                  <a:srgbClr val="594D3D"/>
                </a:solidFill>
                <a:latin typeface="Bebas Neue" panose="020B0606020202050201" pitchFamily="34" charset="0"/>
              </a:rPr>
              <a:t>                          – No Matter What!</a:t>
            </a:r>
          </a:p>
        </p:txBody>
      </p:sp>
      <p:sp>
        <p:nvSpPr>
          <p:cNvPr id="3" name="Subtitle 2">
            <a:extLst>
              <a:ext uri="{FF2B5EF4-FFF2-40B4-BE49-F238E27FC236}">
                <a16:creationId xmlns:a16="http://schemas.microsoft.com/office/drawing/2014/main" id="{4FEAD092-85A3-0363-82BE-17A39B5AB3DA}"/>
              </a:ext>
            </a:extLst>
          </p:cNvPr>
          <p:cNvSpPr>
            <a:spLocks noGrp="1"/>
          </p:cNvSpPr>
          <p:nvPr>
            <p:ph type="subTitle" idx="1"/>
          </p:nvPr>
        </p:nvSpPr>
        <p:spPr>
          <a:xfrm>
            <a:off x="419100" y="2240279"/>
            <a:ext cx="11353800" cy="4501197"/>
          </a:xfrm>
        </p:spPr>
        <p:txBody>
          <a:bodyPr>
            <a:normAutofit/>
          </a:bodyPr>
          <a:lstStyle/>
          <a:p>
            <a:pPr algn="l"/>
            <a:r>
              <a:rPr lang="en-US" sz="4400" b="1" dirty="0">
                <a:solidFill>
                  <a:srgbClr val="594D3D"/>
                </a:solidFill>
                <a:latin typeface="Georgia" panose="02040502050405020303" pitchFamily="18" charset="0"/>
              </a:rPr>
              <a:t>THE JUST</a:t>
            </a:r>
          </a:p>
          <a:p>
            <a:pPr algn="l">
              <a:spcBef>
                <a:spcPts val="0"/>
              </a:spcBef>
              <a:spcAft>
                <a:spcPts val="1800"/>
              </a:spcAft>
            </a:pPr>
            <a:r>
              <a:rPr lang="en-US" sz="4000" dirty="0">
                <a:solidFill>
                  <a:srgbClr val="594D3D"/>
                </a:solidFill>
                <a:latin typeface="Georgia" panose="02040502050405020303" pitchFamily="18" charset="0"/>
              </a:rPr>
              <a:t>Rom. 1:17; 1 Cor. 6:9-11</a:t>
            </a:r>
          </a:p>
          <a:p>
            <a:r>
              <a:rPr lang="en-US" sz="4400" b="1" dirty="0">
                <a:solidFill>
                  <a:srgbClr val="594D3D"/>
                </a:solidFill>
                <a:latin typeface="Georgia" panose="02040502050405020303" pitchFamily="18" charset="0"/>
              </a:rPr>
              <a:t>SHALL LIVE</a:t>
            </a:r>
          </a:p>
          <a:p>
            <a:pPr>
              <a:spcBef>
                <a:spcPts val="0"/>
              </a:spcBef>
              <a:spcAft>
                <a:spcPts val="1800"/>
              </a:spcAft>
            </a:pPr>
            <a:r>
              <a:rPr lang="en-US" sz="4000" dirty="0">
                <a:solidFill>
                  <a:srgbClr val="594D3D"/>
                </a:solidFill>
                <a:latin typeface="Georgia" panose="02040502050405020303" pitchFamily="18" charset="0"/>
              </a:rPr>
              <a:t>Gal. 3:11; Heb. 10:1-10; 11:29-40</a:t>
            </a:r>
          </a:p>
          <a:p>
            <a:pPr algn="r"/>
            <a:r>
              <a:rPr lang="en-US" sz="4400" b="1" dirty="0">
                <a:solidFill>
                  <a:srgbClr val="594D3D"/>
                </a:solidFill>
                <a:latin typeface="Georgia" panose="02040502050405020303" pitchFamily="18" charset="0"/>
              </a:rPr>
              <a:t>BY FAITH</a:t>
            </a:r>
          </a:p>
          <a:p>
            <a:pPr algn="r"/>
            <a:r>
              <a:rPr lang="en-US" sz="4000" dirty="0">
                <a:solidFill>
                  <a:srgbClr val="594D3D"/>
                </a:solidFill>
                <a:latin typeface="Georgia" panose="02040502050405020303" pitchFamily="18" charset="0"/>
              </a:rPr>
              <a:t>Heb. 10:38; Jas. 2:14-20</a:t>
            </a:r>
          </a:p>
        </p:txBody>
      </p:sp>
      <p:pic>
        <p:nvPicPr>
          <p:cNvPr id="7" name="Picture 6" descr="A stone with a word engraved on it&#10;&#10;Description automatically generated">
            <a:extLst>
              <a:ext uri="{FF2B5EF4-FFF2-40B4-BE49-F238E27FC236}">
                <a16:creationId xmlns:a16="http://schemas.microsoft.com/office/drawing/2014/main" id="{C687DE85-4F4F-34AE-A155-5998A513CD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8676" y="0"/>
            <a:ext cx="3920924" cy="2286000"/>
          </a:xfrm>
          <a:prstGeom prst="rect">
            <a:avLst/>
          </a:prstGeom>
        </p:spPr>
      </p:pic>
    </p:spTree>
    <p:extLst>
      <p:ext uri="{BB962C8B-B14F-4D97-AF65-F5344CB8AC3E}">
        <p14:creationId xmlns:p14="http://schemas.microsoft.com/office/powerpoint/2010/main" val="16575676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ock with text on it&#10;&#10;Description automatically generated">
            <a:extLst>
              <a:ext uri="{FF2B5EF4-FFF2-40B4-BE49-F238E27FC236}">
                <a16:creationId xmlns:a16="http://schemas.microsoft.com/office/drawing/2014/main" id="{411B4006-7AFC-63D7-8722-D10216CC5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673079-3FF9-56A9-A307-CD09CC7DEAA4}"/>
              </a:ext>
            </a:extLst>
          </p:cNvPr>
          <p:cNvSpPr>
            <a:spLocks noGrp="1"/>
          </p:cNvSpPr>
          <p:nvPr>
            <p:ph type="ctrTitle"/>
          </p:nvPr>
        </p:nvSpPr>
        <p:spPr>
          <a:xfrm>
            <a:off x="365760" y="454502"/>
            <a:ext cx="7696200" cy="1346517"/>
          </a:xfrm>
        </p:spPr>
        <p:txBody>
          <a:bodyPr anchor="t">
            <a:normAutofit/>
          </a:bodyPr>
          <a:lstStyle/>
          <a:p>
            <a:pPr algn="l"/>
            <a:r>
              <a:rPr lang="en-US" dirty="0">
                <a:solidFill>
                  <a:srgbClr val="594D3D"/>
                </a:solidFill>
                <a:latin typeface="Bebas Neue" panose="020B0606020202050201" pitchFamily="34" charset="0"/>
              </a:rPr>
              <a:t>Conclusion (Galatians 2:20)</a:t>
            </a:r>
          </a:p>
        </p:txBody>
      </p:sp>
    </p:spTree>
    <p:extLst>
      <p:ext uri="{BB962C8B-B14F-4D97-AF65-F5344CB8AC3E}">
        <p14:creationId xmlns:p14="http://schemas.microsoft.com/office/powerpoint/2010/main" val="21289824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1234</TotalTime>
  <Words>1804</Words>
  <Application>Microsoft Office PowerPoint</Application>
  <PresentationFormat>Widescreen</PresentationFormat>
  <Paragraphs>69</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Aptos</vt:lpstr>
      <vt:lpstr>Aptos Display</vt:lpstr>
      <vt:lpstr>Arial</vt:lpstr>
      <vt:lpstr>Arial</vt:lpstr>
      <vt:lpstr>Bebas Neue</vt:lpstr>
      <vt:lpstr>BlackSingature</vt:lpstr>
      <vt:lpstr>Calibri</vt:lpstr>
      <vt:lpstr>Georgia</vt:lpstr>
      <vt:lpstr>Office Theme</vt:lpstr>
      <vt:lpstr>PowerPoint Presentation</vt:lpstr>
      <vt:lpstr>Trust &amp; Obey the Lord                           – No Matter What!</vt:lpstr>
      <vt:lpstr>Conclusion (Galatians 2:20)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2024-01-10T20:25:56Z</dcterms:created>
  <dcterms:modified xsi:type="dcterms:W3CDTF">2024-01-11T17:00:46Z</dcterms:modified>
</cp:coreProperties>
</file>