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A227F8-742F-4C10-90B9-46C51A7A1D9E}" v="12" dt="2024-02-02T18:52:24.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5759" autoAdjust="0"/>
  </p:normalViewPr>
  <p:slideViewPr>
    <p:cSldViewPr snapToGrid="0">
      <p:cViewPr varScale="1">
        <p:scale>
          <a:sx n="46" d="100"/>
          <a:sy n="46" d="100"/>
        </p:scale>
        <p:origin x="2098" y="34"/>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A9A227F8-742F-4C10-90B9-46C51A7A1D9E}"/>
    <pc:docChg chg="undo redo custSel addSld delSld modSld modNotesMaster modHandout">
      <pc:chgData name="Stan Cox" userId="9376f276357bfffd" providerId="LiveId" clId="{A9A227F8-742F-4C10-90B9-46C51A7A1D9E}" dt="2024-02-02T18:58:19.872" v="5350" actId="14100"/>
      <pc:docMkLst>
        <pc:docMk/>
      </pc:docMkLst>
      <pc:sldChg chg="addSp modSp add del mod modNotesTx">
        <pc:chgData name="Stan Cox" userId="9376f276357bfffd" providerId="LiveId" clId="{A9A227F8-742F-4C10-90B9-46C51A7A1D9E}" dt="2024-02-02T18:54:17.012" v="5342" actId="47"/>
        <pc:sldMkLst>
          <pc:docMk/>
          <pc:sldMk cId="1402109717" sldId="256"/>
        </pc:sldMkLst>
        <pc:picChg chg="add mod">
          <ac:chgData name="Stan Cox" userId="9376f276357bfffd" providerId="LiveId" clId="{A9A227F8-742F-4C10-90B9-46C51A7A1D9E}" dt="2024-02-02T18:46:26.639" v="5186" actId="14100"/>
          <ac:picMkLst>
            <pc:docMk/>
            <pc:sldMk cId="1402109717" sldId="256"/>
            <ac:picMk id="8" creationId="{65BC501D-9031-563A-FC15-A64C77753CF8}"/>
          </ac:picMkLst>
        </pc:picChg>
      </pc:sldChg>
      <pc:sldChg chg="addSp delSp modSp mod modNotesTx">
        <pc:chgData name="Stan Cox" userId="9376f276357bfffd" providerId="LiveId" clId="{A9A227F8-742F-4C10-90B9-46C51A7A1D9E}" dt="2024-02-02T18:55:10.829" v="5348" actId="478"/>
        <pc:sldMkLst>
          <pc:docMk/>
          <pc:sldMk cId="1421483983" sldId="257"/>
        </pc:sldMkLst>
        <pc:spChg chg="mod">
          <ac:chgData name="Stan Cox" userId="9376f276357bfffd" providerId="LiveId" clId="{A9A227F8-742F-4C10-90B9-46C51A7A1D9E}" dt="2024-02-02T17:23:34.121" v="2412" actId="6549"/>
          <ac:spMkLst>
            <pc:docMk/>
            <pc:sldMk cId="1421483983" sldId="257"/>
            <ac:spMk id="2" creationId="{5949FA41-ED91-BFE4-DF4E-89C3AC4F328B}"/>
          </ac:spMkLst>
        </pc:spChg>
        <pc:spChg chg="mod">
          <ac:chgData name="Stan Cox" userId="9376f276357bfffd" providerId="LiveId" clId="{A9A227F8-742F-4C10-90B9-46C51A7A1D9E}" dt="2024-02-02T16:13:24.703" v="193" actId="20577"/>
          <ac:spMkLst>
            <pc:docMk/>
            <pc:sldMk cId="1421483983" sldId="257"/>
            <ac:spMk id="3" creationId="{E422E82D-4511-6FD0-183A-B24A4084C90E}"/>
          </ac:spMkLst>
        </pc:spChg>
        <pc:picChg chg="add del mod">
          <ac:chgData name="Stan Cox" userId="9376f276357bfffd" providerId="LiveId" clId="{A9A227F8-742F-4C10-90B9-46C51A7A1D9E}" dt="2024-02-02T18:55:10.829" v="5348" actId="478"/>
          <ac:picMkLst>
            <pc:docMk/>
            <pc:sldMk cId="1421483983" sldId="257"/>
            <ac:picMk id="4" creationId="{DC9FD3A7-448C-A51E-DAFE-BE7FAA63070B}"/>
          </ac:picMkLst>
        </pc:picChg>
        <pc:picChg chg="mod">
          <ac:chgData name="Stan Cox" userId="9376f276357bfffd" providerId="LiveId" clId="{A9A227F8-742F-4C10-90B9-46C51A7A1D9E}" dt="2024-02-02T16:09:17.930" v="50" actId="14100"/>
          <ac:picMkLst>
            <pc:docMk/>
            <pc:sldMk cId="1421483983" sldId="257"/>
            <ac:picMk id="7" creationId="{3D612B10-BD1A-1B42-6AFA-EFD83DBB155F}"/>
          </ac:picMkLst>
        </pc:picChg>
      </pc:sldChg>
      <pc:sldChg chg="addSp delSp modSp add mod modNotesTx">
        <pc:chgData name="Stan Cox" userId="9376f276357bfffd" providerId="LiveId" clId="{A9A227F8-742F-4C10-90B9-46C51A7A1D9E}" dt="2024-02-02T18:55:08.300" v="5347" actId="478"/>
        <pc:sldMkLst>
          <pc:docMk/>
          <pc:sldMk cId="68370429" sldId="258"/>
        </pc:sldMkLst>
        <pc:spChg chg="add del mod">
          <ac:chgData name="Stan Cox" userId="9376f276357bfffd" providerId="LiveId" clId="{A9A227F8-742F-4C10-90B9-46C51A7A1D9E}" dt="2024-02-02T18:08:32.396" v="4565" actId="20577"/>
          <ac:spMkLst>
            <pc:docMk/>
            <pc:sldMk cId="68370429" sldId="258"/>
            <ac:spMk id="2" creationId="{5949FA41-ED91-BFE4-DF4E-89C3AC4F328B}"/>
          </ac:spMkLst>
        </pc:spChg>
        <pc:spChg chg="mod">
          <ac:chgData name="Stan Cox" userId="9376f276357bfffd" providerId="LiveId" clId="{A9A227F8-742F-4C10-90B9-46C51A7A1D9E}" dt="2024-02-02T17:44:44.925" v="3408" actId="20577"/>
          <ac:spMkLst>
            <pc:docMk/>
            <pc:sldMk cId="68370429" sldId="258"/>
            <ac:spMk id="3" creationId="{E422E82D-4511-6FD0-183A-B24A4084C90E}"/>
          </ac:spMkLst>
        </pc:spChg>
        <pc:spChg chg="add del mod">
          <ac:chgData name="Stan Cox" userId="9376f276357bfffd" providerId="LiveId" clId="{A9A227F8-742F-4C10-90B9-46C51A7A1D9E}" dt="2024-02-02T18:08:31.406" v="4564" actId="478"/>
          <ac:spMkLst>
            <pc:docMk/>
            <pc:sldMk cId="68370429" sldId="258"/>
            <ac:spMk id="5" creationId="{1F505277-02E9-536F-CF1C-692082DF3B7B}"/>
          </ac:spMkLst>
        </pc:spChg>
        <pc:picChg chg="add del mod">
          <ac:chgData name="Stan Cox" userId="9376f276357bfffd" providerId="LiveId" clId="{A9A227F8-742F-4C10-90B9-46C51A7A1D9E}" dt="2024-02-02T18:55:08.300" v="5347" actId="478"/>
          <ac:picMkLst>
            <pc:docMk/>
            <pc:sldMk cId="68370429" sldId="258"/>
            <ac:picMk id="6" creationId="{FB2D7ED4-C081-6790-C5AB-1DB0E2EA4DCB}"/>
          </ac:picMkLst>
        </pc:picChg>
      </pc:sldChg>
      <pc:sldChg chg="add del setBg">
        <pc:chgData name="Stan Cox" userId="9376f276357bfffd" providerId="LiveId" clId="{A9A227F8-742F-4C10-90B9-46C51A7A1D9E}" dt="2024-02-02T17:37:09.050" v="2947"/>
        <pc:sldMkLst>
          <pc:docMk/>
          <pc:sldMk cId="3231813201" sldId="258"/>
        </pc:sldMkLst>
      </pc:sldChg>
      <pc:sldChg chg="add del setBg">
        <pc:chgData name="Stan Cox" userId="9376f276357bfffd" providerId="LiveId" clId="{A9A227F8-742F-4C10-90B9-46C51A7A1D9E}" dt="2024-02-02T18:12:43.425" v="4720"/>
        <pc:sldMkLst>
          <pc:docMk/>
          <pc:sldMk cId="1469562593" sldId="259"/>
        </pc:sldMkLst>
      </pc:sldChg>
      <pc:sldChg chg="addSp delSp modSp add mod modNotesTx">
        <pc:chgData name="Stan Cox" userId="9376f276357bfffd" providerId="LiveId" clId="{A9A227F8-742F-4C10-90B9-46C51A7A1D9E}" dt="2024-02-02T18:58:19.872" v="5350" actId="14100"/>
        <pc:sldMkLst>
          <pc:docMk/>
          <pc:sldMk cId="4209525017" sldId="259"/>
        </pc:sldMkLst>
        <pc:spChg chg="mod">
          <ac:chgData name="Stan Cox" userId="9376f276357bfffd" providerId="LiveId" clId="{A9A227F8-742F-4C10-90B9-46C51A7A1D9E}" dt="2024-02-02T18:44:23.105" v="5177" actId="1036"/>
          <ac:spMkLst>
            <pc:docMk/>
            <pc:sldMk cId="4209525017" sldId="259"/>
            <ac:spMk id="2" creationId="{5949FA41-ED91-BFE4-DF4E-89C3AC4F328B}"/>
          </ac:spMkLst>
        </pc:spChg>
        <pc:spChg chg="mod">
          <ac:chgData name="Stan Cox" userId="9376f276357bfffd" providerId="LiveId" clId="{A9A227F8-742F-4C10-90B9-46C51A7A1D9E}" dt="2024-02-02T18:44:18.356" v="5171" actId="14100"/>
          <ac:spMkLst>
            <pc:docMk/>
            <pc:sldMk cId="4209525017" sldId="259"/>
            <ac:spMk id="3" creationId="{E422E82D-4511-6FD0-183A-B24A4084C90E}"/>
          </ac:spMkLst>
        </pc:spChg>
        <pc:picChg chg="add del mod">
          <ac:chgData name="Stan Cox" userId="9376f276357bfffd" providerId="LiveId" clId="{A9A227F8-742F-4C10-90B9-46C51A7A1D9E}" dt="2024-02-02T18:58:19.872" v="5350" actId="14100"/>
          <ac:picMkLst>
            <pc:docMk/>
            <pc:sldMk cId="4209525017" sldId="259"/>
            <ac:picMk id="4" creationId="{2C10F080-F97C-F51C-916A-DB1D325F95E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AB359D-8AA9-FDD3-AE6B-8EB38F3114C9}"/>
              </a:ext>
            </a:extLst>
          </p:cNvPr>
          <p:cNvSpPr>
            <a:spLocks noGrp="1"/>
          </p:cNvSpPr>
          <p:nvPr>
            <p:ph type="hdr" sz="quarter"/>
          </p:nvPr>
        </p:nvSpPr>
        <p:spPr>
          <a:xfrm>
            <a:off x="0" y="0"/>
            <a:ext cx="3637829" cy="866826"/>
          </a:xfrm>
          <a:prstGeom prst="rect">
            <a:avLst/>
          </a:prstGeom>
        </p:spPr>
        <p:txBody>
          <a:bodyPr vert="horz" lIns="93177" tIns="46589" rIns="93177" bIns="46589" rtlCol="0"/>
          <a:lstStyle>
            <a:lvl1pPr algn="l">
              <a:defRPr sz="1200"/>
            </a:lvl1pPr>
          </a:lstStyle>
          <a:p>
            <a:r>
              <a:rPr lang="en-US" sz="2400" dirty="0">
                <a:latin typeface="The Serif Hand Extrablack" panose="03070B02030502020204" pitchFamily="66" charset="0"/>
              </a:rPr>
              <a:t>A Divisive Christ?</a:t>
            </a:r>
          </a:p>
          <a:p>
            <a:r>
              <a:rPr lang="en-US" dirty="0"/>
              <a:t>Matthew 10:34-39</a:t>
            </a:r>
          </a:p>
        </p:txBody>
      </p:sp>
      <p:sp>
        <p:nvSpPr>
          <p:cNvPr id="3" name="Date Placeholder 2">
            <a:extLst>
              <a:ext uri="{FF2B5EF4-FFF2-40B4-BE49-F238E27FC236}">
                <a16:creationId xmlns:a16="http://schemas.microsoft.com/office/drawing/2014/main" id="{CC8E314B-850A-5D22-9115-57541CE7F73E}"/>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February 4, 2024 9am</a:t>
            </a:r>
          </a:p>
        </p:txBody>
      </p:sp>
      <p:sp>
        <p:nvSpPr>
          <p:cNvPr id="4" name="Footer Placeholder 3">
            <a:extLst>
              <a:ext uri="{FF2B5EF4-FFF2-40B4-BE49-F238E27FC236}">
                <a16:creationId xmlns:a16="http://schemas.microsoft.com/office/drawing/2014/main" id="{7C342047-32BB-CBBE-C7A5-FCE3AE4BC96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CD89D1CF-7BFE-97C1-6246-A6088A44FC7F}"/>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  soundteaching.org  </a:t>
            </a:r>
            <a:fld id="{9F84EA23-F3FA-4D0A-95DF-08922D6F7D66}" type="slidenum">
              <a:rPr lang="en-US" smtClean="0"/>
              <a:t>‹#›</a:t>
            </a:fld>
            <a:endParaRPr lang="en-US" dirty="0"/>
          </a:p>
        </p:txBody>
      </p:sp>
    </p:spTree>
    <p:extLst>
      <p:ext uri="{BB962C8B-B14F-4D97-AF65-F5344CB8AC3E}">
        <p14:creationId xmlns:p14="http://schemas.microsoft.com/office/powerpoint/2010/main" val="441891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99F59FE-2FBA-417F-AE4D-2DEBA48E86BD}" type="datetimeFigureOut">
              <a:rPr lang="en-US" smtClean="0"/>
              <a:t>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99CC6A-FFEF-4D70-AEBA-F9C4268DE050}" type="slidenum">
              <a:rPr lang="en-US" smtClean="0"/>
              <a:t>‹#›</a:t>
            </a:fld>
            <a:endParaRPr lang="en-US"/>
          </a:p>
        </p:txBody>
      </p:sp>
    </p:spTree>
    <p:extLst>
      <p:ext uri="{BB962C8B-B14F-4D97-AF65-F5344CB8AC3E}">
        <p14:creationId xmlns:p14="http://schemas.microsoft.com/office/powerpoint/2010/main" val="1091120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A Divisive Christ?</a:t>
            </a:r>
          </a:p>
          <a:p>
            <a:r>
              <a:rPr lang="en-US" dirty="0">
                <a:latin typeface="+mn-lt"/>
              </a:rPr>
              <a:t>Matthew 10:34-39</a:t>
            </a:r>
          </a:p>
          <a:p>
            <a:r>
              <a:rPr lang="en-US" b="1" dirty="0">
                <a:latin typeface="+mn-lt"/>
              </a:rPr>
              <a:t>Introduction:</a:t>
            </a:r>
          </a:p>
          <a:p>
            <a:pPr marL="174708" indent="-174708">
              <a:buFont typeface="Arial" panose="020B0604020202020204" pitchFamily="34" charset="0"/>
              <a:buChar char="•"/>
            </a:pPr>
            <a:r>
              <a:rPr lang="en-US" b="1" dirty="0">
                <a:latin typeface="+mn-lt"/>
              </a:rPr>
              <a:t>Our society has a very distorted view of Jesus.</a:t>
            </a:r>
          </a:p>
          <a:p>
            <a:pPr marL="640594" lvl="1" indent="-174708">
              <a:buFont typeface="Arial" panose="020B0604020202020204" pitchFamily="34" charset="0"/>
              <a:buChar char="•"/>
            </a:pPr>
            <a:r>
              <a:rPr lang="en-US" dirty="0">
                <a:latin typeface="+mn-lt"/>
              </a:rPr>
              <a:t>It does not understand that love for God requires sacrifice</a:t>
            </a:r>
          </a:p>
          <a:p>
            <a:pPr marL="640594" lvl="1" indent="-174708">
              <a:buFont typeface="Arial" panose="020B0604020202020204" pitchFamily="34" charset="0"/>
              <a:buChar char="•"/>
            </a:pPr>
            <a:r>
              <a:rPr lang="en-US" dirty="0">
                <a:latin typeface="+mn-lt"/>
              </a:rPr>
              <a:t>Sometimes the hardest decisions of our lives are required because of our devotion to God</a:t>
            </a:r>
          </a:p>
          <a:p>
            <a:pPr marL="174708" indent="-174708">
              <a:buFont typeface="Arial" panose="020B0604020202020204" pitchFamily="34" charset="0"/>
              <a:buChar char="•"/>
            </a:pPr>
            <a:r>
              <a:rPr lang="en-US" b="1" dirty="0">
                <a:latin typeface="+mn-lt"/>
              </a:rPr>
              <a:t>It is not because the Bible is not clear on the matter</a:t>
            </a:r>
          </a:p>
          <a:p>
            <a:pPr marL="640594" lvl="1" indent="-174708">
              <a:buFont typeface="Arial" panose="020B0604020202020204" pitchFamily="34" charset="0"/>
              <a:buChar char="•"/>
            </a:pPr>
            <a:r>
              <a:rPr lang="en-US" dirty="0">
                <a:latin typeface="+mn-lt"/>
              </a:rPr>
              <a:t>Jesus clearly came to bring peace between man and God, but that peace would be rejected by some, causing division between men</a:t>
            </a:r>
          </a:p>
          <a:p>
            <a:r>
              <a:rPr lang="en-US" b="1" i="0" dirty="0">
                <a:solidFill>
                  <a:srgbClr val="0A0A0A"/>
                </a:solidFill>
                <a:effectLst/>
                <a:latin typeface="+mn-lt"/>
              </a:rPr>
              <a:t>(Matthew 10:34-39 NKJV) </a:t>
            </a:r>
            <a:r>
              <a:rPr lang="en-US" b="0" i="1" dirty="0">
                <a:solidFill>
                  <a:srgbClr val="0A0A0A"/>
                </a:solidFill>
                <a:effectLst/>
                <a:latin typeface="+mn-lt"/>
              </a:rPr>
              <a:t>""Do not think that I came to bring peace on earth. I did not come to bring peace but a sword. "For I have come to 'set a man against his father, a daughter against her mother, and a daughter-in-law against her mother-in-law'; "and 'a man's enemies will be those of his own household.' "He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a:p>
            <a:pPr marL="174708" indent="-174708">
              <a:buFont typeface="Arial" panose="020B0604020202020204" pitchFamily="34" charset="0"/>
              <a:buChar char="•"/>
            </a:pPr>
            <a:r>
              <a:rPr lang="en-US" b="1" i="0" dirty="0">
                <a:solidFill>
                  <a:srgbClr val="0A0A0A"/>
                </a:solidFill>
                <a:effectLst/>
                <a:latin typeface="+mn-lt"/>
              </a:rPr>
              <a:t>Let’s examine this text to glean its truths</a:t>
            </a:r>
          </a:p>
        </p:txBody>
      </p:sp>
      <p:sp>
        <p:nvSpPr>
          <p:cNvPr id="4" name="Slide Number Placeholder 3"/>
          <p:cNvSpPr>
            <a:spLocks noGrp="1"/>
          </p:cNvSpPr>
          <p:nvPr>
            <p:ph type="sldNum" sz="quarter" idx="5"/>
          </p:nvPr>
        </p:nvSpPr>
        <p:spPr/>
        <p:txBody>
          <a:bodyPr/>
          <a:lstStyle/>
          <a:p>
            <a:fld id="{0A99CC6A-FFEF-4D70-AEBA-F9C4268DE050}" type="slidenum">
              <a:rPr lang="en-US" smtClean="0"/>
              <a:t>1</a:t>
            </a:fld>
            <a:endParaRPr lang="en-US"/>
          </a:p>
        </p:txBody>
      </p:sp>
    </p:spTree>
    <p:extLst>
      <p:ext uri="{BB962C8B-B14F-4D97-AF65-F5344CB8AC3E}">
        <p14:creationId xmlns:p14="http://schemas.microsoft.com/office/powerpoint/2010/main" val="198022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Christ Divides in Coming</a:t>
            </a:r>
          </a:p>
          <a:p>
            <a:pPr marL="174708" indent="-174708">
              <a:buFont typeface="Arial" panose="020B0604020202020204" pitchFamily="34" charset="0"/>
              <a:buChar char="•"/>
            </a:pPr>
            <a:r>
              <a:rPr lang="en-US" b="1" dirty="0">
                <a:solidFill>
                  <a:schemeClr val="tx1"/>
                </a:solidFill>
                <a:latin typeface="+mn-lt"/>
              </a:rPr>
              <a:t>Jesus did not come </a:t>
            </a:r>
            <a:r>
              <a:rPr lang="en-US" b="1" i="1" dirty="0">
                <a:solidFill>
                  <a:schemeClr val="tx1"/>
                </a:solidFill>
                <a:latin typeface="+mn-lt"/>
              </a:rPr>
              <a:t>“to bring peace on earth.”  </a:t>
            </a:r>
            <a:r>
              <a:rPr lang="en-US" b="1" dirty="0">
                <a:solidFill>
                  <a:schemeClr val="tx1"/>
                </a:solidFill>
                <a:latin typeface="+mn-lt"/>
              </a:rPr>
              <a:t>He </a:t>
            </a:r>
            <a:r>
              <a:rPr lang="en-US" b="1" i="1" dirty="0">
                <a:solidFill>
                  <a:schemeClr val="tx1"/>
                </a:solidFill>
                <a:latin typeface="+mn-lt"/>
              </a:rPr>
              <a:t>“did not come to bring peace but a sword”</a:t>
            </a:r>
          </a:p>
          <a:p>
            <a:pPr marL="640594" lvl="1" indent="-174708">
              <a:buFont typeface="Arial" panose="020B0604020202020204" pitchFamily="34" charset="0"/>
              <a:buChar char="•"/>
            </a:pPr>
            <a:r>
              <a:rPr lang="en-US" dirty="0">
                <a:solidFill>
                  <a:schemeClr val="tx1"/>
                </a:solidFill>
                <a:latin typeface="+mn-lt"/>
              </a:rPr>
              <a:t>It is significant to note the phrase </a:t>
            </a:r>
            <a:r>
              <a:rPr lang="en-US" i="1" dirty="0">
                <a:solidFill>
                  <a:schemeClr val="tx1"/>
                </a:solidFill>
                <a:latin typeface="+mn-lt"/>
              </a:rPr>
              <a:t>“on earth.”</a:t>
            </a:r>
          </a:p>
          <a:p>
            <a:pPr marL="640594" lvl="1" indent="-174708">
              <a:buFont typeface="Arial" panose="020B0604020202020204" pitchFamily="34" charset="0"/>
              <a:buChar char="•"/>
            </a:pPr>
            <a:r>
              <a:rPr lang="en-US" dirty="0">
                <a:solidFill>
                  <a:schemeClr val="tx1"/>
                </a:solidFill>
                <a:latin typeface="+mn-lt"/>
              </a:rPr>
              <a:t>Jesus did come to bring peace.  He meant by that – reconciliation to God</a:t>
            </a:r>
          </a:p>
          <a:p>
            <a:pPr marL="640594" lvl="1" indent="-174708">
              <a:buFont typeface="Arial" panose="020B0604020202020204" pitchFamily="34" charset="0"/>
              <a:buChar char="•"/>
            </a:pPr>
            <a:r>
              <a:rPr lang="en-US" dirty="0">
                <a:solidFill>
                  <a:schemeClr val="tx1"/>
                </a:solidFill>
                <a:latin typeface="+mn-lt"/>
              </a:rPr>
              <a:t>This was a promise from old</a:t>
            </a:r>
          </a:p>
          <a:p>
            <a:pPr marL="1106481" lvl="2" indent="-174708">
              <a:buFont typeface="Arial" panose="020B0604020202020204" pitchFamily="34" charset="0"/>
              <a:buChar char="•"/>
            </a:pPr>
            <a:r>
              <a:rPr lang="en-US" dirty="0">
                <a:solidFill>
                  <a:schemeClr val="tx1"/>
                </a:solidFill>
                <a:latin typeface="+mn-lt"/>
              </a:rPr>
              <a:t>You are familiar with the Messianic description of Jesus’ sacrifice in Isaiah 53</a:t>
            </a:r>
          </a:p>
          <a:p>
            <a:pPr marL="1106481" lvl="2" indent="-174708">
              <a:buFont typeface="Arial" panose="020B0604020202020204" pitchFamily="34" charset="0"/>
              <a:buChar char="•"/>
            </a:pPr>
            <a:r>
              <a:rPr lang="en-US" dirty="0">
                <a:solidFill>
                  <a:schemeClr val="tx1"/>
                </a:solidFill>
                <a:latin typeface="+mn-lt"/>
              </a:rPr>
              <a:t>God would certainly bring blessings to His people through the Christ</a:t>
            </a:r>
          </a:p>
          <a:p>
            <a:r>
              <a:rPr lang="en-US" b="1" i="0" dirty="0">
                <a:solidFill>
                  <a:schemeClr val="tx1"/>
                </a:solidFill>
                <a:effectLst/>
                <a:latin typeface="+mn-lt"/>
              </a:rPr>
              <a:t>(Isaiah 54:10), </a:t>
            </a:r>
            <a:r>
              <a:rPr lang="en-US" b="0" i="1" dirty="0">
                <a:solidFill>
                  <a:schemeClr val="tx1"/>
                </a:solidFill>
                <a:effectLst/>
                <a:latin typeface="+mn-lt"/>
              </a:rPr>
              <a:t>“For the mountains shall depart and the hills be removed, but My kindness shall not depart from you, nor shall My covenant of peace be removed,” says the LORD, who has mercy on you.”</a:t>
            </a:r>
          </a:p>
          <a:p>
            <a:pPr marL="1106481" lvl="2" indent="-174708">
              <a:buFont typeface="Arial" panose="020B0604020202020204" pitchFamily="34" charset="0"/>
              <a:buChar char="•"/>
            </a:pPr>
            <a:r>
              <a:rPr lang="en-US" b="0" i="0" dirty="0">
                <a:solidFill>
                  <a:schemeClr val="tx1"/>
                </a:solidFill>
                <a:effectLst/>
                <a:latin typeface="+mn-lt"/>
              </a:rPr>
              <a:t>This peace, however, is spiritual in nature. Our relationship with God, leading to eternal life.</a:t>
            </a:r>
          </a:p>
          <a:p>
            <a:pPr marL="1106481" lvl="2" indent="-174708">
              <a:buFont typeface="Arial" panose="020B0604020202020204" pitchFamily="34" charset="0"/>
              <a:buChar char="•"/>
            </a:pPr>
            <a:r>
              <a:rPr lang="en-US" b="0" i="0" dirty="0">
                <a:solidFill>
                  <a:schemeClr val="tx1"/>
                </a:solidFill>
                <a:effectLst/>
                <a:latin typeface="+mn-lt"/>
              </a:rPr>
              <a:t>It is important to note the consequence of the peace that comes from reconciliation to God </a:t>
            </a:r>
            <a:r>
              <a:rPr lang="en-US" b="1" i="0" dirty="0">
                <a:solidFill>
                  <a:schemeClr val="tx1"/>
                </a:solidFill>
                <a:effectLst/>
                <a:latin typeface="+mn-lt"/>
              </a:rPr>
              <a:t>(A big theme of scripture), which is tribulation on earth.</a:t>
            </a:r>
            <a:endParaRPr lang="en-US" b="1" i="0" dirty="0">
              <a:solidFill>
                <a:schemeClr val="tx1"/>
              </a:solidFill>
              <a:latin typeface="+mn-lt"/>
            </a:endParaRPr>
          </a:p>
          <a:p>
            <a:r>
              <a:rPr lang="en-US" b="1" dirty="0">
                <a:solidFill>
                  <a:schemeClr val="tx1"/>
                </a:solidFill>
                <a:latin typeface="+mn-lt"/>
              </a:rPr>
              <a:t>(John 16:33),</a:t>
            </a:r>
            <a:r>
              <a:rPr lang="en-US" b="1" i="1" dirty="0">
                <a:solidFill>
                  <a:schemeClr val="tx1"/>
                </a:solidFill>
                <a:latin typeface="+mn-lt"/>
              </a:rPr>
              <a:t> </a:t>
            </a:r>
            <a:r>
              <a:rPr lang="en-US" b="0" i="1" dirty="0">
                <a:solidFill>
                  <a:schemeClr val="tx1"/>
                </a:solidFill>
                <a:effectLst/>
                <a:latin typeface="+mn-lt"/>
              </a:rPr>
              <a:t>“These things I have spoken to you, that in Me you may have peace. In the world you will have tribulation; but be of good cheer, I have overcome the world.”</a:t>
            </a:r>
            <a:endParaRPr lang="en-US" i="1" dirty="0">
              <a:solidFill>
                <a:schemeClr val="tx1"/>
              </a:solidFill>
              <a:latin typeface="+mn-lt"/>
            </a:endParaRPr>
          </a:p>
          <a:p>
            <a:pPr marL="1106481" lvl="2" indent="-174708">
              <a:buFont typeface="Arial" panose="020B0604020202020204" pitchFamily="34" charset="0"/>
              <a:buChar char="•"/>
            </a:pPr>
            <a:r>
              <a:rPr lang="en-US" dirty="0">
                <a:solidFill>
                  <a:schemeClr val="tx1"/>
                </a:solidFill>
                <a:latin typeface="+mn-lt"/>
              </a:rPr>
              <a:t>Consider the premise.  We can have peace in our worlds, but that often requires that we compromise our faith.  In other words, sacrifice our reconciliation with God, and our eternal standing with Him.</a:t>
            </a:r>
          </a:p>
          <a:p>
            <a:pPr marL="1106481" lvl="2" indent="-174708">
              <a:buFont typeface="Arial" panose="020B0604020202020204" pitchFamily="34" charset="0"/>
              <a:buChar char="•"/>
            </a:pPr>
            <a:r>
              <a:rPr lang="en-US" dirty="0">
                <a:solidFill>
                  <a:schemeClr val="tx1"/>
                </a:solidFill>
                <a:latin typeface="+mn-lt"/>
              </a:rPr>
              <a:t>Or, we can be reconciled with God, but that will often (most often) cause us great conflict with the world.</a:t>
            </a:r>
          </a:p>
          <a:p>
            <a:r>
              <a:rPr lang="en-US" b="1" i="0" dirty="0">
                <a:solidFill>
                  <a:schemeClr val="tx1"/>
                </a:solidFill>
                <a:effectLst/>
                <a:latin typeface="+mn-lt"/>
              </a:rPr>
              <a:t>(2 Timothy 3:12), </a:t>
            </a:r>
            <a:r>
              <a:rPr lang="en-US" b="0" i="1" dirty="0">
                <a:solidFill>
                  <a:schemeClr val="tx1"/>
                </a:solidFill>
                <a:effectLst/>
                <a:latin typeface="+mn-lt"/>
              </a:rPr>
              <a:t>“Yes, and all who desire to live godly in Christ Jesus will suffer persecution.”</a:t>
            </a:r>
          </a:p>
          <a:p>
            <a:pPr marL="174708" indent="-174708">
              <a:buFont typeface="Arial" panose="020B0604020202020204" pitchFamily="34" charset="0"/>
              <a:buChar char="•"/>
            </a:pPr>
            <a:r>
              <a:rPr lang="en-US" b="1" i="0" dirty="0">
                <a:solidFill>
                  <a:schemeClr val="tx1"/>
                </a:solidFill>
                <a:effectLst/>
                <a:latin typeface="+mn-lt"/>
              </a:rPr>
              <a:t>Jesus acknowledged that a relationship with God will often even bring conflict and division with family. This is a concept that we must acknowledge and accept as well!</a:t>
            </a:r>
            <a:endParaRPr lang="en-US" b="1" i="0" dirty="0">
              <a:solidFill>
                <a:schemeClr val="tx1"/>
              </a:solidFill>
              <a:latin typeface="+mn-lt"/>
            </a:endParaRPr>
          </a:p>
          <a:p>
            <a:pPr algn="l"/>
            <a:r>
              <a:rPr lang="en-US" b="1" i="0" dirty="0">
                <a:solidFill>
                  <a:srgbClr val="A70B0B"/>
                </a:solidFill>
                <a:effectLst/>
                <a:latin typeface="+mn-lt"/>
              </a:rPr>
              <a:t>(Matthew 10:35-36), </a:t>
            </a:r>
            <a:r>
              <a:rPr lang="en-US" b="0" i="1" dirty="0">
                <a:solidFill>
                  <a:srgbClr val="A70B0B"/>
                </a:solidFill>
                <a:effectLst/>
                <a:latin typeface="+mn-lt"/>
              </a:rPr>
              <a:t>“For I have come to ‘set a man against his father, a daughter against her mother, and a daughter-in-law against her mother-in-law’; and ‘a man’s enemies will be those of his own household.’”</a:t>
            </a:r>
            <a:endParaRPr lang="en-US" b="0" i="1" dirty="0">
              <a:solidFill>
                <a:srgbClr val="000000"/>
              </a:solidFill>
              <a:effectLst/>
              <a:latin typeface="+mn-lt"/>
            </a:endParaRPr>
          </a:p>
          <a:p>
            <a:pPr marL="640594" lvl="1" indent="-174708">
              <a:buFont typeface="Arial" panose="020B0604020202020204" pitchFamily="34" charset="0"/>
              <a:buChar char="•"/>
            </a:pPr>
            <a:r>
              <a:rPr lang="en-US" dirty="0">
                <a:solidFill>
                  <a:schemeClr val="tx1"/>
                </a:solidFill>
                <a:latin typeface="+mn-lt"/>
              </a:rPr>
              <a:t>Those who have no conflict in their family because of their faith are so blessed!</a:t>
            </a:r>
          </a:p>
          <a:p>
            <a:pPr marL="1106481" lvl="2" indent="-174708">
              <a:buFont typeface="Arial" panose="020B0604020202020204" pitchFamily="34" charset="0"/>
              <a:buChar char="•"/>
            </a:pPr>
            <a:r>
              <a:rPr lang="en-US" dirty="0">
                <a:solidFill>
                  <a:schemeClr val="tx1"/>
                </a:solidFill>
                <a:latin typeface="+mn-lt"/>
              </a:rPr>
              <a:t>It can happen between man and wife (1 Corinthians 7)</a:t>
            </a:r>
          </a:p>
          <a:p>
            <a:pPr marL="1106481" lvl="2" indent="-174708">
              <a:buFont typeface="Arial" panose="020B0604020202020204" pitchFamily="34" charset="0"/>
              <a:buChar char="•"/>
            </a:pPr>
            <a:r>
              <a:rPr lang="en-US" dirty="0">
                <a:solidFill>
                  <a:schemeClr val="tx1"/>
                </a:solidFill>
                <a:latin typeface="+mn-lt"/>
              </a:rPr>
              <a:t>As noted here, it can happen between parents and children</a:t>
            </a:r>
          </a:p>
          <a:p>
            <a:pPr marL="1106481" lvl="2" indent="-174708">
              <a:buFont typeface="Arial" panose="020B0604020202020204" pitchFamily="34" charset="0"/>
              <a:buChar char="•"/>
            </a:pPr>
            <a:r>
              <a:rPr lang="en-US" dirty="0">
                <a:solidFill>
                  <a:schemeClr val="tx1"/>
                </a:solidFill>
                <a:latin typeface="+mn-lt"/>
              </a:rPr>
              <a:t>It perhaps most often happens between extended family (Do you have some who are worldly, or a part of denominations, who do not understand or agree with your faith?)</a:t>
            </a:r>
          </a:p>
          <a:p>
            <a:pPr marL="1106481" lvl="2" indent="-174708">
              <a:buFont typeface="Arial" panose="020B0604020202020204" pitchFamily="34" charset="0"/>
              <a:buChar char="•"/>
            </a:pPr>
            <a:r>
              <a:rPr lang="en-US" dirty="0">
                <a:solidFill>
                  <a:schemeClr val="tx1"/>
                </a:solidFill>
                <a:latin typeface="+mn-lt"/>
              </a:rPr>
              <a:t>Even Jesus Himself had these problems</a:t>
            </a:r>
          </a:p>
          <a:p>
            <a:pPr algn="l"/>
            <a:r>
              <a:rPr lang="en-US" b="1" i="0" dirty="0">
                <a:solidFill>
                  <a:srgbClr val="000000"/>
                </a:solidFill>
                <a:effectLst/>
                <a:latin typeface="+mn-lt"/>
              </a:rPr>
              <a:t>(John 7:2-5), </a:t>
            </a:r>
            <a:r>
              <a:rPr lang="en-US" b="0" i="1" dirty="0">
                <a:solidFill>
                  <a:srgbClr val="000000"/>
                </a:solidFill>
                <a:effectLst/>
                <a:latin typeface="+mn-lt"/>
              </a:rPr>
              <a:t>“Now the Jews’ Feast of Tabernacles was at hand. His brothers therefore said to Him, “Depart from here and go into Judea, that Your disciples also may see the works that You are doing. “For no one does anything in secret while he himself seeks to be known openly. If You do these things, show Yourself to the world.” </a:t>
            </a:r>
            <a:r>
              <a:rPr lang="en-US" b="0" i="1" u="sng" dirty="0">
                <a:solidFill>
                  <a:srgbClr val="000000"/>
                </a:solidFill>
                <a:effectLst/>
                <a:latin typeface="+mn-lt"/>
              </a:rPr>
              <a:t>For even His brothers did not believe in Him</a:t>
            </a:r>
            <a:r>
              <a:rPr lang="en-US" b="0" i="1" dirty="0">
                <a:solidFill>
                  <a:srgbClr val="000000"/>
                </a:solidFill>
                <a:effectLst/>
                <a:latin typeface="+mn-lt"/>
              </a:rPr>
              <a:t>.”</a:t>
            </a:r>
          </a:p>
          <a:p>
            <a:pPr marL="1106481" lvl="2" indent="-174708">
              <a:buFont typeface="Arial" panose="020B0604020202020204" pitchFamily="34" charset="0"/>
              <a:buChar char="•"/>
            </a:pPr>
            <a:r>
              <a:rPr lang="en-US" b="0" i="0" dirty="0">
                <a:solidFill>
                  <a:srgbClr val="000000"/>
                </a:solidFill>
                <a:effectLst/>
                <a:latin typeface="+mn-lt"/>
              </a:rPr>
              <a:t>Jesus did not despise his family.  But the spiritual came first with Him as it must with us!</a:t>
            </a:r>
          </a:p>
          <a:p>
            <a:pPr algn="l"/>
            <a:r>
              <a:rPr lang="en-US" b="1" i="0" dirty="0">
                <a:solidFill>
                  <a:srgbClr val="000000"/>
                </a:solidFill>
                <a:effectLst/>
                <a:latin typeface="+mn-lt"/>
              </a:rPr>
              <a:t>(Mark 3:31-35), </a:t>
            </a:r>
            <a:r>
              <a:rPr lang="en-US" b="0" i="1" dirty="0">
                <a:solidFill>
                  <a:srgbClr val="000000"/>
                </a:solidFill>
                <a:effectLst/>
                <a:latin typeface="+mn-lt"/>
              </a:rPr>
              <a:t>“Then His brothers and His mother came, and standing outside they sent to Him, calling Him. And a multitude was sitting around Him; and they said to Him, “Look, Your mother and Your brothers are outside seeking You.” But He answered them, saying, </a:t>
            </a:r>
            <a:r>
              <a:rPr lang="en-US" b="0" i="1" dirty="0">
                <a:solidFill>
                  <a:srgbClr val="A70B0B"/>
                </a:solidFill>
                <a:effectLst/>
                <a:latin typeface="+mn-lt"/>
              </a:rPr>
              <a:t>“Who is My mother, or My brothers?”</a:t>
            </a:r>
            <a:r>
              <a:rPr lang="en-US" b="0" i="1" dirty="0">
                <a:solidFill>
                  <a:srgbClr val="000000"/>
                </a:solidFill>
                <a:effectLst/>
                <a:latin typeface="+mn-lt"/>
              </a:rPr>
              <a:t>  And He looked around in a circle at those who sat about Him, and said, </a:t>
            </a:r>
            <a:r>
              <a:rPr lang="en-US" b="0" i="1" dirty="0">
                <a:solidFill>
                  <a:srgbClr val="A70B0B"/>
                </a:solidFill>
                <a:effectLst/>
                <a:latin typeface="+mn-lt"/>
              </a:rPr>
              <a:t>“Here are My mother and My brothers! “For whoever does the will of God is My brother and My sister and mother.””</a:t>
            </a:r>
          </a:p>
          <a:p>
            <a:pPr marL="174708" indent="-174708">
              <a:buFont typeface="Arial" panose="020B0604020202020204" pitchFamily="34" charset="0"/>
              <a:buChar char="•"/>
            </a:pPr>
            <a:r>
              <a:rPr lang="en-US" b="1" i="0" dirty="0">
                <a:solidFill>
                  <a:srgbClr val="A70B0B"/>
                </a:solidFill>
                <a:effectLst/>
                <a:latin typeface="+mn-lt"/>
              </a:rPr>
              <a:t>It is a simple concept:  God comes first.  If this causes division in a family, this is the way it must be!</a:t>
            </a:r>
          </a:p>
          <a:p>
            <a:pPr marL="640594" lvl="1" indent="-174708">
              <a:buFont typeface="Arial" panose="020B0604020202020204" pitchFamily="34" charset="0"/>
              <a:buChar char="•"/>
            </a:pPr>
            <a:r>
              <a:rPr lang="en-US" b="0" i="0" dirty="0">
                <a:solidFill>
                  <a:srgbClr val="A70B0B"/>
                </a:solidFill>
                <a:effectLst/>
                <a:latin typeface="+mn-lt"/>
              </a:rPr>
              <a:t>This is even true in marriage.  If a choice has to be made between man and God, we must choose God!</a:t>
            </a:r>
          </a:p>
          <a:p>
            <a:r>
              <a:rPr lang="en-US" b="1" i="0" dirty="0">
                <a:solidFill>
                  <a:srgbClr val="000000"/>
                </a:solidFill>
                <a:effectLst/>
                <a:latin typeface="+mn-lt"/>
              </a:rPr>
              <a:t>(1 Corinthians 7:15), </a:t>
            </a:r>
            <a:r>
              <a:rPr lang="en-US" b="0" i="1" dirty="0">
                <a:solidFill>
                  <a:srgbClr val="000000"/>
                </a:solidFill>
                <a:effectLst/>
                <a:latin typeface="+mn-lt"/>
              </a:rPr>
              <a:t>“But if the unbeliever departs, let him depart; a brother or a sister is not under bondage in such cases. But God has called us to peace.”</a:t>
            </a:r>
          </a:p>
          <a:p>
            <a:pPr marL="174708" indent="-174708">
              <a:buFont typeface="Arial" panose="020B0604020202020204" pitchFamily="34" charset="0"/>
              <a:buChar char="•"/>
            </a:pPr>
            <a:r>
              <a:rPr lang="en-US" b="1" i="0" dirty="0">
                <a:solidFill>
                  <a:srgbClr val="000000"/>
                </a:solidFill>
                <a:effectLst/>
                <a:latin typeface="+mn-lt"/>
              </a:rPr>
              <a:t>So, how does Jesus describe our responsibility to Him? [CLICK]</a:t>
            </a:r>
          </a:p>
        </p:txBody>
      </p:sp>
      <p:sp>
        <p:nvSpPr>
          <p:cNvPr id="4" name="Slide Number Placeholder 3"/>
          <p:cNvSpPr>
            <a:spLocks noGrp="1"/>
          </p:cNvSpPr>
          <p:nvPr>
            <p:ph type="sldNum" sz="quarter" idx="5"/>
          </p:nvPr>
        </p:nvSpPr>
        <p:spPr/>
        <p:txBody>
          <a:bodyPr/>
          <a:lstStyle/>
          <a:p>
            <a:pPr defTabSz="931774"/>
            <a:fld id="{0A99CC6A-FFEF-4D70-AEBA-F9C4268DE050}" type="slidenum">
              <a:rPr lang="en-US">
                <a:solidFill>
                  <a:prstClr val="black"/>
                </a:solidFill>
                <a:latin typeface="Calibri" panose="020F0502020204030204"/>
              </a:rPr>
              <a:pPr defTabSz="9317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55179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chemeClr val="tx1"/>
                </a:solidFill>
                <a:latin typeface="+mn-lt"/>
              </a:rPr>
              <a:t>Our Responsibility to Jesus Christ</a:t>
            </a:r>
          </a:p>
          <a:p>
            <a:r>
              <a:rPr lang="en-US" b="1" i="0" dirty="0">
                <a:solidFill>
                  <a:srgbClr val="0A0A0A"/>
                </a:solidFill>
                <a:effectLst/>
                <a:latin typeface="+mn-lt"/>
              </a:rPr>
              <a:t>(Matthew 10:37-39), </a:t>
            </a:r>
            <a:r>
              <a:rPr lang="en-US" b="0" i="1" dirty="0">
                <a:solidFill>
                  <a:srgbClr val="0A0A0A"/>
                </a:solidFill>
                <a:effectLst/>
                <a:latin typeface="+mn-lt"/>
              </a:rPr>
              <a:t>“He who loves father or mother more than Me is not worthy of Me. And he who loves son or daughter more than Me is not worthy of Me. "And he who does not take his cross and follow after Me is not worthy of Me. "He who finds his life will lose it, and he who loses his life for My sake will find it.“</a:t>
            </a:r>
          </a:p>
          <a:p>
            <a:pPr marL="174708" indent="-174708">
              <a:buFont typeface="Arial" panose="020B0604020202020204" pitchFamily="34" charset="0"/>
              <a:buChar char="•"/>
            </a:pPr>
            <a:r>
              <a:rPr lang="en-US" b="1" i="0" dirty="0">
                <a:solidFill>
                  <a:srgbClr val="0A0A0A"/>
                </a:solidFill>
                <a:effectLst/>
                <a:latin typeface="+mn-lt"/>
              </a:rPr>
              <a:t>We are to love Jesus Christ more than our own family!</a:t>
            </a:r>
          </a:p>
          <a:p>
            <a:pPr marL="640594" lvl="1" indent="-174708">
              <a:buFont typeface="Arial" panose="020B0604020202020204" pitchFamily="34" charset="0"/>
              <a:buChar char="•"/>
            </a:pPr>
            <a:r>
              <a:rPr lang="en-US" b="0" i="0" dirty="0">
                <a:solidFill>
                  <a:srgbClr val="0A0A0A"/>
                </a:solidFill>
                <a:effectLst/>
                <a:latin typeface="+mn-lt"/>
              </a:rPr>
              <a:t>Luke records statements of Jesus that are even stronger!</a:t>
            </a:r>
          </a:p>
          <a:p>
            <a:pPr algn="l"/>
            <a:r>
              <a:rPr lang="en-US" b="1" i="0" dirty="0">
                <a:solidFill>
                  <a:srgbClr val="A70B0B"/>
                </a:solidFill>
                <a:effectLst/>
                <a:latin typeface="+mn-lt"/>
              </a:rPr>
              <a:t>(Luke 14:26-27), </a:t>
            </a:r>
            <a:r>
              <a:rPr lang="en-US" b="0" i="1" dirty="0">
                <a:solidFill>
                  <a:srgbClr val="A70B0B"/>
                </a:solidFill>
                <a:effectLst/>
                <a:latin typeface="+mn-lt"/>
              </a:rPr>
              <a:t>“If anyone comes to Me and does not hate his father and mother, wife and children, brothers and sisters, yes, and his own life also, he cannot be My disciple. And whoever does not bear his cross and come after Me cannot be My disciple.”</a:t>
            </a:r>
          </a:p>
          <a:p>
            <a:pPr marL="1106481" lvl="2" indent="-174708">
              <a:buFont typeface="Arial" panose="020B0604020202020204" pitchFamily="34" charset="0"/>
              <a:buChar char="•"/>
            </a:pPr>
            <a:r>
              <a:rPr lang="en-US" b="0" i="0" dirty="0">
                <a:solidFill>
                  <a:srgbClr val="A70B0B"/>
                </a:solidFill>
                <a:effectLst/>
                <a:latin typeface="+mn-lt"/>
              </a:rPr>
              <a:t>This is a difference between east and west</a:t>
            </a:r>
          </a:p>
          <a:p>
            <a:pPr marL="1106481" lvl="2" indent="-174708">
              <a:buFont typeface="Arial" panose="020B0604020202020204" pitchFamily="34" charset="0"/>
              <a:buChar char="•"/>
            </a:pPr>
            <a:r>
              <a:rPr lang="en-US" b="0" i="0" dirty="0">
                <a:solidFill>
                  <a:srgbClr val="A70B0B"/>
                </a:solidFill>
                <a:effectLst/>
                <a:latin typeface="+mn-lt"/>
              </a:rPr>
              <a:t>Where we would say we must love less, or disregard, or put second, or slight, the Bible says hate.</a:t>
            </a:r>
          </a:p>
          <a:p>
            <a:pPr marL="1106481" lvl="2" indent="-174708">
              <a:buFont typeface="Arial" panose="020B0604020202020204" pitchFamily="34" charset="0"/>
              <a:buChar char="•"/>
            </a:pPr>
            <a:r>
              <a:rPr lang="en-US" b="0" i="0" dirty="0">
                <a:solidFill>
                  <a:srgbClr val="A70B0B"/>
                </a:solidFill>
                <a:effectLst/>
                <a:latin typeface="+mn-lt"/>
              </a:rPr>
              <a:t>It is a matter of preference and priority. If at any time our love for Jesus comes into conflict with our love for our family the conflict is resolved by retaining your discipleship.</a:t>
            </a:r>
          </a:p>
          <a:p>
            <a:pPr marL="1106481" lvl="2" indent="-174708">
              <a:buFont typeface="Arial" panose="020B0604020202020204" pitchFamily="34" charset="0"/>
              <a:buChar char="•"/>
            </a:pPr>
            <a:r>
              <a:rPr lang="en-US" b="0" i="0" dirty="0">
                <a:solidFill>
                  <a:srgbClr val="A70B0B"/>
                </a:solidFill>
                <a:effectLst/>
                <a:latin typeface="+mn-lt"/>
              </a:rPr>
              <a:t>So, that means that failing to put Christ first in our lives, choosing Him before our families, forfeits our standing with Him.</a:t>
            </a:r>
          </a:p>
          <a:p>
            <a:pPr marL="640594" lvl="1" indent="-174708">
              <a:buFont typeface="Arial" panose="020B0604020202020204" pitchFamily="34" charset="0"/>
              <a:buChar char="•"/>
            </a:pPr>
            <a:r>
              <a:rPr lang="en-US" b="0" i="0" dirty="0">
                <a:solidFill>
                  <a:srgbClr val="A70B0B"/>
                </a:solidFill>
                <a:effectLst/>
                <a:latin typeface="+mn-lt"/>
              </a:rPr>
              <a:t>Why does Jesus specify this test of discipleship?</a:t>
            </a:r>
          </a:p>
          <a:p>
            <a:pPr marL="1106481" lvl="2" indent="-174708">
              <a:buFont typeface="Arial" panose="020B0604020202020204" pitchFamily="34" charset="0"/>
              <a:buChar char="•"/>
            </a:pPr>
            <a:r>
              <a:rPr lang="en-US" b="0" i="0" dirty="0">
                <a:solidFill>
                  <a:srgbClr val="A70B0B"/>
                </a:solidFill>
                <a:effectLst/>
                <a:latin typeface="+mn-lt"/>
              </a:rPr>
              <a:t>It frequently happens</a:t>
            </a:r>
          </a:p>
          <a:p>
            <a:pPr marL="1106481" lvl="2" indent="-174708">
              <a:buFont typeface="Arial" panose="020B0604020202020204" pitchFamily="34" charset="0"/>
              <a:buChar char="•"/>
            </a:pPr>
            <a:r>
              <a:rPr lang="en-US" b="0" i="0" dirty="0">
                <a:solidFill>
                  <a:srgbClr val="A70B0B"/>
                </a:solidFill>
                <a:effectLst/>
                <a:latin typeface="+mn-lt"/>
              </a:rPr>
              <a:t>It is the one of the most difficult tests we face.</a:t>
            </a:r>
            <a:endParaRPr lang="en-US" b="0" i="0" dirty="0">
              <a:solidFill>
                <a:srgbClr val="000000"/>
              </a:solidFill>
              <a:effectLst/>
              <a:latin typeface="+mn-lt"/>
            </a:endParaRPr>
          </a:p>
          <a:p>
            <a:r>
              <a:rPr lang="en-US" b="1" i="0" dirty="0">
                <a:solidFill>
                  <a:srgbClr val="0A0A0A"/>
                </a:solidFill>
                <a:effectLst/>
                <a:latin typeface="+mn-lt"/>
              </a:rPr>
              <a:t>(Matthew 6:19-21 NKJV) </a:t>
            </a:r>
            <a:r>
              <a:rPr lang="en-US" b="0" i="1" dirty="0">
                <a:solidFill>
                  <a:srgbClr val="0A0A0A"/>
                </a:solidFill>
                <a:effectLst/>
                <a:latin typeface="+mn-lt"/>
              </a:rPr>
              <a:t>"Do not lay up for yourselves treasures on earth, where moth and rust destroy and where thieves break in and steal; but lay up for yourselves treasures in heaven, where neither moth nor rust destroys and where thieves do not break in and steal. For where your treasure is, there your heart will be also."</a:t>
            </a:r>
            <a:endParaRPr lang="en-US" b="1" i="1" dirty="0">
              <a:solidFill>
                <a:srgbClr val="0A0A0A"/>
              </a:solidFill>
              <a:effectLst/>
              <a:latin typeface="+mn-lt"/>
            </a:endParaRPr>
          </a:p>
          <a:p>
            <a:pPr marL="174708" indent="-174708">
              <a:buFont typeface="Arial" panose="020B0604020202020204" pitchFamily="34" charset="0"/>
              <a:buChar char="•"/>
            </a:pPr>
            <a:r>
              <a:rPr lang="en-US" b="1" i="0" dirty="0">
                <a:solidFill>
                  <a:srgbClr val="0A0A0A"/>
                </a:solidFill>
                <a:effectLst/>
                <a:latin typeface="+mn-lt"/>
              </a:rPr>
              <a:t>We are to take up our cross to follow Him, even if it costs us our physical lives!</a:t>
            </a:r>
          </a:p>
          <a:p>
            <a:r>
              <a:rPr lang="en-US" b="1" i="0" dirty="0">
                <a:solidFill>
                  <a:srgbClr val="0A0A0A"/>
                </a:solidFill>
                <a:effectLst/>
                <a:latin typeface="arial" panose="020B0604020202020204" pitchFamily="34" charset="0"/>
              </a:rPr>
              <a:t>(Romans 12:1-2 NKJV) </a:t>
            </a:r>
            <a:r>
              <a:rPr lang="en-US" b="0" i="1" dirty="0">
                <a:solidFill>
                  <a:srgbClr val="0A0A0A"/>
                </a:solidFill>
                <a:effectLst/>
                <a:latin typeface="arial" panose="020B0604020202020204" pitchFamily="34" charset="0"/>
              </a:rPr>
              <a:t>"I beseech you therefore, brethren, by the mercies of God, that you </a:t>
            </a:r>
            <a:r>
              <a:rPr lang="en-US" b="0" i="1" u="sng" dirty="0">
                <a:solidFill>
                  <a:srgbClr val="0A0A0A"/>
                </a:solidFill>
                <a:effectLst/>
                <a:latin typeface="arial" panose="020B0604020202020204" pitchFamily="34" charset="0"/>
              </a:rPr>
              <a:t>present your bodies a living sacrifice, holy, acceptable to God, which is your reasonable service</a:t>
            </a:r>
            <a:r>
              <a:rPr lang="en-US" b="0" i="1" dirty="0">
                <a:solidFill>
                  <a:srgbClr val="0A0A0A"/>
                </a:solidFill>
                <a:effectLst/>
                <a:latin typeface="arial" panose="020B0604020202020204" pitchFamily="34" charset="0"/>
              </a:rPr>
              <a:t>. And do not be conformed to this world, but be transformed by the renewing of your mind, that you may prove what is that good and acceptable and perfect will of God.“</a:t>
            </a:r>
          </a:p>
          <a:p>
            <a:r>
              <a:rPr lang="en-US" b="1" i="0" dirty="0">
                <a:solidFill>
                  <a:srgbClr val="0A0A0A"/>
                </a:solidFill>
                <a:effectLst/>
                <a:latin typeface="arial" panose="020B0604020202020204" pitchFamily="34" charset="0"/>
              </a:rPr>
              <a:t>(Philippians 2:14-18 NKJV) </a:t>
            </a:r>
            <a:r>
              <a:rPr lang="en-US" b="0" i="1" dirty="0">
                <a:solidFill>
                  <a:srgbClr val="0A0A0A"/>
                </a:solidFill>
                <a:effectLst/>
                <a:latin typeface="arial" panose="020B0604020202020204" pitchFamily="34" charset="0"/>
              </a:rPr>
              <a:t>"Do all things without complaining and disputing, that you may become blameless and harmless, children of God without fault in the midst of a crooked and perverse generation, among whom you shine as lights in the world, holding fast the word of life, so that I may rejoice in the day of Christ that I have not run in vain or labored in vain. </a:t>
            </a:r>
            <a:r>
              <a:rPr lang="en-US" b="0" i="1" u="sng" dirty="0">
                <a:solidFill>
                  <a:srgbClr val="0A0A0A"/>
                </a:solidFill>
                <a:effectLst/>
                <a:latin typeface="arial" panose="020B0604020202020204" pitchFamily="34" charset="0"/>
              </a:rPr>
              <a:t>Yes, and if I am being poured out as a drink offering on the sacrifice and service of your faith, I am glad and rejoice with you all</a:t>
            </a:r>
            <a:r>
              <a:rPr lang="en-US" b="0" i="1" dirty="0">
                <a:solidFill>
                  <a:srgbClr val="0A0A0A"/>
                </a:solidFill>
                <a:effectLst/>
                <a:latin typeface="arial" panose="020B0604020202020204" pitchFamily="34" charset="0"/>
              </a:rPr>
              <a:t>. For the same reason you also be glad and rejoice with me.“</a:t>
            </a:r>
          </a:p>
          <a:p>
            <a:r>
              <a:rPr lang="en-US" b="1" i="0" dirty="0">
                <a:solidFill>
                  <a:srgbClr val="0A0A0A"/>
                </a:solidFill>
                <a:effectLst/>
                <a:latin typeface="arial" panose="020B0604020202020204" pitchFamily="34" charset="0"/>
              </a:rPr>
              <a:t>(Revelation 2:10), </a:t>
            </a:r>
            <a:r>
              <a:rPr lang="en-US" b="0" i="1" dirty="0">
                <a:solidFill>
                  <a:srgbClr val="0A0A0A"/>
                </a:solidFill>
                <a:effectLst/>
                <a:latin typeface="arial" panose="020B0604020202020204" pitchFamily="34" charset="0"/>
              </a:rPr>
              <a:t>“</a:t>
            </a:r>
            <a:r>
              <a:rPr lang="en-US" b="0" i="1" dirty="0">
                <a:solidFill>
                  <a:srgbClr val="A70B0B"/>
                </a:solidFill>
                <a:effectLst/>
                <a:latin typeface="arial" panose="020B0604020202020204" pitchFamily="34" charset="0"/>
              </a:rPr>
              <a:t>Do not fear any of those things which you are about to suffer. Indeed, the devil is about to throw some of you into prison, that you may be tested, and you will have tribulation ten days. Be faithful until death, and I will give you the crown of life.”</a:t>
            </a:r>
          </a:p>
          <a:p>
            <a:pPr marL="640594" lvl="1" indent="-174708">
              <a:buFont typeface="Arial" panose="020B0604020202020204" pitchFamily="34" charset="0"/>
              <a:buChar char="•"/>
            </a:pPr>
            <a:r>
              <a:rPr lang="en-US" b="0" i="0" dirty="0">
                <a:solidFill>
                  <a:schemeClr val="tx1"/>
                </a:solidFill>
                <a:latin typeface="+mn-lt"/>
              </a:rPr>
              <a:t>In effect, we are to carefully count the cost before beginning our discipleship.</a:t>
            </a:r>
          </a:p>
          <a:p>
            <a:pPr algn="l"/>
            <a:r>
              <a:rPr lang="en-US" b="1" i="0" dirty="0">
                <a:solidFill>
                  <a:srgbClr val="A70B0B"/>
                </a:solidFill>
                <a:effectLst/>
                <a:latin typeface="arial" panose="020B0604020202020204" pitchFamily="34" charset="0"/>
              </a:rPr>
              <a:t>(Luke 14:33-35),</a:t>
            </a:r>
            <a:r>
              <a:rPr lang="en-US" b="1" i="1" dirty="0">
                <a:solidFill>
                  <a:srgbClr val="A70B0B"/>
                </a:solidFill>
                <a:effectLst/>
                <a:latin typeface="arial" panose="020B0604020202020204" pitchFamily="34" charset="0"/>
              </a:rPr>
              <a:t> </a:t>
            </a:r>
            <a:r>
              <a:rPr lang="en-US" b="0" i="1" dirty="0">
                <a:solidFill>
                  <a:srgbClr val="A70B0B"/>
                </a:solidFill>
                <a:effectLst/>
                <a:latin typeface="arial" panose="020B0604020202020204" pitchFamily="34" charset="0"/>
              </a:rPr>
              <a:t>“So likewise, whoever of you does not forsake all that he has cannot be My disciple.</a:t>
            </a:r>
            <a:r>
              <a:rPr lang="en-US" b="0" i="1" dirty="0">
                <a:solidFill>
                  <a:srgbClr val="000000"/>
                </a:solidFill>
                <a:effectLst/>
                <a:latin typeface="arial" panose="020B0604020202020204" pitchFamily="34" charset="0"/>
              </a:rPr>
              <a:t> </a:t>
            </a:r>
            <a:r>
              <a:rPr lang="en-US" b="0" i="1" dirty="0">
                <a:solidFill>
                  <a:srgbClr val="A70B0B"/>
                </a:solidFill>
                <a:effectLst/>
                <a:latin typeface="arial" panose="020B0604020202020204" pitchFamily="34" charset="0"/>
              </a:rPr>
              <a:t>Salt is good; but if the salt has lost its flavor, how shall it be seasoned? It is neither fit for the land nor for the dunghill, but men throw it out. He who has ears to hear, let him hear!”</a:t>
            </a:r>
            <a:endParaRPr lang="en-US" b="0" i="1" dirty="0">
              <a:solidFill>
                <a:srgbClr val="000000"/>
              </a:solidFill>
              <a:effectLst/>
              <a:latin typeface="arial" panose="020B0604020202020204" pitchFamily="34" charset="0"/>
            </a:endParaRPr>
          </a:p>
          <a:p>
            <a:pPr marL="640594" lvl="1" indent="-174708">
              <a:buFont typeface="Arial" panose="020B0604020202020204" pitchFamily="34" charset="0"/>
              <a:buChar char="•"/>
            </a:pPr>
            <a:endParaRPr lang="en-US" b="0" i="0" dirty="0">
              <a:solidFill>
                <a:schemeClr val="tx1"/>
              </a:solidFill>
              <a:latin typeface="+mn-lt"/>
            </a:endParaRPr>
          </a:p>
        </p:txBody>
      </p:sp>
      <p:sp>
        <p:nvSpPr>
          <p:cNvPr id="4" name="Slide Number Placeholder 3"/>
          <p:cNvSpPr>
            <a:spLocks noGrp="1"/>
          </p:cNvSpPr>
          <p:nvPr>
            <p:ph type="sldNum" sz="quarter" idx="5"/>
          </p:nvPr>
        </p:nvSpPr>
        <p:spPr/>
        <p:txBody>
          <a:bodyPr/>
          <a:lstStyle/>
          <a:p>
            <a:pPr defTabSz="931774"/>
            <a:fld id="{0A99CC6A-FFEF-4D70-AEBA-F9C4268DE050}" type="slidenum">
              <a:rPr lang="en-US">
                <a:solidFill>
                  <a:prstClr val="black"/>
                </a:solidFill>
                <a:latin typeface="Calibri" panose="020F0502020204030204"/>
              </a:rPr>
              <a:pPr defTabSz="9317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982488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Conclusion:</a:t>
            </a:r>
          </a:p>
          <a:p>
            <a:pPr marL="174708" indent="-174708">
              <a:buFont typeface="Arial" panose="020B0604020202020204" pitchFamily="34" charset="0"/>
              <a:buChar char="•"/>
            </a:pPr>
            <a:r>
              <a:rPr lang="en-US" b="1" i="0" dirty="0">
                <a:solidFill>
                  <a:srgbClr val="0A0A0A"/>
                </a:solidFill>
                <a:effectLst/>
                <a:latin typeface="+mn-lt"/>
              </a:rPr>
              <a:t>So, Has your salt lost its flavor?</a:t>
            </a:r>
          </a:p>
          <a:p>
            <a:pPr marL="640594" lvl="1" indent="-174708">
              <a:buFont typeface="Arial" panose="020B0604020202020204" pitchFamily="34" charset="0"/>
              <a:buChar char="•"/>
            </a:pPr>
            <a:r>
              <a:rPr lang="en-US" b="0" i="0" dirty="0">
                <a:solidFill>
                  <a:srgbClr val="0A0A0A"/>
                </a:solidFill>
                <a:effectLst/>
                <a:latin typeface="+mn-lt"/>
              </a:rPr>
              <a:t>From this verse, it seems that God is the one who determines whether it is so.</a:t>
            </a:r>
          </a:p>
          <a:p>
            <a:pPr marL="640594" lvl="1" indent="-174708">
              <a:buFont typeface="Arial" panose="020B0604020202020204" pitchFamily="34" charset="0"/>
              <a:buChar char="•"/>
            </a:pPr>
            <a:r>
              <a:rPr lang="en-US" b="0" i="0" dirty="0">
                <a:solidFill>
                  <a:srgbClr val="0A0A0A"/>
                </a:solidFill>
                <a:effectLst/>
                <a:latin typeface="+mn-lt"/>
              </a:rPr>
              <a:t>It depends upon your faithfulness, your sacrifice, your zeal</a:t>
            </a:r>
          </a:p>
          <a:p>
            <a:pPr marL="640594" lvl="1" indent="-174708">
              <a:buFont typeface="Arial" panose="020B0604020202020204" pitchFamily="34" charset="0"/>
              <a:buChar char="•"/>
            </a:pPr>
            <a:r>
              <a:rPr lang="en-US" b="0" i="0" dirty="0">
                <a:solidFill>
                  <a:srgbClr val="0A0A0A"/>
                </a:solidFill>
                <a:effectLst/>
                <a:latin typeface="+mn-lt"/>
              </a:rPr>
              <a:t>Are you a bland Christian, going through the motions, having lost your first love? Or do you appeal to the Master</a:t>
            </a:r>
          </a:p>
          <a:p>
            <a:r>
              <a:rPr lang="en-US" b="1" i="0" dirty="0">
                <a:solidFill>
                  <a:srgbClr val="0A0A0A"/>
                </a:solidFill>
                <a:effectLst/>
                <a:latin typeface="arial" panose="020B0604020202020204" pitchFamily="34" charset="0"/>
              </a:rPr>
              <a:t>(Colossians 3:1-3 NKJV) </a:t>
            </a:r>
            <a:r>
              <a:rPr lang="en-US" b="0" i="1" dirty="0">
                <a:solidFill>
                  <a:srgbClr val="0A0A0A"/>
                </a:solidFill>
                <a:effectLst/>
                <a:latin typeface="arial" panose="020B0604020202020204" pitchFamily="34" charset="0"/>
              </a:rPr>
              <a:t>"If then you were raised with Christ, seek those things which are above, where Christ is, sitting at the right hand of God. Set your mind on things above, not on things on the earth. For you died, and your life is hidden with Christ in God."</a:t>
            </a:r>
            <a:endParaRPr lang="en-US" b="0" i="1" dirty="0">
              <a:solidFill>
                <a:srgbClr val="0A0A0A"/>
              </a:solidFill>
              <a:effectLst/>
              <a:latin typeface="+mn-lt"/>
            </a:endParaRPr>
          </a:p>
        </p:txBody>
      </p:sp>
      <p:sp>
        <p:nvSpPr>
          <p:cNvPr id="4" name="Slide Number Placeholder 3"/>
          <p:cNvSpPr>
            <a:spLocks noGrp="1"/>
          </p:cNvSpPr>
          <p:nvPr>
            <p:ph type="sldNum" sz="quarter" idx="5"/>
          </p:nvPr>
        </p:nvSpPr>
        <p:spPr/>
        <p:txBody>
          <a:bodyPr/>
          <a:lstStyle/>
          <a:p>
            <a:pPr defTabSz="931774"/>
            <a:fld id="{0A99CC6A-FFEF-4D70-AEBA-F9C4268DE050}" type="slidenum">
              <a:rPr lang="en-US">
                <a:solidFill>
                  <a:prstClr val="black"/>
                </a:solidFill>
                <a:latin typeface="Calibri" panose="020F0502020204030204"/>
              </a:rPr>
              <a:pPr defTabSz="9317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867112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4667-5685-139F-289E-15D94738C5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625533-0270-4462-AA78-C29F3D753D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65AEBA-F82C-6174-3BED-B2ED63EF3419}"/>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5442E1B6-3415-E00F-FA4A-F48231EF7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E3405-D08E-84E0-8C45-8FFACFAE1867}"/>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3839173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B309B-2CA4-F9D0-2D3D-285AC5C1B3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C12D7D-9A37-B767-2CB1-6149913203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36C180-411B-67BC-643C-F3DB8A5E19BA}"/>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DFACD020-BAB7-F9C7-9D6C-305796D15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5BB35D-5D88-704E-88C1-3854A643E042}"/>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39450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2E6C6-122A-420A-926C-433F75F14D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45ADC4-F45B-5762-07FF-FF47F8705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F0071-6E80-BBFC-B9AA-C6622CF96E28}"/>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11639E03-DD46-8EF3-9F29-CF2D26FB86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8ADD9-353A-2C0E-6E74-FA224546AA80}"/>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244641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250F5-2946-3B9B-DD0C-3E9D3017E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B5F83F-8BAE-485E-7048-F8E780F078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13D8EE-CFAB-BC96-F572-86E83F3DB6BF}"/>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B06D237C-9FE1-AFF2-FC76-78EC82E87D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B9D082-E67E-72C5-AECB-CD0C59848A60}"/>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3412004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84834-6240-CDFB-A71A-091E408CE0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B37EE2-2751-818B-47A6-B3318F3C1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46AA1-1636-32A5-A521-90CBE033B7CF}"/>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81A66A10-0F91-8FC1-37B7-62D3E8D16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74C72-8B5E-BD61-F3C4-8B54EA9660B3}"/>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2723185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E7B20-3236-B669-B3AB-079162169D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1AA8E-6A1A-566E-A1E8-C841049BD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F407A2-498A-466C-0A06-ACBE0FC8E5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193305A-1851-CF0C-B73C-63FE9F85A2B8}"/>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6" name="Footer Placeholder 5">
            <a:extLst>
              <a:ext uri="{FF2B5EF4-FFF2-40B4-BE49-F238E27FC236}">
                <a16:creationId xmlns:a16="http://schemas.microsoft.com/office/drawing/2014/main" id="{537D489C-0260-754C-D27E-632EEFC184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E6EB59-4BDD-833D-02A8-306D2772447A}"/>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498275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91C60-1498-75CB-DCFC-B8D0E34C57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7EAC68-C9B2-ACBB-CEBA-0C0789539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7DE01B-1ADF-EFFD-1BCD-755CCBF5B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4FA252-3621-FD60-DB44-D81DCA025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6C01D3-DB4B-9DEC-3961-8044668567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3EDBD9-06C6-7F33-265F-1463E798C872}"/>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8" name="Footer Placeholder 7">
            <a:extLst>
              <a:ext uri="{FF2B5EF4-FFF2-40B4-BE49-F238E27FC236}">
                <a16:creationId xmlns:a16="http://schemas.microsoft.com/office/drawing/2014/main" id="{3E63D7A8-72D5-24AC-D818-C64B5DB309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AF29B-2B2C-12A4-C077-D7F8792DA471}"/>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2828306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F9509-B932-003A-5D81-6C7F572781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7E96A3-F77D-6EB9-588A-E9AB2A33DCA2}"/>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4" name="Footer Placeholder 3">
            <a:extLst>
              <a:ext uri="{FF2B5EF4-FFF2-40B4-BE49-F238E27FC236}">
                <a16:creationId xmlns:a16="http://schemas.microsoft.com/office/drawing/2014/main" id="{B267C9D3-8B91-526F-F15B-D1E8750EC9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AF598A-8A12-1F1C-28AF-ED4FE305E160}"/>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2309207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41117-8488-F636-2406-C5510B506CA8}"/>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3" name="Footer Placeholder 2">
            <a:extLst>
              <a:ext uri="{FF2B5EF4-FFF2-40B4-BE49-F238E27FC236}">
                <a16:creationId xmlns:a16="http://schemas.microsoft.com/office/drawing/2014/main" id="{A576FCE4-F6D3-1F6E-50E2-4A79F5CB4A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4B39F-DB99-CA3B-342C-68124C36C3A1}"/>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410970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42E5F-E268-7F71-CA03-3A4D09992D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6A7821-1B8C-16B0-52EB-9CC086125C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5AC93-982A-4102-35FB-97B6C75F6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5FA3AE-4089-59A6-7767-264945955525}"/>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6" name="Footer Placeholder 5">
            <a:extLst>
              <a:ext uri="{FF2B5EF4-FFF2-40B4-BE49-F238E27FC236}">
                <a16:creationId xmlns:a16="http://schemas.microsoft.com/office/drawing/2014/main" id="{9EB30D1F-1E2A-0875-C5B0-6AC2739501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B44D7-FCF7-2F47-2F71-53FEB6B5ED71}"/>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421035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D81D3-C94E-5535-9E07-37E031CC6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AC9E7-6360-934B-2646-D9DFE01C8F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49834E-BC15-322C-F143-3425F84CF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FAE84-EF37-C952-70F8-0A159EADACFB}"/>
              </a:ext>
            </a:extLst>
          </p:cNvPr>
          <p:cNvSpPr>
            <a:spLocks noGrp="1"/>
          </p:cNvSpPr>
          <p:nvPr>
            <p:ph type="dt" sz="half" idx="10"/>
          </p:nvPr>
        </p:nvSpPr>
        <p:spPr/>
        <p:txBody>
          <a:bodyPr/>
          <a:lstStyle/>
          <a:p>
            <a:fld id="{22511323-E6FC-4407-A925-F5B39F171F5B}" type="datetimeFigureOut">
              <a:rPr lang="en-US" smtClean="0"/>
              <a:t>2/2/2024</a:t>
            </a:fld>
            <a:endParaRPr lang="en-US"/>
          </a:p>
        </p:txBody>
      </p:sp>
      <p:sp>
        <p:nvSpPr>
          <p:cNvPr id="6" name="Footer Placeholder 5">
            <a:extLst>
              <a:ext uri="{FF2B5EF4-FFF2-40B4-BE49-F238E27FC236}">
                <a16:creationId xmlns:a16="http://schemas.microsoft.com/office/drawing/2014/main" id="{2C7F50FC-0BE0-771F-40AA-C87B70F30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628530-AA05-A26A-E0F5-25A842A76DD6}"/>
              </a:ext>
            </a:extLst>
          </p:cNvPr>
          <p:cNvSpPr>
            <a:spLocks noGrp="1"/>
          </p:cNvSpPr>
          <p:nvPr>
            <p:ph type="sldNum" sz="quarter" idx="12"/>
          </p:nvPr>
        </p:nvSpPr>
        <p:spPr/>
        <p:txBody>
          <a:bodyPr/>
          <a:lstStyle/>
          <a:p>
            <a:fld id="{F3C948F2-7A03-41ED-A6E0-28ED050B401D}" type="slidenum">
              <a:rPr lang="en-US" smtClean="0"/>
              <a:t>‹#›</a:t>
            </a:fld>
            <a:endParaRPr lang="en-US"/>
          </a:p>
        </p:txBody>
      </p:sp>
    </p:spTree>
    <p:extLst>
      <p:ext uri="{BB962C8B-B14F-4D97-AF65-F5344CB8AC3E}">
        <p14:creationId xmlns:p14="http://schemas.microsoft.com/office/powerpoint/2010/main" val="791873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8A528C-09B3-9DDD-5FA5-55C929BB4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660DDD-C2C2-048C-A616-BFEF5F047B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EBA81-C4AE-8538-6E5C-AD45C1370B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1323-E6FC-4407-A925-F5B39F171F5B}" type="datetimeFigureOut">
              <a:rPr lang="en-US" smtClean="0"/>
              <a:t>2/2/2024</a:t>
            </a:fld>
            <a:endParaRPr lang="en-US"/>
          </a:p>
        </p:txBody>
      </p:sp>
      <p:sp>
        <p:nvSpPr>
          <p:cNvPr id="5" name="Footer Placeholder 4">
            <a:extLst>
              <a:ext uri="{FF2B5EF4-FFF2-40B4-BE49-F238E27FC236}">
                <a16:creationId xmlns:a16="http://schemas.microsoft.com/office/drawing/2014/main" id="{F462E969-0E22-2108-5765-615B50962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A63DA0-55A4-999E-DE2E-52A64E11B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948F2-7A03-41ED-A6E0-28ED050B401D}" type="slidenum">
              <a:rPr lang="en-US" smtClean="0"/>
              <a:t>‹#›</a:t>
            </a:fld>
            <a:endParaRPr lang="en-US"/>
          </a:p>
        </p:txBody>
      </p:sp>
    </p:spTree>
    <p:extLst>
      <p:ext uri="{BB962C8B-B14F-4D97-AF65-F5344CB8AC3E}">
        <p14:creationId xmlns:p14="http://schemas.microsoft.com/office/powerpoint/2010/main" val="3214042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FA41-ED91-BFE4-DF4E-89C3AC4F328B}"/>
              </a:ext>
            </a:extLst>
          </p:cNvPr>
          <p:cNvSpPr>
            <a:spLocks noGrp="1"/>
          </p:cNvSpPr>
          <p:nvPr>
            <p:ph type="ctrTitle"/>
          </p:nvPr>
        </p:nvSpPr>
        <p:spPr>
          <a:xfrm>
            <a:off x="218454" y="181114"/>
            <a:ext cx="7458075" cy="3197086"/>
          </a:xfrm>
        </p:spPr>
        <p:txBody>
          <a:bodyPr>
            <a:normAutofit/>
          </a:bodyPr>
          <a:lstStyle/>
          <a:p>
            <a:r>
              <a:rPr lang="en-US" sz="10500" dirty="0">
                <a:latin typeface="The Serif Hand Extrablack" panose="03070B02030502020204" pitchFamily="66" charset="0"/>
              </a:rPr>
              <a:t>A</a:t>
            </a:r>
            <a:br>
              <a:rPr lang="en-US" sz="10500" dirty="0">
                <a:latin typeface="The Serif Hand Extrablack" panose="03070B02030502020204" pitchFamily="66" charset="0"/>
              </a:rPr>
            </a:br>
            <a:r>
              <a:rPr lang="en-US" sz="10500" dirty="0">
                <a:latin typeface="The Serif Hand Extrablack" panose="03070B02030502020204" pitchFamily="66" charset="0"/>
              </a:rPr>
              <a:t>Divisive Christ?</a:t>
            </a:r>
          </a:p>
        </p:txBody>
      </p:sp>
      <p:sp>
        <p:nvSpPr>
          <p:cNvPr id="3" name="Subtitle 2">
            <a:extLst>
              <a:ext uri="{FF2B5EF4-FFF2-40B4-BE49-F238E27FC236}">
                <a16:creationId xmlns:a16="http://schemas.microsoft.com/office/drawing/2014/main" id="{E422E82D-4511-6FD0-183A-B24A4084C90E}"/>
              </a:ext>
            </a:extLst>
          </p:cNvPr>
          <p:cNvSpPr>
            <a:spLocks noGrp="1"/>
          </p:cNvSpPr>
          <p:nvPr>
            <p:ph type="subTitle" idx="1"/>
          </p:nvPr>
        </p:nvSpPr>
        <p:spPr>
          <a:xfrm>
            <a:off x="1702904" y="5108713"/>
            <a:ext cx="4489174" cy="834887"/>
          </a:xfrm>
        </p:spPr>
        <p:txBody>
          <a:bodyPr>
            <a:normAutofit/>
          </a:bodyPr>
          <a:lstStyle/>
          <a:p>
            <a:r>
              <a:rPr lang="en-US" sz="4400" dirty="0"/>
              <a:t>Matthew 10:34-39</a:t>
            </a:r>
          </a:p>
        </p:txBody>
      </p:sp>
      <p:pic>
        <p:nvPicPr>
          <p:cNvPr id="7" name="Picture 6" descr="A wooden figures of people&#10;&#10;Description automatically generated">
            <a:extLst>
              <a:ext uri="{FF2B5EF4-FFF2-40B4-BE49-F238E27FC236}">
                <a16:creationId xmlns:a16="http://schemas.microsoft.com/office/drawing/2014/main" id="{3D612B10-BD1A-1B42-6AFA-EFD83DBB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290" y="1168400"/>
            <a:ext cx="5431992" cy="4775200"/>
          </a:xfrm>
          <a:prstGeom prst="rect">
            <a:avLst/>
          </a:prstGeom>
        </p:spPr>
      </p:pic>
      <p:pic>
        <p:nvPicPr>
          <p:cNvPr id="8" name="Picture 7">
            <a:extLst>
              <a:ext uri="{FF2B5EF4-FFF2-40B4-BE49-F238E27FC236}">
                <a16:creationId xmlns:a16="http://schemas.microsoft.com/office/drawing/2014/main" id="{65BC501D-9031-563A-FC15-A64C77753CF8}"/>
              </a:ext>
            </a:extLst>
          </p:cNvPr>
          <p:cNvPicPr>
            <a:picLocks noChangeAspect="1"/>
          </p:cNvPicPr>
          <p:nvPr/>
        </p:nvPicPr>
        <p:blipFill>
          <a:blip r:embed="rId4"/>
          <a:stretch>
            <a:fillRect/>
          </a:stretch>
        </p:blipFill>
        <p:spPr>
          <a:xfrm>
            <a:off x="-1" y="12551"/>
            <a:ext cx="12169687" cy="6845449"/>
          </a:xfrm>
          <a:prstGeom prst="rect">
            <a:avLst/>
          </a:prstGeom>
        </p:spPr>
      </p:pic>
    </p:spTree>
    <p:extLst>
      <p:ext uri="{BB962C8B-B14F-4D97-AF65-F5344CB8AC3E}">
        <p14:creationId xmlns:p14="http://schemas.microsoft.com/office/powerpoint/2010/main" val="1402109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FA41-ED91-BFE4-DF4E-89C3AC4F328B}"/>
              </a:ext>
            </a:extLst>
          </p:cNvPr>
          <p:cNvSpPr>
            <a:spLocks noGrp="1"/>
          </p:cNvSpPr>
          <p:nvPr>
            <p:ph type="ctrTitle"/>
          </p:nvPr>
        </p:nvSpPr>
        <p:spPr>
          <a:xfrm>
            <a:off x="505718" y="181114"/>
            <a:ext cx="10467082" cy="1568173"/>
          </a:xfrm>
        </p:spPr>
        <p:txBody>
          <a:bodyPr>
            <a:normAutofit/>
          </a:bodyPr>
          <a:lstStyle/>
          <a:p>
            <a:pPr algn="l"/>
            <a:r>
              <a:rPr lang="en-US" sz="8800" dirty="0">
                <a:latin typeface="The Serif Hand Extrablack" panose="03070B02030502020204" pitchFamily="66" charset="0"/>
              </a:rPr>
              <a:t>Christ Divides in Coming</a:t>
            </a:r>
          </a:p>
        </p:txBody>
      </p:sp>
      <p:sp>
        <p:nvSpPr>
          <p:cNvPr id="3" name="Subtitle 2">
            <a:extLst>
              <a:ext uri="{FF2B5EF4-FFF2-40B4-BE49-F238E27FC236}">
                <a16:creationId xmlns:a16="http://schemas.microsoft.com/office/drawing/2014/main" id="{E422E82D-4511-6FD0-183A-B24A4084C90E}"/>
              </a:ext>
            </a:extLst>
          </p:cNvPr>
          <p:cNvSpPr>
            <a:spLocks noGrp="1"/>
          </p:cNvSpPr>
          <p:nvPr>
            <p:ph type="subTitle" idx="1"/>
          </p:nvPr>
        </p:nvSpPr>
        <p:spPr>
          <a:xfrm>
            <a:off x="505717" y="2032000"/>
            <a:ext cx="11178283" cy="4241799"/>
          </a:xfrm>
        </p:spPr>
        <p:txBody>
          <a:bodyPr>
            <a:normAutofit/>
          </a:bodyPr>
          <a:lstStyle/>
          <a:p>
            <a:pPr algn="l"/>
            <a:r>
              <a:rPr lang="en-US" sz="4000" b="0" i="1" dirty="0">
                <a:solidFill>
                  <a:srgbClr val="0A0A0A"/>
                </a:solidFill>
                <a:effectLst/>
              </a:rPr>
              <a:t>“Do not think that I came to bring                                  peace on earth. I did not come to bring                     peace but a sword.” </a:t>
            </a:r>
          </a:p>
          <a:p>
            <a:pPr algn="l"/>
            <a:endParaRPr lang="en-US" sz="4000" b="0" i="1" dirty="0">
              <a:solidFill>
                <a:srgbClr val="0A0A0A"/>
              </a:solidFill>
              <a:effectLst/>
            </a:endParaRPr>
          </a:p>
          <a:p>
            <a:r>
              <a:rPr lang="en-US" sz="4800" b="1" dirty="0">
                <a:solidFill>
                  <a:srgbClr val="0A0A0A"/>
                </a:solidFill>
              </a:rPr>
              <a:t>Not Peace, A Sword (34)</a:t>
            </a:r>
          </a:p>
          <a:p>
            <a:r>
              <a:rPr lang="en-US" sz="4800" b="1" dirty="0">
                <a:solidFill>
                  <a:srgbClr val="0A0A0A"/>
                </a:solidFill>
              </a:rPr>
              <a:t>Even Division in Families (35-36)</a:t>
            </a:r>
            <a:endParaRPr lang="en-US" sz="8000" b="1" dirty="0"/>
          </a:p>
        </p:txBody>
      </p:sp>
      <p:pic>
        <p:nvPicPr>
          <p:cNvPr id="7" name="Picture 6" descr="A wooden figures of people&#10;&#10;Description automatically generated">
            <a:extLst>
              <a:ext uri="{FF2B5EF4-FFF2-40B4-BE49-F238E27FC236}">
                <a16:creationId xmlns:a16="http://schemas.microsoft.com/office/drawing/2014/main" id="{3D612B10-BD1A-1B42-6AFA-EFD83DBB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733" y="254000"/>
            <a:ext cx="3380548" cy="2971800"/>
          </a:xfrm>
          <a:prstGeom prst="rect">
            <a:avLst/>
          </a:prstGeom>
        </p:spPr>
      </p:pic>
      <p:pic>
        <p:nvPicPr>
          <p:cNvPr id="4" name="Picture 3">
            <a:extLst>
              <a:ext uri="{FF2B5EF4-FFF2-40B4-BE49-F238E27FC236}">
                <a16:creationId xmlns:a16="http://schemas.microsoft.com/office/drawing/2014/main" id="{DC9FD3A7-448C-A51E-DAFE-BE7FAA63070B}"/>
              </a:ext>
            </a:extLst>
          </p:cNvPr>
          <p:cNvPicPr>
            <a:picLocks noChangeAspect="1"/>
          </p:cNvPicPr>
          <p:nvPr/>
        </p:nvPicPr>
        <p:blipFill>
          <a:blip r:embed="rId4"/>
          <a:stretch>
            <a:fillRect/>
          </a:stretch>
        </p:blipFill>
        <p:spPr>
          <a:xfrm>
            <a:off x="-1670" y="-297"/>
            <a:ext cx="12192528" cy="6858297"/>
          </a:xfrm>
          <a:prstGeom prst="rect">
            <a:avLst/>
          </a:prstGeom>
        </p:spPr>
      </p:pic>
    </p:spTree>
    <p:extLst>
      <p:ext uri="{BB962C8B-B14F-4D97-AF65-F5344CB8AC3E}">
        <p14:creationId xmlns:p14="http://schemas.microsoft.com/office/powerpoint/2010/main" val="1421483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FA41-ED91-BFE4-DF4E-89C3AC4F328B}"/>
              </a:ext>
            </a:extLst>
          </p:cNvPr>
          <p:cNvSpPr>
            <a:spLocks noGrp="1"/>
          </p:cNvSpPr>
          <p:nvPr>
            <p:ph type="ctrTitle"/>
          </p:nvPr>
        </p:nvSpPr>
        <p:spPr>
          <a:xfrm>
            <a:off x="505718" y="181114"/>
            <a:ext cx="10467082" cy="1568173"/>
          </a:xfrm>
        </p:spPr>
        <p:txBody>
          <a:bodyPr>
            <a:normAutofit/>
          </a:bodyPr>
          <a:lstStyle/>
          <a:p>
            <a:pPr algn="l"/>
            <a:r>
              <a:rPr lang="en-US" sz="8800" dirty="0">
                <a:latin typeface="The Serif Hand Extrablack" panose="03070B02030502020204" pitchFamily="66" charset="0"/>
              </a:rPr>
              <a:t>Our Responsibility to Jesus</a:t>
            </a:r>
          </a:p>
        </p:txBody>
      </p:sp>
      <p:sp>
        <p:nvSpPr>
          <p:cNvPr id="3" name="Subtitle 2">
            <a:extLst>
              <a:ext uri="{FF2B5EF4-FFF2-40B4-BE49-F238E27FC236}">
                <a16:creationId xmlns:a16="http://schemas.microsoft.com/office/drawing/2014/main" id="{E422E82D-4511-6FD0-183A-B24A4084C90E}"/>
              </a:ext>
            </a:extLst>
          </p:cNvPr>
          <p:cNvSpPr>
            <a:spLocks noGrp="1"/>
          </p:cNvSpPr>
          <p:nvPr>
            <p:ph type="subTitle" idx="1"/>
          </p:nvPr>
        </p:nvSpPr>
        <p:spPr>
          <a:xfrm>
            <a:off x="505717" y="1778000"/>
            <a:ext cx="11178283" cy="4826000"/>
          </a:xfrm>
        </p:spPr>
        <p:txBody>
          <a:bodyPr>
            <a:normAutofit/>
          </a:bodyPr>
          <a:lstStyle/>
          <a:p>
            <a:pPr algn="l"/>
            <a:r>
              <a:rPr lang="en-US" sz="4000" b="0" i="1" dirty="0">
                <a:solidFill>
                  <a:srgbClr val="0A0A0A"/>
                </a:solidFill>
                <a:effectLst/>
              </a:rPr>
              <a:t>“He who loves father or mother,… son                          or daughter more than Me… he who                              does not take his cross and follow after  Me                is not worthy of Me… He who finds his life will lose it, and he who loses his life for My sake will find it.” </a:t>
            </a:r>
          </a:p>
          <a:p>
            <a:pPr algn="l"/>
            <a:endParaRPr lang="en-US" sz="800" b="0" i="1" dirty="0">
              <a:solidFill>
                <a:srgbClr val="0A0A0A"/>
              </a:solidFill>
              <a:effectLst/>
            </a:endParaRPr>
          </a:p>
          <a:p>
            <a:r>
              <a:rPr lang="en-US" sz="4800" b="1" dirty="0">
                <a:solidFill>
                  <a:srgbClr val="0A0A0A"/>
                </a:solidFill>
              </a:rPr>
              <a:t>Love Christ More Than Family (37)</a:t>
            </a:r>
          </a:p>
          <a:p>
            <a:r>
              <a:rPr lang="en-US" sz="4800" b="1" dirty="0">
                <a:solidFill>
                  <a:srgbClr val="0A0A0A"/>
                </a:solidFill>
              </a:rPr>
              <a:t>Take up Cross, Even to Death (38-39)</a:t>
            </a:r>
            <a:endParaRPr lang="en-US" sz="8000" b="1" dirty="0"/>
          </a:p>
        </p:txBody>
      </p:sp>
      <p:pic>
        <p:nvPicPr>
          <p:cNvPr id="7" name="Picture 6" descr="A wooden figures of people&#10;&#10;Description automatically generated">
            <a:extLst>
              <a:ext uri="{FF2B5EF4-FFF2-40B4-BE49-F238E27FC236}">
                <a16:creationId xmlns:a16="http://schemas.microsoft.com/office/drawing/2014/main" id="{3D612B10-BD1A-1B42-6AFA-EFD83DBB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733" y="254000"/>
            <a:ext cx="3380548" cy="2971800"/>
          </a:xfrm>
          <a:prstGeom prst="rect">
            <a:avLst/>
          </a:prstGeom>
        </p:spPr>
      </p:pic>
      <p:pic>
        <p:nvPicPr>
          <p:cNvPr id="6" name="Picture 5">
            <a:extLst>
              <a:ext uri="{FF2B5EF4-FFF2-40B4-BE49-F238E27FC236}">
                <a16:creationId xmlns:a16="http://schemas.microsoft.com/office/drawing/2014/main" id="{FB2D7ED4-C081-6790-C5AB-1DB0E2EA4DCB}"/>
              </a:ext>
            </a:extLst>
          </p:cNvPr>
          <p:cNvPicPr>
            <a:picLocks noChangeAspect="1"/>
          </p:cNvPicPr>
          <p:nvPr/>
        </p:nvPicPr>
        <p:blipFill>
          <a:blip r:embed="rId4"/>
          <a:stretch>
            <a:fillRect/>
          </a:stretch>
        </p:blipFill>
        <p:spPr>
          <a:xfrm>
            <a:off x="-1670" y="-297"/>
            <a:ext cx="12192528" cy="6858297"/>
          </a:xfrm>
          <a:prstGeom prst="rect">
            <a:avLst/>
          </a:prstGeom>
        </p:spPr>
      </p:pic>
    </p:spTree>
    <p:extLst>
      <p:ext uri="{BB962C8B-B14F-4D97-AF65-F5344CB8AC3E}">
        <p14:creationId xmlns:p14="http://schemas.microsoft.com/office/powerpoint/2010/main" val="68370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9FA41-ED91-BFE4-DF4E-89C3AC4F328B}"/>
              </a:ext>
            </a:extLst>
          </p:cNvPr>
          <p:cNvSpPr>
            <a:spLocks noGrp="1"/>
          </p:cNvSpPr>
          <p:nvPr>
            <p:ph type="ctrTitle"/>
          </p:nvPr>
        </p:nvSpPr>
        <p:spPr>
          <a:xfrm>
            <a:off x="144566" y="536713"/>
            <a:ext cx="7020546" cy="1568173"/>
          </a:xfrm>
        </p:spPr>
        <p:txBody>
          <a:bodyPr anchor="t">
            <a:normAutofit/>
          </a:bodyPr>
          <a:lstStyle/>
          <a:p>
            <a:r>
              <a:rPr lang="en-US" sz="10500" dirty="0">
                <a:latin typeface="The Serif Hand Extrablack" panose="03070B02030502020204" pitchFamily="66" charset="0"/>
              </a:rPr>
              <a:t>Conclusion</a:t>
            </a:r>
          </a:p>
        </p:txBody>
      </p:sp>
      <p:sp>
        <p:nvSpPr>
          <p:cNvPr id="3" name="Subtitle 2">
            <a:extLst>
              <a:ext uri="{FF2B5EF4-FFF2-40B4-BE49-F238E27FC236}">
                <a16:creationId xmlns:a16="http://schemas.microsoft.com/office/drawing/2014/main" id="{E422E82D-4511-6FD0-183A-B24A4084C90E}"/>
              </a:ext>
            </a:extLst>
          </p:cNvPr>
          <p:cNvSpPr>
            <a:spLocks noGrp="1"/>
          </p:cNvSpPr>
          <p:nvPr>
            <p:ph type="subTitle" idx="1"/>
          </p:nvPr>
        </p:nvSpPr>
        <p:spPr>
          <a:xfrm>
            <a:off x="1117600" y="2489199"/>
            <a:ext cx="5074478" cy="3454401"/>
          </a:xfrm>
        </p:spPr>
        <p:txBody>
          <a:bodyPr>
            <a:normAutofit/>
          </a:bodyPr>
          <a:lstStyle/>
          <a:p>
            <a:r>
              <a:rPr lang="en-US" sz="4800" dirty="0"/>
              <a:t>Has your salt lost its flavor?</a:t>
            </a:r>
          </a:p>
          <a:p>
            <a:endParaRPr lang="en-US" sz="4800" dirty="0"/>
          </a:p>
          <a:p>
            <a:r>
              <a:rPr lang="en-US" sz="4800" b="1" dirty="0"/>
              <a:t>Colossians 3:1-3</a:t>
            </a:r>
          </a:p>
          <a:p>
            <a:endParaRPr lang="en-US" sz="4800" dirty="0"/>
          </a:p>
          <a:p>
            <a:endParaRPr lang="en-US" sz="4800" dirty="0"/>
          </a:p>
        </p:txBody>
      </p:sp>
      <p:pic>
        <p:nvPicPr>
          <p:cNvPr id="7" name="Picture 6" descr="A wooden figures of people&#10;&#10;Description automatically generated">
            <a:extLst>
              <a:ext uri="{FF2B5EF4-FFF2-40B4-BE49-F238E27FC236}">
                <a16:creationId xmlns:a16="http://schemas.microsoft.com/office/drawing/2014/main" id="{3D612B10-BD1A-1B42-6AFA-EFD83DBB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290" y="1168400"/>
            <a:ext cx="5431992" cy="4775200"/>
          </a:xfrm>
          <a:prstGeom prst="rect">
            <a:avLst/>
          </a:prstGeom>
        </p:spPr>
      </p:pic>
      <p:pic>
        <p:nvPicPr>
          <p:cNvPr id="4" name="Picture 3">
            <a:extLst>
              <a:ext uri="{FF2B5EF4-FFF2-40B4-BE49-F238E27FC236}">
                <a16:creationId xmlns:a16="http://schemas.microsoft.com/office/drawing/2014/main" id="{2C10F080-F97C-F51C-916A-DB1D325F95EA}"/>
              </a:ext>
            </a:extLst>
          </p:cNvPr>
          <p:cNvPicPr>
            <a:picLocks noChangeAspect="1"/>
          </p:cNvPicPr>
          <p:nvPr/>
        </p:nvPicPr>
        <p:blipFill>
          <a:blip r:embed="rId4"/>
          <a:stretch>
            <a:fillRect/>
          </a:stretch>
        </p:blipFill>
        <p:spPr>
          <a:xfrm>
            <a:off x="0" y="0"/>
            <a:ext cx="12192000" cy="6871476"/>
          </a:xfrm>
          <a:prstGeom prst="rect">
            <a:avLst/>
          </a:prstGeom>
        </p:spPr>
      </p:pic>
    </p:spTree>
    <p:extLst>
      <p:ext uri="{BB962C8B-B14F-4D97-AF65-F5344CB8AC3E}">
        <p14:creationId xmlns:p14="http://schemas.microsoft.com/office/powerpoint/2010/main" val="4209525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1975</Words>
  <Application>Microsoft Office PowerPoint</Application>
  <PresentationFormat>Widescreen</PresentationFormat>
  <Paragraphs>83</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vt:lpstr>
      <vt:lpstr>Calibri</vt:lpstr>
      <vt:lpstr>Calibri Light</vt:lpstr>
      <vt:lpstr>The Serif Hand Extrablack</vt:lpstr>
      <vt:lpstr>Office Theme</vt:lpstr>
      <vt:lpstr>A Divisive Christ?</vt:lpstr>
      <vt:lpstr>Christ Divides in Coming</vt:lpstr>
      <vt:lpstr>Our Responsibility to Jesus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Divisive Christ?</dc:title>
  <dc:creator>Stan Cox</dc:creator>
  <cp:lastModifiedBy>Stan Cox</cp:lastModifiedBy>
  <cp:revision>1</cp:revision>
  <cp:lastPrinted>2024-02-02T18:54:48Z</cp:lastPrinted>
  <dcterms:created xsi:type="dcterms:W3CDTF">2024-02-02T15:25:07Z</dcterms:created>
  <dcterms:modified xsi:type="dcterms:W3CDTF">2024-02-02T18:58:29Z</dcterms:modified>
</cp:coreProperties>
</file>