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handoutMasterIdLst>
    <p:handoutMasterId r:id="rId8"/>
  </p:handoutMasterIdLst>
  <p:sldIdLst>
    <p:sldId id="256" r:id="rId2"/>
    <p:sldId id="257" r:id="rId3"/>
    <p:sldId id="258" r:id="rId4"/>
    <p:sldId id="259" r:id="rId5"/>
    <p:sldId id="260" r:id="rId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79F3E4-CE9E-4188-9DEE-EE6BAC892458}" v="21" dt="2024-02-25T02:08:30.1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1456" autoAdjust="0"/>
  </p:normalViewPr>
  <p:slideViewPr>
    <p:cSldViewPr snapToGrid="0">
      <p:cViewPr varScale="1">
        <p:scale>
          <a:sx n="45" d="100"/>
          <a:sy n="45" d="100"/>
        </p:scale>
        <p:origin x="754" y="48"/>
      </p:cViewPr>
      <p:guideLst/>
    </p:cSldViewPr>
  </p:slideViewPr>
  <p:notesTextViewPr>
    <p:cViewPr>
      <p:scale>
        <a:sx n="100" d="100"/>
        <a:sy n="100" d="100"/>
      </p:scale>
      <p:origin x="0" y="0"/>
    </p:cViewPr>
  </p:notesTextViewPr>
  <p:notesViewPr>
    <p:cSldViewPr snapToGrid="0">
      <p:cViewPr varScale="1">
        <p:scale>
          <a:sx n="67" d="100"/>
          <a:sy n="67" d="100"/>
        </p:scale>
        <p:origin x="1502"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 Cox" userId="9376f276357bfffd" providerId="LiveId" clId="{9579F3E4-CE9E-4188-9DEE-EE6BAC892458}"/>
    <pc:docChg chg="undo custSel addSld delSld modSld modNotesMaster modHandout">
      <pc:chgData name="Stan Cox" userId="9376f276357bfffd" providerId="LiveId" clId="{9579F3E4-CE9E-4188-9DEE-EE6BAC892458}" dt="2024-02-25T02:09:16.004" v="242" actId="14100"/>
      <pc:docMkLst>
        <pc:docMk/>
      </pc:docMkLst>
      <pc:sldChg chg="addSp delSp modSp add del mod">
        <pc:chgData name="Stan Cox" userId="9376f276357bfffd" providerId="LiveId" clId="{9579F3E4-CE9E-4188-9DEE-EE6BAC892458}" dt="2024-02-25T02:08:39.457" v="234" actId="14100"/>
        <pc:sldMkLst>
          <pc:docMk/>
          <pc:sldMk cId="2208311686" sldId="256"/>
        </pc:sldMkLst>
        <pc:spChg chg="mod">
          <ac:chgData name="Stan Cox" userId="9376f276357bfffd" providerId="LiveId" clId="{9579F3E4-CE9E-4188-9DEE-EE6BAC892458}" dt="2024-02-25T02:03:25.925" v="42"/>
          <ac:spMkLst>
            <pc:docMk/>
            <pc:sldMk cId="2208311686" sldId="256"/>
            <ac:spMk id="2" creationId="{4C475F45-770B-A960-0162-DE1086C7C3BF}"/>
          </ac:spMkLst>
        </pc:spChg>
        <pc:spChg chg="mod">
          <ac:chgData name="Stan Cox" userId="9376f276357bfffd" providerId="LiveId" clId="{9579F3E4-CE9E-4188-9DEE-EE6BAC892458}" dt="2024-02-25T02:03:31.062" v="43"/>
          <ac:spMkLst>
            <pc:docMk/>
            <pc:sldMk cId="2208311686" sldId="256"/>
            <ac:spMk id="3" creationId="{B6650FBA-AB00-7B83-9B0E-A555C44BC9D9}"/>
          </ac:spMkLst>
        </pc:spChg>
        <pc:picChg chg="add del mod">
          <ac:chgData name="Stan Cox" userId="9376f276357bfffd" providerId="LiveId" clId="{9579F3E4-CE9E-4188-9DEE-EE6BAC892458}" dt="2024-02-25T02:07:45.457" v="226" actId="478"/>
          <ac:picMkLst>
            <pc:docMk/>
            <pc:sldMk cId="2208311686" sldId="256"/>
            <ac:picMk id="4" creationId="{52D33FF2-3114-2792-9799-762422094CC4}"/>
          </ac:picMkLst>
        </pc:picChg>
        <pc:picChg chg="add del">
          <ac:chgData name="Stan Cox" userId="9376f276357bfffd" providerId="LiveId" clId="{9579F3E4-CE9E-4188-9DEE-EE6BAC892458}" dt="2024-02-25T02:05:08.508" v="64" actId="478"/>
          <ac:picMkLst>
            <pc:docMk/>
            <pc:sldMk cId="2208311686" sldId="256"/>
            <ac:picMk id="5" creationId="{589EBAE1-E636-F6AE-B35B-38F254F8C85B}"/>
          </ac:picMkLst>
        </pc:picChg>
        <pc:picChg chg="add mod">
          <ac:chgData name="Stan Cox" userId="9376f276357bfffd" providerId="LiveId" clId="{9579F3E4-CE9E-4188-9DEE-EE6BAC892458}" dt="2024-02-25T02:08:39.457" v="234" actId="14100"/>
          <ac:picMkLst>
            <pc:docMk/>
            <pc:sldMk cId="2208311686" sldId="256"/>
            <ac:picMk id="6" creationId="{822FD495-0555-4680-2C57-7136BEED7833}"/>
          </ac:picMkLst>
        </pc:picChg>
      </pc:sldChg>
      <pc:sldChg chg="addSp delSp modSp mod">
        <pc:chgData name="Stan Cox" userId="9376f276357bfffd" providerId="LiveId" clId="{9579F3E4-CE9E-4188-9DEE-EE6BAC892458}" dt="2024-02-25T02:08:50.217" v="236" actId="14100"/>
        <pc:sldMkLst>
          <pc:docMk/>
          <pc:sldMk cId="1145686184" sldId="257"/>
        </pc:sldMkLst>
        <pc:spChg chg="mod">
          <ac:chgData name="Stan Cox" userId="9376f276357bfffd" providerId="LiveId" clId="{9579F3E4-CE9E-4188-9DEE-EE6BAC892458}" dt="2024-02-25T02:04:03.803" v="51"/>
          <ac:spMkLst>
            <pc:docMk/>
            <pc:sldMk cId="1145686184" sldId="257"/>
            <ac:spMk id="2" creationId="{EF27A4BB-749C-35A9-E5BA-2D2E987ADDBC}"/>
          </ac:spMkLst>
        </pc:spChg>
        <pc:spChg chg="mod">
          <ac:chgData name="Stan Cox" userId="9376f276357bfffd" providerId="LiveId" clId="{9579F3E4-CE9E-4188-9DEE-EE6BAC892458}" dt="2024-02-25T02:04:07.685" v="52"/>
          <ac:spMkLst>
            <pc:docMk/>
            <pc:sldMk cId="1145686184" sldId="257"/>
            <ac:spMk id="3" creationId="{DB1DE7F4-2CCC-BCF8-287E-5F46CB06B098}"/>
          </ac:spMkLst>
        </pc:spChg>
        <pc:picChg chg="del">
          <ac:chgData name="Stan Cox" userId="9376f276357bfffd" providerId="LiveId" clId="{9579F3E4-CE9E-4188-9DEE-EE6BAC892458}" dt="2024-02-25T02:03:49.396" v="47" actId="478"/>
          <ac:picMkLst>
            <pc:docMk/>
            <pc:sldMk cId="1145686184" sldId="257"/>
            <ac:picMk id="4" creationId="{D15371FE-34AA-4FDF-2670-350D408DC3FA}"/>
          </ac:picMkLst>
        </pc:picChg>
        <pc:picChg chg="add del">
          <ac:chgData name="Stan Cox" userId="9376f276357bfffd" providerId="LiveId" clId="{9579F3E4-CE9E-4188-9DEE-EE6BAC892458}" dt="2024-02-25T02:05:05.005" v="63" actId="478"/>
          <ac:picMkLst>
            <pc:docMk/>
            <pc:sldMk cId="1145686184" sldId="257"/>
            <ac:picMk id="5" creationId="{A9ECA530-1342-1263-C81F-97815C50A78E}"/>
          </ac:picMkLst>
        </pc:picChg>
        <pc:picChg chg="add mod">
          <ac:chgData name="Stan Cox" userId="9376f276357bfffd" providerId="LiveId" clId="{9579F3E4-CE9E-4188-9DEE-EE6BAC892458}" dt="2024-02-25T02:08:50.217" v="236" actId="14100"/>
          <ac:picMkLst>
            <pc:docMk/>
            <pc:sldMk cId="1145686184" sldId="257"/>
            <ac:picMk id="6" creationId="{378B78B7-5E45-D220-E5A8-9AF1BD85DAE5}"/>
          </ac:picMkLst>
        </pc:picChg>
      </pc:sldChg>
      <pc:sldChg chg="addSp delSp modSp mod">
        <pc:chgData name="Stan Cox" userId="9376f276357bfffd" providerId="LiveId" clId="{9579F3E4-CE9E-4188-9DEE-EE6BAC892458}" dt="2024-02-25T02:08:57.771" v="238" actId="14100"/>
        <pc:sldMkLst>
          <pc:docMk/>
          <pc:sldMk cId="494479668" sldId="258"/>
        </pc:sldMkLst>
        <pc:spChg chg="mod">
          <ac:chgData name="Stan Cox" userId="9376f276357bfffd" providerId="LiveId" clId="{9579F3E4-CE9E-4188-9DEE-EE6BAC892458}" dt="2024-02-25T02:04:12.893" v="53"/>
          <ac:spMkLst>
            <pc:docMk/>
            <pc:sldMk cId="494479668" sldId="258"/>
            <ac:spMk id="2" creationId="{CED748DB-A742-521C-761B-1A3AE94CCE3F}"/>
          </ac:spMkLst>
        </pc:spChg>
        <pc:spChg chg="mod">
          <ac:chgData name="Stan Cox" userId="9376f276357bfffd" providerId="LiveId" clId="{9579F3E4-CE9E-4188-9DEE-EE6BAC892458}" dt="2024-02-25T02:04:16.903" v="54"/>
          <ac:spMkLst>
            <pc:docMk/>
            <pc:sldMk cId="494479668" sldId="258"/>
            <ac:spMk id="3" creationId="{133724A5-2243-42E9-B3C5-F256F809C6E7}"/>
          </ac:spMkLst>
        </pc:spChg>
        <pc:picChg chg="del">
          <ac:chgData name="Stan Cox" userId="9376f276357bfffd" providerId="LiveId" clId="{9579F3E4-CE9E-4188-9DEE-EE6BAC892458}" dt="2024-02-25T02:03:51.830" v="48" actId="478"/>
          <ac:picMkLst>
            <pc:docMk/>
            <pc:sldMk cId="494479668" sldId="258"/>
            <ac:picMk id="4" creationId="{B65E5559-16B0-1080-06DA-FACCC55AFBF2}"/>
          </ac:picMkLst>
        </pc:picChg>
        <pc:picChg chg="add del">
          <ac:chgData name="Stan Cox" userId="9376f276357bfffd" providerId="LiveId" clId="{9579F3E4-CE9E-4188-9DEE-EE6BAC892458}" dt="2024-02-25T02:05:02.224" v="62" actId="478"/>
          <ac:picMkLst>
            <pc:docMk/>
            <pc:sldMk cId="494479668" sldId="258"/>
            <ac:picMk id="5" creationId="{9F41C78F-0230-42C4-30D5-70CDD69C9234}"/>
          </ac:picMkLst>
        </pc:picChg>
        <pc:picChg chg="add mod">
          <ac:chgData name="Stan Cox" userId="9376f276357bfffd" providerId="LiveId" clId="{9579F3E4-CE9E-4188-9DEE-EE6BAC892458}" dt="2024-02-25T02:08:57.771" v="238" actId="14100"/>
          <ac:picMkLst>
            <pc:docMk/>
            <pc:sldMk cId="494479668" sldId="258"/>
            <ac:picMk id="6" creationId="{F5F0CB28-D6CB-0D46-E3D7-AFF7D8C18EC8}"/>
          </ac:picMkLst>
        </pc:picChg>
      </pc:sldChg>
      <pc:sldChg chg="addSp delSp modSp mod">
        <pc:chgData name="Stan Cox" userId="9376f276357bfffd" providerId="LiveId" clId="{9579F3E4-CE9E-4188-9DEE-EE6BAC892458}" dt="2024-02-25T02:09:06.518" v="240" actId="14100"/>
        <pc:sldMkLst>
          <pc:docMk/>
          <pc:sldMk cId="4288891101" sldId="259"/>
        </pc:sldMkLst>
        <pc:spChg chg="mod">
          <ac:chgData name="Stan Cox" userId="9376f276357bfffd" providerId="LiveId" clId="{9579F3E4-CE9E-4188-9DEE-EE6BAC892458}" dt="2024-02-25T02:04:22.317" v="55"/>
          <ac:spMkLst>
            <pc:docMk/>
            <pc:sldMk cId="4288891101" sldId="259"/>
            <ac:spMk id="2" creationId="{FF78B1CF-437A-2E84-6FFF-A5C260A2227D}"/>
          </ac:spMkLst>
        </pc:spChg>
        <pc:spChg chg="mod">
          <ac:chgData name="Stan Cox" userId="9376f276357bfffd" providerId="LiveId" clId="{9579F3E4-CE9E-4188-9DEE-EE6BAC892458}" dt="2024-02-25T02:04:26.051" v="56"/>
          <ac:spMkLst>
            <pc:docMk/>
            <pc:sldMk cId="4288891101" sldId="259"/>
            <ac:spMk id="3" creationId="{EFB53301-4C52-8713-A545-53B1666C5C4B}"/>
          </ac:spMkLst>
        </pc:spChg>
        <pc:picChg chg="del">
          <ac:chgData name="Stan Cox" userId="9376f276357bfffd" providerId="LiveId" clId="{9579F3E4-CE9E-4188-9DEE-EE6BAC892458}" dt="2024-02-25T02:03:53.875" v="49" actId="478"/>
          <ac:picMkLst>
            <pc:docMk/>
            <pc:sldMk cId="4288891101" sldId="259"/>
            <ac:picMk id="5" creationId="{CBEAF603-B809-5253-ED2B-515426723ECD}"/>
          </ac:picMkLst>
        </pc:picChg>
        <pc:picChg chg="add mod">
          <ac:chgData name="Stan Cox" userId="9376f276357bfffd" providerId="LiveId" clId="{9579F3E4-CE9E-4188-9DEE-EE6BAC892458}" dt="2024-02-25T02:09:06.518" v="240" actId="14100"/>
          <ac:picMkLst>
            <pc:docMk/>
            <pc:sldMk cId="4288891101" sldId="259"/>
            <ac:picMk id="6" creationId="{CF57F387-FED7-687A-CB76-5CB6D3AF223A}"/>
          </ac:picMkLst>
        </pc:picChg>
      </pc:sldChg>
      <pc:sldChg chg="addSp delSp modSp mod">
        <pc:chgData name="Stan Cox" userId="9376f276357bfffd" providerId="LiveId" clId="{9579F3E4-CE9E-4188-9DEE-EE6BAC892458}" dt="2024-02-25T02:09:16.004" v="242" actId="14100"/>
        <pc:sldMkLst>
          <pc:docMk/>
          <pc:sldMk cId="2615675664" sldId="260"/>
        </pc:sldMkLst>
        <pc:spChg chg="mod">
          <ac:chgData name="Stan Cox" userId="9376f276357bfffd" providerId="LiveId" clId="{9579F3E4-CE9E-4188-9DEE-EE6BAC892458}" dt="2024-02-25T02:04:32.239" v="57"/>
          <ac:spMkLst>
            <pc:docMk/>
            <pc:sldMk cId="2615675664" sldId="260"/>
            <ac:spMk id="2" creationId="{B720A762-D7D8-A243-CDF7-4EFB3B3DB266}"/>
          </ac:spMkLst>
        </pc:spChg>
        <pc:spChg chg="mod">
          <ac:chgData name="Stan Cox" userId="9376f276357bfffd" providerId="LiveId" clId="{9579F3E4-CE9E-4188-9DEE-EE6BAC892458}" dt="2024-02-25T02:04:35.906" v="58"/>
          <ac:spMkLst>
            <pc:docMk/>
            <pc:sldMk cId="2615675664" sldId="260"/>
            <ac:spMk id="3" creationId="{1E2D102F-0D8E-DA6A-74DA-347707B0A8DD}"/>
          </ac:spMkLst>
        </pc:spChg>
        <pc:picChg chg="del">
          <ac:chgData name="Stan Cox" userId="9376f276357bfffd" providerId="LiveId" clId="{9579F3E4-CE9E-4188-9DEE-EE6BAC892458}" dt="2024-02-25T02:01:35.964" v="0" actId="478"/>
          <ac:picMkLst>
            <pc:docMk/>
            <pc:sldMk cId="2615675664" sldId="260"/>
            <ac:picMk id="4" creationId="{0FD53F60-8694-CC29-506A-F2FD0D0810B7}"/>
          </ac:picMkLst>
        </pc:picChg>
        <pc:picChg chg="add del mod">
          <ac:chgData name="Stan Cox" userId="9376f276357bfffd" providerId="LiveId" clId="{9579F3E4-CE9E-4188-9DEE-EE6BAC892458}" dt="2024-02-25T02:03:56.815" v="50" actId="478"/>
          <ac:picMkLst>
            <pc:docMk/>
            <pc:sldMk cId="2615675664" sldId="260"/>
            <ac:picMk id="5" creationId="{DFDE4314-D659-A4EE-C8F5-3F38D3478E80}"/>
          </ac:picMkLst>
        </pc:picChg>
        <pc:picChg chg="add mod">
          <ac:chgData name="Stan Cox" userId="9376f276357bfffd" providerId="LiveId" clId="{9579F3E4-CE9E-4188-9DEE-EE6BAC892458}" dt="2024-02-25T02:09:16.004" v="242" actId="14100"/>
          <ac:picMkLst>
            <pc:docMk/>
            <pc:sldMk cId="2615675664" sldId="260"/>
            <ac:picMk id="6" creationId="{658D531D-C8BC-52D5-FE9B-6A3CDB7BCC4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58C91B-716A-61A4-062F-9B927A352477}"/>
              </a:ext>
            </a:extLst>
          </p:cNvPr>
          <p:cNvSpPr>
            <a:spLocks noGrp="1"/>
          </p:cNvSpPr>
          <p:nvPr>
            <p:ph type="hdr" sz="quarter"/>
          </p:nvPr>
        </p:nvSpPr>
        <p:spPr>
          <a:xfrm>
            <a:off x="0" y="0"/>
            <a:ext cx="3505200" cy="766953"/>
          </a:xfrm>
          <a:prstGeom prst="rect">
            <a:avLst/>
          </a:prstGeom>
        </p:spPr>
        <p:txBody>
          <a:bodyPr vert="horz" lIns="93177" tIns="46589" rIns="93177" bIns="46589" rtlCol="0"/>
          <a:lstStyle>
            <a:lvl1pPr algn="l">
              <a:defRPr sz="1200"/>
            </a:lvl1pPr>
          </a:lstStyle>
          <a:p>
            <a:r>
              <a:rPr lang="en-US" sz="2000" dirty="0">
                <a:latin typeface="Matura MT Script Capitals" panose="03020802060602070202" pitchFamily="66" charset="0"/>
              </a:rPr>
              <a:t>The Day of Atonement</a:t>
            </a:r>
          </a:p>
          <a:p>
            <a:r>
              <a:rPr lang="en-US" dirty="0"/>
              <a:t>Leviticus 16</a:t>
            </a:r>
          </a:p>
        </p:txBody>
      </p:sp>
      <p:sp>
        <p:nvSpPr>
          <p:cNvPr id="3" name="Date Placeholder 2">
            <a:extLst>
              <a:ext uri="{FF2B5EF4-FFF2-40B4-BE49-F238E27FC236}">
                <a16:creationId xmlns:a16="http://schemas.microsoft.com/office/drawing/2014/main" id="{854A00D1-0D1C-1CFB-FD0E-DB2AA8F60FA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dirty="0"/>
              <a:t>February 25, 2024 @ 11:00am</a:t>
            </a:r>
          </a:p>
        </p:txBody>
      </p:sp>
      <p:sp>
        <p:nvSpPr>
          <p:cNvPr id="4" name="Footer Placeholder 3">
            <a:extLst>
              <a:ext uri="{FF2B5EF4-FFF2-40B4-BE49-F238E27FC236}">
                <a16:creationId xmlns:a16="http://schemas.microsoft.com/office/drawing/2014/main" id="{0AA0F920-F87A-6488-6AAA-F98F4435D1B2}"/>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West Side church of Christ, Stan Cox</a:t>
            </a:r>
          </a:p>
        </p:txBody>
      </p:sp>
      <p:sp>
        <p:nvSpPr>
          <p:cNvPr id="5" name="Slide Number Placeholder 4">
            <a:extLst>
              <a:ext uri="{FF2B5EF4-FFF2-40B4-BE49-F238E27FC236}">
                <a16:creationId xmlns:a16="http://schemas.microsoft.com/office/drawing/2014/main" id="{FDEC52AB-23B4-1428-E2AF-BBD7FAECFD6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r>
              <a:rPr lang="en-US" dirty="0"/>
              <a:t>   soundteaching.org    </a:t>
            </a:r>
            <a:fld id="{2A20A880-1DCA-4474-81D3-AB11DE95676C}" type="slidenum">
              <a:rPr lang="en-US" smtClean="0"/>
              <a:t>‹#›</a:t>
            </a:fld>
            <a:endParaRPr lang="en-US" dirty="0"/>
          </a:p>
        </p:txBody>
      </p:sp>
    </p:spTree>
    <p:extLst>
      <p:ext uri="{BB962C8B-B14F-4D97-AF65-F5344CB8AC3E}">
        <p14:creationId xmlns:p14="http://schemas.microsoft.com/office/powerpoint/2010/main" val="2437171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E1FC9ED-8F94-4228-9493-C8E75B045A6D}" type="datetimeFigureOut">
              <a:rPr lang="en-US" smtClean="0"/>
              <a:t>2/21/2024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21C7D53-CEA7-4304-8BA8-A6AA77B81588}" type="slidenum">
              <a:rPr lang="en-US" smtClean="0"/>
              <a:t>‹#›</a:t>
            </a:fld>
            <a:endParaRPr lang="en-US"/>
          </a:p>
        </p:txBody>
      </p:sp>
    </p:spTree>
    <p:extLst>
      <p:ext uri="{BB962C8B-B14F-4D97-AF65-F5344CB8AC3E}">
        <p14:creationId xmlns:p14="http://schemas.microsoft.com/office/powerpoint/2010/main" val="836403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latin typeface="+mn-lt"/>
              </a:rPr>
              <a:t>The Day of Atonement</a:t>
            </a:r>
          </a:p>
          <a:p>
            <a:r>
              <a:rPr lang="en-US" b="1" dirty="0">
                <a:solidFill>
                  <a:schemeClr val="tx1"/>
                </a:solidFill>
                <a:latin typeface="+mn-lt"/>
              </a:rPr>
              <a:t>Introduction:</a:t>
            </a:r>
          </a:p>
          <a:p>
            <a:pPr marL="174708" indent="-174708">
              <a:buFont typeface="Arial" panose="020B0604020202020204" pitchFamily="34" charset="0"/>
              <a:buChar char="•"/>
            </a:pPr>
            <a:r>
              <a:rPr lang="en-US" b="1" dirty="0">
                <a:solidFill>
                  <a:schemeClr val="tx1"/>
                </a:solidFill>
                <a:latin typeface="+mn-lt"/>
              </a:rPr>
              <a:t>In Leviticus 16, God gave instruction to Israel concerning an annual event known to Jews as the Day of Atonement, or Yom Kippur</a:t>
            </a:r>
          </a:p>
          <a:p>
            <a:pPr algn="l"/>
            <a:r>
              <a:rPr lang="en-US" b="1" dirty="0">
                <a:solidFill>
                  <a:schemeClr val="tx1"/>
                </a:solidFill>
                <a:latin typeface="+mn-lt"/>
              </a:rPr>
              <a:t>(Leviticus 16:29-34), </a:t>
            </a:r>
            <a:r>
              <a:rPr lang="en-US" i="1" dirty="0">
                <a:solidFill>
                  <a:schemeClr val="tx1"/>
                </a:solidFill>
                <a:latin typeface="+mn-lt"/>
              </a:rPr>
              <a:t>“This shall be a statute forever for you: In the seventh month, on the tenth day of the month, you shall afflict your souls, and do no work at all, whether a native of your own country or a stranger who dwells among you. </a:t>
            </a:r>
            <a:r>
              <a:rPr lang="en-US" i="1" baseline="30000" dirty="0">
                <a:solidFill>
                  <a:schemeClr val="tx1"/>
                </a:solidFill>
                <a:latin typeface="+mn-lt"/>
              </a:rPr>
              <a:t>30</a:t>
            </a:r>
            <a:r>
              <a:rPr lang="en-US" i="1" dirty="0">
                <a:solidFill>
                  <a:schemeClr val="tx1"/>
                </a:solidFill>
                <a:latin typeface="+mn-lt"/>
              </a:rPr>
              <a:t> For on that day the priest shall make atonement for you, to cleanse you, that you may be clean from all your sins before the LORD. </a:t>
            </a:r>
            <a:r>
              <a:rPr lang="en-US" i="1" baseline="30000" dirty="0">
                <a:solidFill>
                  <a:schemeClr val="tx1"/>
                </a:solidFill>
                <a:latin typeface="+mn-lt"/>
              </a:rPr>
              <a:t>31</a:t>
            </a:r>
            <a:r>
              <a:rPr lang="en-US" i="1" dirty="0">
                <a:solidFill>
                  <a:schemeClr val="tx1"/>
                </a:solidFill>
                <a:latin typeface="+mn-lt"/>
              </a:rPr>
              <a:t> It is a sabbath of solemn rest for you, and you shall afflict your souls. It is a statute forever. </a:t>
            </a:r>
            <a:r>
              <a:rPr lang="en-US" i="1" baseline="30000" dirty="0">
                <a:solidFill>
                  <a:schemeClr val="tx1"/>
                </a:solidFill>
                <a:latin typeface="+mn-lt"/>
              </a:rPr>
              <a:t>32</a:t>
            </a:r>
            <a:r>
              <a:rPr lang="en-US" i="1" dirty="0">
                <a:solidFill>
                  <a:schemeClr val="tx1"/>
                </a:solidFill>
                <a:latin typeface="+mn-lt"/>
              </a:rPr>
              <a:t> And the priest, who is anointed and consecrated to minister as priest in his father’s place, shall make atonement, and put on the linen clothes, the holy garments; </a:t>
            </a:r>
            <a:r>
              <a:rPr lang="en-US" i="1" baseline="30000" dirty="0">
                <a:solidFill>
                  <a:schemeClr val="tx1"/>
                </a:solidFill>
                <a:latin typeface="+mn-lt"/>
              </a:rPr>
              <a:t>33</a:t>
            </a:r>
            <a:r>
              <a:rPr lang="en-US" i="1" dirty="0">
                <a:solidFill>
                  <a:schemeClr val="tx1"/>
                </a:solidFill>
                <a:latin typeface="+mn-lt"/>
              </a:rPr>
              <a:t> then he shall make atonement for the Holy Sanctuary, and he shall make atonement for the tabernacle of meeting and for the altar, and he shall make atonement for the priests and for all the people of the assembly. </a:t>
            </a:r>
            <a:r>
              <a:rPr lang="en-US" i="1" baseline="30000" dirty="0">
                <a:solidFill>
                  <a:schemeClr val="tx1"/>
                </a:solidFill>
                <a:latin typeface="+mn-lt"/>
              </a:rPr>
              <a:t>34</a:t>
            </a:r>
            <a:r>
              <a:rPr lang="en-US" i="1" dirty="0">
                <a:solidFill>
                  <a:schemeClr val="tx1"/>
                </a:solidFill>
                <a:latin typeface="+mn-lt"/>
              </a:rPr>
              <a:t> This shall be an everlasting statute for you, to make atonement for the children of Israel, for all their sins, once a year.” And he did as the LORD commanded Moses.”</a:t>
            </a:r>
          </a:p>
          <a:p>
            <a:pPr marL="640594" lvl="1" indent="-174708">
              <a:buFont typeface="Arial" panose="020B0604020202020204" pitchFamily="34" charset="0"/>
              <a:buChar char="•"/>
            </a:pPr>
            <a:r>
              <a:rPr lang="en-US" dirty="0">
                <a:solidFill>
                  <a:schemeClr val="tx1"/>
                </a:solidFill>
                <a:latin typeface="+mn-lt"/>
              </a:rPr>
              <a:t>The date, correcting for our present calendar, is a Sabbath occurring in Late October or early September each year.</a:t>
            </a:r>
          </a:p>
          <a:p>
            <a:pPr marL="640594" lvl="1" indent="-174708">
              <a:buFont typeface="Arial" panose="020B0604020202020204" pitchFamily="34" charset="0"/>
              <a:buChar char="•"/>
            </a:pPr>
            <a:r>
              <a:rPr lang="en-US" dirty="0">
                <a:solidFill>
                  <a:schemeClr val="tx1"/>
                </a:solidFill>
                <a:latin typeface="+mn-lt"/>
              </a:rPr>
              <a:t>This is the holiest day of the Jewish Year.</a:t>
            </a:r>
          </a:p>
          <a:p>
            <a:pPr marL="1106481" lvl="2" indent="-174708">
              <a:buFont typeface="Arial" panose="020B0604020202020204" pitchFamily="34" charset="0"/>
              <a:buChar char="•"/>
            </a:pPr>
            <a:r>
              <a:rPr lang="en-US" dirty="0">
                <a:solidFill>
                  <a:schemeClr val="tx1"/>
                </a:solidFill>
                <a:latin typeface="+mn-lt"/>
              </a:rPr>
              <a:t>Not a feast day</a:t>
            </a:r>
          </a:p>
          <a:p>
            <a:pPr marL="1106481" lvl="2" indent="-174708">
              <a:buFont typeface="Arial" panose="020B0604020202020204" pitchFamily="34" charset="0"/>
              <a:buChar char="•"/>
            </a:pPr>
            <a:r>
              <a:rPr lang="en-US" dirty="0">
                <a:solidFill>
                  <a:schemeClr val="tx1"/>
                </a:solidFill>
                <a:latin typeface="+mn-lt"/>
              </a:rPr>
              <a:t>A solemn day of fasting, accompanied by rituals and sacrifices.</a:t>
            </a:r>
          </a:p>
          <a:p>
            <a:pPr marL="1106481" lvl="2" indent="-174708">
              <a:buFont typeface="Arial" panose="020B0604020202020204" pitchFamily="34" charset="0"/>
              <a:buChar char="•"/>
            </a:pPr>
            <a:r>
              <a:rPr lang="en-US" dirty="0">
                <a:solidFill>
                  <a:schemeClr val="tx1"/>
                </a:solidFill>
                <a:latin typeface="+mn-lt"/>
              </a:rPr>
              <a:t>It was on that day (as seen by verse 30) that all men would stand cleansed of their sins before God.</a:t>
            </a:r>
          </a:p>
          <a:p>
            <a:pPr marL="1106481" lvl="2" indent="-174708">
              <a:buFont typeface="Arial" panose="020B0604020202020204" pitchFamily="34" charset="0"/>
              <a:buChar char="•"/>
            </a:pPr>
            <a:r>
              <a:rPr lang="en-US" dirty="0">
                <a:solidFill>
                  <a:schemeClr val="tx1"/>
                </a:solidFill>
                <a:latin typeface="+mn-lt"/>
              </a:rPr>
              <a:t>This was a recognition that man himself could NOT make atonement for his sins.</a:t>
            </a:r>
          </a:p>
          <a:p>
            <a:pPr marL="174708" indent="-174708">
              <a:buFont typeface="Arial" panose="020B0604020202020204" pitchFamily="34" charset="0"/>
              <a:buChar char="•"/>
            </a:pPr>
            <a:r>
              <a:rPr lang="en-US" b="1" dirty="0">
                <a:solidFill>
                  <a:schemeClr val="tx1"/>
                </a:solidFill>
                <a:latin typeface="+mn-lt"/>
              </a:rPr>
              <a:t>A short explanation of what happened on this day</a:t>
            </a:r>
          </a:p>
          <a:p>
            <a:pPr marL="640594" lvl="1" indent="-174708">
              <a:buFont typeface="Arial" panose="020B0604020202020204" pitchFamily="34" charset="0"/>
              <a:buChar char="•"/>
            </a:pPr>
            <a:r>
              <a:rPr lang="en-US" dirty="0">
                <a:solidFill>
                  <a:schemeClr val="tx1"/>
                </a:solidFill>
                <a:latin typeface="+mn-lt"/>
              </a:rPr>
              <a:t>The high priest took a ceremonial bath and put on white garments</a:t>
            </a:r>
          </a:p>
          <a:p>
            <a:r>
              <a:rPr lang="en-US" b="1" dirty="0"/>
              <a:t>(Leviticus 16:4), </a:t>
            </a:r>
            <a:r>
              <a:rPr lang="en-US" i="1" dirty="0"/>
              <a:t>“He shall put the holy linen tunic and the linen trousers on his body; he shall be girded with a linen sash, and with the linen turban he shall be attired. These are holy garments. Therefore he shall wash his body in water, and put them on.”</a:t>
            </a:r>
          </a:p>
          <a:p>
            <a:pPr marL="640594" lvl="1" indent="-174708">
              <a:buFont typeface="Arial" panose="020B0604020202020204" pitchFamily="34" charset="0"/>
              <a:buChar char="•"/>
            </a:pPr>
            <a:r>
              <a:rPr lang="en-US" dirty="0"/>
              <a:t>He made atonement for himself and the other priests by sacrificing a young bull</a:t>
            </a:r>
          </a:p>
          <a:p>
            <a:pPr marL="640594" lvl="1" indent="-174708">
              <a:buFont typeface="Arial" panose="020B0604020202020204" pitchFamily="34" charset="0"/>
              <a:buChar char="•"/>
            </a:pPr>
            <a:r>
              <a:rPr lang="en-US" dirty="0"/>
              <a:t>Only through this sacrifice would the high priest be accepted only at that time into the most holy place, where God dwelt in a cloud above the mercy seat which was on the ark of the covenant</a:t>
            </a:r>
          </a:p>
          <a:p>
            <a:pPr marL="640594" lvl="1" indent="-174708">
              <a:buFont typeface="Arial" panose="020B0604020202020204" pitchFamily="34" charset="0"/>
              <a:buChar char="•"/>
            </a:pPr>
            <a:r>
              <a:rPr lang="en-US" dirty="0"/>
              <a:t>After the sacrifice of the bull, two goats were chosen</a:t>
            </a:r>
          </a:p>
          <a:p>
            <a:r>
              <a:rPr lang="en-US" b="1" dirty="0"/>
              <a:t>(Leviticus 16:7-10), </a:t>
            </a:r>
            <a:r>
              <a:rPr lang="en-US" i="1" dirty="0"/>
              <a:t>“He shall take the two goats and present them before the LORD at the door of the tabernacle of meeting. </a:t>
            </a:r>
            <a:r>
              <a:rPr lang="en-US" i="1" baseline="30000" dirty="0"/>
              <a:t>8</a:t>
            </a:r>
            <a:r>
              <a:rPr lang="en-US" i="1" dirty="0"/>
              <a:t> Then Aaron shall cast lots for the two goats: one lot for the LORD and the other lot for the scapegoat. </a:t>
            </a:r>
            <a:r>
              <a:rPr lang="en-US" i="1" baseline="30000" dirty="0"/>
              <a:t>9</a:t>
            </a:r>
            <a:r>
              <a:rPr lang="en-US" i="1" dirty="0"/>
              <a:t> And Aaron shall bring the goat on which the LORD’s lot fell, and offer it as a sin offering. </a:t>
            </a:r>
            <a:r>
              <a:rPr lang="en-US" i="1" baseline="30000" dirty="0"/>
              <a:t>10</a:t>
            </a:r>
            <a:r>
              <a:rPr lang="en-US" i="1" dirty="0"/>
              <a:t> But the goat on which the lot fell to be the scapegoat shall be presented alive before the LORD, to make atonement upon it, and to let it go as the scapegoat into the wilderness.”</a:t>
            </a:r>
          </a:p>
          <a:p>
            <a:pPr marL="640594" lvl="1" indent="-174708">
              <a:buFont typeface="Arial" panose="020B0604020202020204" pitchFamily="34" charset="0"/>
              <a:buChar char="•"/>
            </a:pPr>
            <a:r>
              <a:rPr lang="en-US" i="0" dirty="0"/>
              <a:t>The first goat was offered as a sacrifice for sin</a:t>
            </a:r>
          </a:p>
          <a:p>
            <a:r>
              <a:rPr lang="en-US" b="1" dirty="0"/>
              <a:t>(Leviticus 16:15-16), </a:t>
            </a:r>
            <a:r>
              <a:rPr lang="en-US" i="1" dirty="0"/>
              <a:t>“Then he shall kill the goat of the sin offering, which is for the people, bring its blood inside the veil, do with that blood as he did with the blood of the bull, and sprinkle it on the mercy seat and before the mercy seat. </a:t>
            </a:r>
            <a:r>
              <a:rPr lang="en-US" i="1" baseline="30000" dirty="0"/>
              <a:t>16</a:t>
            </a:r>
            <a:r>
              <a:rPr lang="en-US" i="1" dirty="0"/>
              <a:t> So he shall make atonement for the Holy Place, because of the uncleanness of the children of Israel, and because of their transgressions, for all their sins; and so he shall do for the tabernacle of meeting which remains among them in the midst of their uncleanness.”</a:t>
            </a:r>
          </a:p>
          <a:p>
            <a:pPr marL="640594" lvl="1" indent="-174708">
              <a:buFont typeface="Arial" panose="020B0604020202020204" pitchFamily="34" charset="0"/>
              <a:buChar char="•"/>
            </a:pPr>
            <a:r>
              <a:rPr lang="en-US" i="0" dirty="0"/>
              <a:t>Finally, a living goat was sent into the wilderness to bear the iniquities of the people for that year.</a:t>
            </a:r>
          </a:p>
          <a:p>
            <a:r>
              <a:rPr lang="en-US" b="1" dirty="0"/>
              <a:t>(Leviticus 16:21-22), </a:t>
            </a:r>
            <a:r>
              <a:rPr lang="en-US" i="1" dirty="0"/>
              <a:t>“Aaron shall lay both his hands on the head of the live goat, confess over it all the iniquities of the children of Israel, and all their transgressions, concerning all their sins, putting them on the head of the goat, and shall send it away into the wilderness by the hand of a suitable man. </a:t>
            </a:r>
            <a:r>
              <a:rPr lang="en-US" i="1" baseline="30000" dirty="0"/>
              <a:t>22</a:t>
            </a:r>
            <a:r>
              <a:rPr lang="en-US" i="1" dirty="0"/>
              <a:t> The goat shall bear on itself all their iniquities to an uninhabited land; and he shall release the goat in the wilderness.”</a:t>
            </a:r>
          </a:p>
          <a:p>
            <a:pPr marL="174708" indent="-174708">
              <a:buFont typeface="Arial" panose="020B0604020202020204" pitchFamily="34" charset="0"/>
              <a:buChar char="•"/>
            </a:pPr>
            <a:r>
              <a:rPr lang="en-US" b="1" dirty="0"/>
              <a:t>What is the meaning of atonement</a:t>
            </a:r>
          </a:p>
          <a:p>
            <a:pPr marL="640594" lvl="1" indent="-174708">
              <a:buFont typeface="Arial" panose="020B0604020202020204" pitchFamily="34" charset="0"/>
              <a:buChar char="•"/>
            </a:pPr>
            <a:r>
              <a:rPr lang="en-US" b="1" dirty="0"/>
              <a:t>Definition</a:t>
            </a:r>
            <a:r>
              <a:rPr lang="en-US" b="0" dirty="0"/>
              <a:t>:  to cover over, to appease</a:t>
            </a:r>
          </a:p>
          <a:p>
            <a:pPr marL="640594" lvl="1" indent="-174708">
              <a:buFont typeface="Arial" panose="020B0604020202020204" pitchFamily="34" charset="0"/>
              <a:buChar char="•"/>
            </a:pPr>
            <a:r>
              <a:rPr lang="en-US" b="1" dirty="0"/>
              <a:t>English word: </a:t>
            </a:r>
            <a:r>
              <a:rPr lang="en-US" b="0" dirty="0"/>
              <a:t>At-One-</a:t>
            </a:r>
            <a:r>
              <a:rPr lang="en-US" b="0" dirty="0" err="1"/>
              <a:t>Ment</a:t>
            </a:r>
            <a:r>
              <a:rPr lang="en-US" b="0" dirty="0"/>
              <a:t>.  Indicating a reconciliation with God</a:t>
            </a:r>
          </a:p>
          <a:p>
            <a:pPr marL="640594" lvl="1" indent="-174708">
              <a:buFont typeface="Arial" panose="020B0604020202020204" pitchFamily="34" charset="0"/>
              <a:buChar char="•"/>
            </a:pPr>
            <a:r>
              <a:rPr lang="en-US" b="0" dirty="0"/>
              <a:t>Through the ages, men have sought to explain (above and beyond scripture) why atonement was necessary.  Going beyond the scripture has led to many faulty explanations, and some false doctrines.  Let’s keep it to the scriptures, and not try to speculate.  That way we will not be in danger of displeasing God</a:t>
            </a:r>
          </a:p>
          <a:p>
            <a:pPr marL="640594" lvl="1" indent="-174708">
              <a:buFont typeface="Arial" panose="020B0604020202020204" pitchFamily="34" charset="0"/>
              <a:buChar char="•"/>
            </a:pPr>
            <a:r>
              <a:rPr lang="en-US" b="0" dirty="0"/>
              <a:t>Under the Old Law, this was an annual event, because the sins could not actually be fully removed by these sacrifices</a:t>
            </a:r>
          </a:p>
          <a:p>
            <a:r>
              <a:rPr lang="en-US" b="1" dirty="0"/>
              <a:t>(Hebrews 10:1-4), </a:t>
            </a:r>
            <a:r>
              <a:rPr lang="en-US" i="1" dirty="0"/>
              <a:t>“For the law, having a shadow of the good things to come, and not the very image of the things, can never with these same sacrifices, which they offer continually year by year, make those who approach perfect. </a:t>
            </a:r>
            <a:r>
              <a:rPr lang="en-US" i="1" baseline="30000" dirty="0"/>
              <a:t>2</a:t>
            </a:r>
            <a:r>
              <a:rPr lang="en-US" i="1" dirty="0"/>
              <a:t> For then would they not have ceased to be offered? For the worshipers, once purified, would have had no more consciousness of sins. </a:t>
            </a:r>
            <a:r>
              <a:rPr lang="en-US" i="1" baseline="30000" dirty="0"/>
              <a:t>3</a:t>
            </a:r>
            <a:r>
              <a:rPr lang="en-US" i="1" dirty="0"/>
              <a:t> But in those sacrifices there is a reminder of sins every year. </a:t>
            </a:r>
            <a:r>
              <a:rPr lang="en-US" i="1" baseline="30000" dirty="0"/>
              <a:t>4</a:t>
            </a:r>
            <a:r>
              <a:rPr lang="en-US" i="1" dirty="0"/>
              <a:t> For it is not possible that the blood of bulls and goats could take away sins.”</a:t>
            </a:r>
          </a:p>
          <a:p>
            <a:pPr marL="174708" indent="-174708">
              <a:buFont typeface="Arial" panose="020B0604020202020204" pitchFamily="34" charset="0"/>
              <a:buChar char="•"/>
            </a:pPr>
            <a:r>
              <a:rPr lang="en-US" b="1" i="0" dirty="0"/>
              <a:t>Let’s consider a few points about the act of atonement as revealed in scripture</a:t>
            </a:r>
          </a:p>
        </p:txBody>
      </p:sp>
      <p:sp>
        <p:nvSpPr>
          <p:cNvPr id="4" name="Slide Number Placeholder 3"/>
          <p:cNvSpPr>
            <a:spLocks noGrp="1"/>
          </p:cNvSpPr>
          <p:nvPr>
            <p:ph type="sldNum" sz="quarter" idx="5"/>
          </p:nvPr>
        </p:nvSpPr>
        <p:spPr/>
        <p:txBody>
          <a:bodyPr/>
          <a:lstStyle/>
          <a:p>
            <a:fld id="{421C7D53-CEA7-4304-8BA8-A6AA77B81588}" type="slidenum">
              <a:rPr lang="en-US" smtClean="0"/>
              <a:t>1</a:t>
            </a:fld>
            <a:endParaRPr lang="en-US"/>
          </a:p>
        </p:txBody>
      </p:sp>
    </p:spTree>
    <p:extLst>
      <p:ext uri="{BB962C8B-B14F-4D97-AF65-F5344CB8AC3E}">
        <p14:creationId xmlns:p14="http://schemas.microsoft.com/office/powerpoint/2010/main" val="487826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B95F5-2FD6-0C36-5EB9-133F6181D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F0A77-E960-83AC-E744-4C2AC51567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ED43E-06CA-635A-A0C0-5248C6B29F98}"/>
              </a:ext>
            </a:extLst>
          </p:cNvPr>
          <p:cNvSpPr>
            <a:spLocks noGrp="1"/>
          </p:cNvSpPr>
          <p:nvPr>
            <p:ph type="body" idx="1"/>
          </p:nvPr>
        </p:nvSpPr>
        <p:spPr/>
        <p:txBody>
          <a:bodyPr/>
          <a:lstStyle/>
          <a:p>
            <a:r>
              <a:rPr lang="en-US" b="1" dirty="0"/>
              <a:t>The first question I wanted answered has to do with the scapegoat.</a:t>
            </a:r>
          </a:p>
          <a:p>
            <a:r>
              <a:rPr lang="en-US" b="1" dirty="0"/>
              <a:t>(Leviticus 16:8), </a:t>
            </a:r>
            <a:r>
              <a:rPr lang="en-US" i="1" dirty="0"/>
              <a:t>“Then Aaron shall cast lots for the two goats: one lot for the LORD and the other lot for the scapegoat.”</a:t>
            </a:r>
          </a:p>
          <a:p>
            <a:pPr marL="174708" indent="-174708">
              <a:buFont typeface="Arial" panose="020B0604020202020204" pitchFamily="34" charset="0"/>
              <a:buChar char="•"/>
            </a:pPr>
            <a:r>
              <a:rPr lang="en-US" b="1" dirty="0"/>
              <a:t>English word Scapegoat is an interesting word.  </a:t>
            </a:r>
            <a:r>
              <a:rPr lang="en-US" dirty="0"/>
              <a:t>(Made up by William Tyndale in 1530 to translate the Hebrew</a:t>
            </a:r>
            <a:r>
              <a:rPr lang="en-US" dirty="0">
                <a:solidFill>
                  <a:schemeClr val="tx1"/>
                </a:solidFill>
                <a:latin typeface="+mn-lt"/>
              </a:rPr>
              <a:t> </a:t>
            </a:r>
            <a:r>
              <a:rPr lang="en-US" b="0" i="1" dirty="0" err="1">
                <a:solidFill>
                  <a:schemeClr val="tx1"/>
                </a:solidFill>
                <a:effectLst/>
                <a:latin typeface="+mn-lt"/>
              </a:rPr>
              <a:t>ʿăzā’zēl</a:t>
            </a:r>
            <a:r>
              <a:rPr lang="en-US" b="0" i="1" dirty="0">
                <a:solidFill>
                  <a:schemeClr val="tx1"/>
                </a:solidFill>
                <a:effectLst/>
                <a:latin typeface="+mn-lt"/>
              </a:rPr>
              <a:t> (</a:t>
            </a:r>
            <a:r>
              <a:rPr lang="en-US" b="0" i="0" dirty="0" err="1">
                <a:solidFill>
                  <a:schemeClr val="tx1"/>
                </a:solidFill>
                <a:effectLst/>
                <a:latin typeface="+mn-lt"/>
              </a:rPr>
              <a:t>az</a:t>
            </a:r>
            <a:r>
              <a:rPr lang="en-US" b="0" i="0" dirty="0">
                <a:solidFill>
                  <a:schemeClr val="tx1"/>
                </a:solidFill>
                <a:effectLst/>
                <a:latin typeface="+mn-lt"/>
              </a:rPr>
              <a:t>-aw-</a:t>
            </a:r>
            <a:r>
              <a:rPr lang="en-US" b="0" i="0" dirty="0" err="1">
                <a:solidFill>
                  <a:schemeClr val="tx1"/>
                </a:solidFill>
                <a:effectLst/>
                <a:latin typeface="+mn-lt"/>
              </a:rPr>
              <a:t>zale</a:t>
            </a:r>
            <a:r>
              <a:rPr lang="en-US" b="0" i="0" dirty="0">
                <a:solidFill>
                  <a:schemeClr val="tx1"/>
                </a:solidFill>
                <a:effectLst/>
                <a:latin typeface="+mn-lt"/>
              </a:rPr>
              <a:t>’) found only in Leviticus 16).</a:t>
            </a:r>
          </a:p>
          <a:p>
            <a:pPr marL="640594" lvl="1" indent="-174708">
              <a:buFont typeface="Arial" panose="020B0604020202020204" pitchFamily="34" charset="0"/>
              <a:buChar char="•"/>
            </a:pPr>
            <a:r>
              <a:rPr lang="en-US" dirty="0"/>
              <a:t>No definition other than the obvious – the goat of departure.  The scapegoat</a:t>
            </a:r>
          </a:p>
          <a:p>
            <a:pPr marL="640594" lvl="1" indent="-174708">
              <a:buFont typeface="Arial" panose="020B0604020202020204" pitchFamily="34" charset="0"/>
              <a:buChar char="•"/>
            </a:pPr>
            <a:r>
              <a:rPr lang="en-US" dirty="0"/>
              <a:t>(Jewish legend and superstition has developed into a thinking that while the first goat was offered to the Lord, this goat was let go as an offering to an evil spirit called Azazel, but this had no basis in scripture).</a:t>
            </a:r>
          </a:p>
          <a:p>
            <a:pPr marL="640594" lvl="1" indent="-174708">
              <a:buFont typeface="Arial" panose="020B0604020202020204" pitchFamily="34" charset="0"/>
              <a:buChar char="•"/>
            </a:pPr>
            <a:r>
              <a:rPr lang="en-US" dirty="0"/>
              <a:t>The intention of the scapegoat is clearly indicated in Leviticus 16:10 and 21-22</a:t>
            </a:r>
          </a:p>
          <a:p>
            <a:r>
              <a:rPr lang="en-US" b="1" dirty="0"/>
              <a:t>(Leviticus 16:10), </a:t>
            </a:r>
            <a:r>
              <a:rPr lang="en-US" i="1" dirty="0"/>
              <a:t>“But the goat on which the lot fell to be the scapegoat shall be presented alive before the LORD, to make atonement upon it, and to let it go as the scapegoat into the wilderness.”</a:t>
            </a:r>
          </a:p>
          <a:p>
            <a:r>
              <a:rPr lang="en-US" b="1" dirty="0"/>
              <a:t>(Leviticus 16:21-22), </a:t>
            </a:r>
            <a:r>
              <a:rPr lang="en-US" i="1" dirty="0"/>
              <a:t>“Aaron shall lay both his hands on the head of the live goat, confess over it all the iniquities of the children of Israel, and all their transgressions, concerning all their sins, putting them on the head of the goat, and shall send it away into the wilderness by the hand of a suitable man. </a:t>
            </a:r>
            <a:r>
              <a:rPr lang="en-US" i="1" baseline="30000" dirty="0"/>
              <a:t>22</a:t>
            </a:r>
            <a:r>
              <a:rPr lang="en-US" i="1" dirty="0"/>
              <a:t> The goat shall bear on itself all their iniquities to an uninhabited land; and he shall release the goat in the wilderness.”</a:t>
            </a:r>
          </a:p>
          <a:p>
            <a:pPr marL="174708" indent="-174708">
              <a:buFont typeface="Arial" panose="020B0604020202020204" pitchFamily="34" charset="0"/>
              <a:buChar char="•"/>
            </a:pPr>
            <a:r>
              <a:rPr lang="en-US" b="1" i="0" u="none" dirty="0"/>
              <a:t>It is through the scapegoat, and the atonement sacrifices of the bull and the other goat that the sins of the people were dealt with to appease God for a year.</a:t>
            </a:r>
          </a:p>
          <a:p>
            <a:r>
              <a:rPr lang="en-US" b="1" dirty="0"/>
              <a:t>(Leviticus 16:34), </a:t>
            </a:r>
            <a:r>
              <a:rPr lang="en-US" i="1" dirty="0"/>
              <a:t>“This shall be an everlasting statute for you, to make atonement for the children of Israel, for all their sins, once a year.” And he did as the LORD commanded Moses.”</a:t>
            </a:r>
          </a:p>
          <a:p>
            <a:pPr marL="640594" lvl="1" indent="-174708">
              <a:buFont typeface="Arial" panose="020B0604020202020204" pitchFamily="34" charset="0"/>
              <a:buChar char="•"/>
            </a:pPr>
            <a:r>
              <a:rPr lang="en-US" i="0" dirty="0"/>
              <a:t>The necessity of this was ongoing.  Such reconciliation required continued petitions each year</a:t>
            </a:r>
          </a:p>
          <a:p>
            <a:pPr marL="640594" lvl="1" indent="-174708">
              <a:buFont typeface="Arial" panose="020B0604020202020204" pitchFamily="34" charset="0"/>
              <a:buChar char="•"/>
            </a:pPr>
            <a:r>
              <a:rPr lang="en-US" i="0" dirty="0"/>
              <a:t>It was the best that could be done before Christ’s once for all sacrifice for sins.</a:t>
            </a:r>
          </a:p>
        </p:txBody>
      </p:sp>
      <p:sp>
        <p:nvSpPr>
          <p:cNvPr id="4" name="Slide Number Placeholder 3">
            <a:extLst>
              <a:ext uri="{FF2B5EF4-FFF2-40B4-BE49-F238E27FC236}">
                <a16:creationId xmlns:a16="http://schemas.microsoft.com/office/drawing/2014/main" id="{25245DF3-1E86-FEAE-4328-BE4357F41450}"/>
              </a:ext>
            </a:extLst>
          </p:cNvPr>
          <p:cNvSpPr>
            <a:spLocks noGrp="1"/>
          </p:cNvSpPr>
          <p:nvPr>
            <p:ph type="sldNum" sz="quarter" idx="5"/>
          </p:nvPr>
        </p:nvSpPr>
        <p:spPr/>
        <p:txBody>
          <a:bodyPr/>
          <a:lstStyle/>
          <a:p>
            <a:pPr defTabSz="931774"/>
            <a:fld id="{421C7D53-CEA7-4304-8BA8-A6AA77B81588}" type="slidenum">
              <a:rPr lang="en-US">
                <a:solidFill>
                  <a:prstClr val="black"/>
                </a:solidFill>
                <a:latin typeface="Aptos" panose="02110004020202020204"/>
              </a:rPr>
              <a:pPr defTabSz="931774"/>
              <a:t>2</a:t>
            </a:fld>
            <a:endParaRPr lang="en-US">
              <a:solidFill>
                <a:prstClr val="black"/>
              </a:solidFill>
              <a:latin typeface="Aptos" panose="02110004020202020204"/>
            </a:endParaRPr>
          </a:p>
        </p:txBody>
      </p:sp>
    </p:spTree>
    <p:extLst>
      <p:ext uri="{BB962C8B-B14F-4D97-AF65-F5344CB8AC3E}">
        <p14:creationId xmlns:p14="http://schemas.microsoft.com/office/powerpoint/2010/main" val="1613045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ADE7-46A4-4E02-8E20-C3A86C35F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F755C-40FA-2A7D-9093-E0A673388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796FBE-E7A1-AA59-9B43-F56437CF746A}"/>
              </a:ext>
            </a:extLst>
          </p:cNvPr>
          <p:cNvSpPr>
            <a:spLocks noGrp="1"/>
          </p:cNvSpPr>
          <p:nvPr>
            <p:ph type="body" idx="1"/>
          </p:nvPr>
        </p:nvSpPr>
        <p:spPr/>
        <p:txBody>
          <a:bodyPr/>
          <a:lstStyle/>
          <a:p>
            <a:pPr marL="174708" indent="-174708">
              <a:buFont typeface="Arial" panose="020B0604020202020204" pitchFamily="34" charset="0"/>
              <a:buChar char="•"/>
            </a:pPr>
            <a:r>
              <a:rPr lang="en-US" b="1" i="0" dirty="0"/>
              <a:t>The difference between reconciliation in the Old Testament and the New Testament</a:t>
            </a:r>
            <a:endParaRPr lang="en-US" b="1" dirty="0"/>
          </a:p>
          <a:p>
            <a:r>
              <a:rPr lang="en-US" b="1" dirty="0"/>
              <a:t>(Galatians 3:19-25), </a:t>
            </a:r>
            <a:r>
              <a:rPr lang="en-US" i="1" dirty="0"/>
              <a:t>“What purpose then does the law serve? It was added because of transgressions, till the Seed should come to whom the promise was made; and it was appointed through angels by the hand of a mediator. </a:t>
            </a:r>
            <a:r>
              <a:rPr lang="en-US" i="1" baseline="30000" dirty="0"/>
              <a:t>20</a:t>
            </a:r>
            <a:r>
              <a:rPr lang="en-US" i="1" dirty="0"/>
              <a:t> Now a mediator does not mediate for one only, but God is one. </a:t>
            </a:r>
            <a:r>
              <a:rPr lang="en-US" i="1" baseline="30000" dirty="0"/>
              <a:t>21</a:t>
            </a:r>
            <a:r>
              <a:rPr lang="en-US" i="1" dirty="0"/>
              <a:t> Is the law then against the promises of God? Certainly not! For if there had been a law given which could have given life, truly righteousness would have been by the law. </a:t>
            </a:r>
            <a:r>
              <a:rPr lang="en-US" i="1" baseline="30000" dirty="0"/>
              <a:t>22</a:t>
            </a:r>
            <a:r>
              <a:rPr lang="en-US" i="1" dirty="0"/>
              <a:t> But the Scripture has confined all under sin, that the promise by faith in Jesus Christ might be given to those who believe. </a:t>
            </a:r>
            <a:r>
              <a:rPr lang="en-US" i="1" baseline="30000" dirty="0"/>
              <a:t>23</a:t>
            </a:r>
            <a:r>
              <a:rPr lang="en-US" i="1" dirty="0"/>
              <a:t> But before faith came, we were kept under guard by the law, kept for the faith which would afterward be revealed. </a:t>
            </a:r>
            <a:r>
              <a:rPr lang="en-US" i="1" baseline="30000" dirty="0"/>
              <a:t>24</a:t>
            </a:r>
            <a:r>
              <a:rPr lang="en-US" i="1" dirty="0"/>
              <a:t> Therefore the law was our tutor to bring us to Christ, that we might be justified by faith. </a:t>
            </a:r>
            <a:r>
              <a:rPr lang="en-US" i="1" baseline="30000" dirty="0"/>
              <a:t>25</a:t>
            </a:r>
            <a:r>
              <a:rPr lang="en-US" i="1" dirty="0"/>
              <a:t> But after faith has come, we are no longer under a tutor.”</a:t>
            </a:r>
          </a:p>
          <a:p>
            <a:pPr marL="640594" lvl="1" indent="-174708">
              <a:buFont typeface="Arial" panose="020B0604020202020204" pitchFamily="34" charset="0"/>
              <a:buChar char="•"/>
            </a:pPr>
            <a:r>
              <a:rPr lang="en-US" b="1" dirty="0"/>
              <a:t>What the Old Testament teaches us about atonement</a:t>
            </a:r>
          </a:p>
          <a:p>
            <a:pPr marL="1106481" lvl="2" indent="-174708">
              <a:buFont typeface="Arial" panose="020B0604020202020204" pitchFamily="34" charset="0"/>
              <a:buChar char="•"/>
            </a:pPr>
            <a:r>
              <a:rPr lang="en-US" b="0" i="0" dirty="0">
                <a:solidFill>
                  <a:srgbClr val="000000"/>
                </a:solidFill>
                <a:effectLst/>
                <a:latin typeface="Times New Roman" panose="02020603050405020304" pitchFamily="18" charset="0"/>
              </a:rPr>
              <a:t>That there exists a rupture in the relationship between man and God</a:t>
            </a:r>
          </a:p>
          <a:p>
            <a:pPr marL="1106481" lvl="2" indent="-174708">
              <a:buFont typeface="Arial" panose="020B0604020202020204" pitchFamily="34" charset="0"/>
              <a:buChar char="•"/>
            </a:pPr>
            <a:r>
              <a:rPr lang="en-US" b="0" i="0" dirty="0">
                <a:solidFill>
                  <a:srgbClr val="000000"/>
                </a:solidFill>
                <a:effectLst/>
                <a:latin typeface="Times New Roman" panose="02020603050405020304" pitchFamily="18" charset="0"/>
              </a:rPr>
              <a:t>That the Divine judgment upon man as a sinner is just</a:t>
            </a:r>
          </a:p>
          <a:p>
            <a:pPr marL="1106481" lvl="2" indent="-174708">
              <a:buFont typeface="Arial" panose="020B0604020202020204" pitchFamily="34" charset="0"/>
              <a:buChar char="•"/>
            </a:pPr>
            <a:r>
              <a:rPr lang="en-US" b="0" i="0" dirty="0">
                <a:solidFill>
                  <a:srgbClr val="000000"/>
                </a:solidFill>
                <a:effectLst/>
                <a:latin typeface="Times New Roman" panose="02020603050405020304" pitchFamily="18" charset="0"/>
              </a:rPr>
              <a:t>That the sacrifices themselves constitute a provision for man’s forgiveness and reconciliation to God</a:t>
            </a:r>
          </a:p>
          <a:p>
            <a:pPr marL="640594" lvl="1" indent="-174708">
              <a:buFont typeface="Arial" panose="020B0604020202020204" pitchFamily="34" charset="0"/>
              <a:buChar char="•"/>
            </a:pPr>
            <a:r>
              <a:rPr lang="en-US" b="1" i="0" dirty="0">
                <a:solidFill>
                  <a:srgbClr val="000000"/>
                </a:solidFill>
                <a:effectLst/>
                <a:latin typeface="Times New Roman" panose="02020603050405020304" pitchFamily="18" charset="0"/>
              </a:rPr>
              <a:t>The New Testament teaches the very same thing!</a:t>
            </a:r>
          </a:p>
          <a:p>
            <a:pPr marL="1106481" lvl="2" indent="-174708">
              <a:buFont typeface="Arial" panose="020B0604020202020204" pitchFamily="34" charset="0"/>
              <a:buChar char="•"/>
            </a:pPr>
            <a:r>
              <a:rPr lang="en-US" b="0" i="0" dirty="0">
                <a:solidFill>
                  <a:srgbClr val="000000"/>
                </a:solidFill>
                <a:effectLst/>
                <a:latin typeface="Times New Roman" panose="02020603050405020304" pitchFamily="18" charset="0"/>
              </a:rPr>
              <a:t>The rupture between man and God is SIN</a:t>
            </a:r>
          </a:p>
          <a:p>
            <a:pPr marL="1106481" lvl="2" indent="-174708">
              <a:buFont typeface="Arial" panose="020B0604020202020204" pitchFamily="34" charset="0"/>
              <a:buChar char="•"/>
            </a:pPr>
            <a:r>
              <a:rPr lang="en-US" b="0" i="0" dirty="0">
                <a:solidFill>
                  <a:srgbClr val="000000"/>
                </a:solidFill>
                <a:effectLst/>
                <a:latin typeface="Times New Roman" panose="02020603050405020304" pitchFamily="18" charset="0"/>
              </a:rPr>
              <a:t>God’s righteousness is demonstrated in the necessity of dealing with sin, and how it is done</a:t>
            </a:r>
          </a:p>
          <a:p>
            <a:pPr marL="1106481" lvl="2" indent="-174708">
              <a:buFont typeface="Arial" panose="020B0604020202020204" pitchFamily="34" charset="0"/>
              <a:buChar char="•"/>
            </a:pPr>
            <a:r>
              <a:rPr lang="en-US" b="0" i="0" dirty="0">
                <a:solidFill>
                  <a:srgbClr val="000000"/>
                </a:solidFill>
                <a:effectLst/>
                <a:latin typeface="Times New Roman" panose="02020603050405020304" pitchFamily="18" charset="0"/>
              </a:rPr>
              <a:t>The sacrifice of Jesus serves to justify (reconcile, the one who has faith in Him).</a:t>
            </a:r>
          </a:p>
          <a:p>
            <a:r>
              <a:rPr lang="en-US" b="1" i="0" dirty="0">
                <a:solidFill>
                  <a:srgbClr val="000000"/>
                </a:solidFill>
                <a:effectLst/>
                <a:latin typeface="Times New Roman" panose="02020603050405020304" pitchFamily="18" charset="0"/>
              </a:rPr>
              <a:t>(Romans 3:23), </a:t>
            </a:r>
            <a:r>
              <a:rPr lang="en-US" b="0" i="1" dirty="0">
                <a:solidFill>
                  <a:srgbClr val="000000"/>
                </a:solidFill>
                <a:effectLst/>
                <a:latin typeface="Times New Roman" panose="02020603050405020304" pitchFamily="18" charset="0"/>
              </a:rPr>
              <a:t>“</a:t>
            </a:r>
            <a:r>
              <a:rPr lang="en-US" b="0" i="1" dirty="0"/>
              <a:t>for all have sinned and fall short of the glory of God, </a:t>
            </a:r>
            <a:r>
              <a:rPr lang="en-US" b="0" i="1" baseline="30000" dirty="0"/>
              <a:t>24</a:t>
            </a:r>
            <a:r>
              <a:rPr lang="en-US" b="0" i="1" dirty="0"/>
              <a:t> being justified freely by His grace through the redemption that is in Christ Jesus, </a:t>
            </a:r>
            <a:r>
              <a:rPr lang="en-US" b="0" i="1" baseline="30000" dirty="0"/>
              <a:t>25</a:t>
            </a:r>
            <a:r>
              <a:rPr lang="en-US" b="0" i="1" dirty="0"/>
              <a:t> whom God set forth as a propitiation by His blood, through faith, to demonstrate His righteousness, because in His forbearance God had passed over the sins that were previously committed, </a:t>
            </a:r>
            <a:r>
              <a:rPr lang="en-US" b="0" i="1" baseline="30000" dirty="0"/>
              <a:t>26</a:t>
            </a:r>
            <a:r>
              <a:rPr lang="en-US" b="0" i="1" dirty="0"/>
              <a:t> to demonstrate at the present time His righteousness, that He might be just and the justifier of the one who has faith in Jesus.”</a:t>
            </a:r>
          </a:p>
        </p:txBody>
      </p:sp>
      <p:sp>
        <p:nvSpPr>
          <p:cNvPr id="4" name="Slide Number Placeholder 3">
            <a:extLst>
              <a:ext uri="{FF2B5EF4-FFF2-40B4-BE49-F238E27FC236}">
                <a16:creationId xmlns:a16="http://schemas.microsoft.com/office/drawing/2014/main" id="{9859D3A0-9EE9-3C03-9661-A3DDE5D3CBF9}"/>
              </a:ext>
            </a:extLst>
          </p:cNvPr>
          <p:cNvSpPr>
            <a:spLocks noGrp="1"/>
          </p:cNvSpPr>
          <p:nvPr>
            <p:ph type="sldNum" sz="quarter" idx="5"/>
          </p:nvPr>
        </p:nvSpPr>
        <p:spPr/>
        <p:txBody>
          <a:bodyPr/>
          <a:lstStyle/>
          <a:p>
            <a:pPr defTabSz="931774"/>
            <a:fld id="{421C7D53-CEA7-4304-8BA8-A6AA77B81588}" type="slidenum">
              <a:rPr lang="en-US">
                <a:solidFill>
                  <a:prstClr val="black"/>
                </a:solidFill>
                <a:latin typeface="Aptos" panose="02110004020202020204"/>
              </a:rPr>
              <a:pPr defTabSz="931774"/>
              <a:t>3</a:t>
            </a:fld>
            <a:endParaRPr lang="en-US">
              <a:solidFill>
                <a:prstClr val="black"/>
              </a:solidFill>
              <a:latin typeface="Aptos" panose="02110004020202020204"/>
            </a:endParaRPr>
          </a:p>
        </p:txBody>
      </p:sp>
    </p:spTree>
    <p:extLst>
      <p:ext uri="{BB962C8B-B14F-4D97-AF65-F5344CB8AC3E}">
        <p14:creationId xmlns:p14="http://schemas.microsoft.com/office/powerpoint/2010/main" val="3832214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858AF-E86F-7C32-3887-DD0ACF039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ED414-D0AE-D000-94E0-4C355EBF70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AE052-F910-9145-3553-E3B2229C834E}"/>
              </a:ext>
            </a:extLst>
          </p:cNvPr>
          <p:cNvSpPr>
            <a:spLocks noGrp="1"/>
          </p:cNvSpPr>
          <p:nvPr>
            <p:ph type="body" idx="1"/>
          </p:nvPr>
        </p:nvSpPr>
        <p:spPr/>
        <p:txBody>
          <a:bodyPr/>
          <a:lstStyle/>
          <a:p>
            <a:pPr marL="174708" indent="-174708">
              <a:buFont typeface="Arial" panose="020B0604020202020204" pitchFamily="34" charset="0"/>
              <a:buChar char="•"/>
            </a:pPr>
            <a:r>
              <a:rPr lang="en-US" b="1" i="0" dirty="0"/>
              <a:t>So, let’s talk about Christ as our atonement sacrifice to God!</a:t>
            </a:r>
            <a:endParaRPr lang="en-US" b="0" i="0" dirty="0"/>
          </a:p>
          <a:p>
            <a:pPr marL="640594" lvl="1" indent="-174708">
              <a:buFont typeface="Arial" panose="020B0604020202020204" pitchFamily="34" charset="0"/>
              <a:buChar char="•"/>
            </a:pPr>
            <a:r>
              <a:rPr lang="en-US" b="0" i="0" dirty="0"/>
              <a:t>Jesus suffered for sins so that we would not have to, bringing reconciliation between us and God </a:t>
            </a:r>
          </a:p>
          <a:p>
            <a:r>
              <a:rPr lang="en-US" b="1" dirty="0"/>
              <a:t>(1 Peter 3:18), </a:t>
            </a:r>
            <a:r>
              <a:rPr lang="en-US" i="1" dirty="0"/>
              <a:t>“For Christ also suffered once for sins, the just for the unjust, that He might bring us to God, being put to death in the flesh but made alive by the Spirit”</a:t>
            </a:r>
          </a:p>
          <a:p>
            <a:pPr marL="640594" lvl="1" indent="-174708">
              <a:buFont typeface="Arial" panose="020B0604020202020204" pitchFamily="34" charset="0"/>
              <a:buChar char="•"/>
            </a:pPr>
            <a:r>
              <a:rPr lang="en-US" i="0" dirty="0">
                <a:latin typeface="+mn-lt"/>
              </a:rPr>
              <a:t>Jesus Christ is the propitiation for our sins (propitiation – </a:t>
            </a:r>
            <a:r>
              <a:rPr lang="en-US" b="0" i="0" dirty="0" err="1">
                <a:solidFill>
                  <a:srgbClr val="0A0A0A"/>
                </a:solidFill>
                <a:effectLst/>
                <a:latin typeface="+mn-lt"/>
              </a:rPr>
              <a:t>hilasmos</a:t>
            </a:r>
            <a:r>
              <a:rPr lang="en-US" b="0" i="0" dirty="0">
                <a:solidFill>
                  <a:srgbClr val="0A0A0A"/>
                </a:solidFill>
                <a:effectLst/>
                <a:latin typeface="+mn-lt"/>
              </a:rPr>
              <a:t> –The means by which God is appeased)</a:t>
            </a:r>
            <a:endParaRPr lang="en-US" i="0" dirty="0">
              <a:latin typeface="+mn-lt"/>
            </a:endParaRPr>
          </a:p>
          <a:p>
            <a:r>
              <a:rPr lang="en-US" b="1" dirty="0"/>
              <a:t>(1 John 2:2), </a:t>
            </a:r>
            <a:r>
              <a:rPr lang="en-US" i="1" dirty="0"/>
              <a:t>“And He Himself is the propitiation for our sins, and not for ours only but also for the whole world.”</a:t>
            </a:r>
          </a:p>
          <a:p>
            <a:pPr marL="640594" lvl="1" indent="-174708">
              <a:buFont typeface="Arial" panose="020B0604020202020204" pitchFamily="34" charset="0"/>
              <a:buChar char="•"/>
            </a:pPr>
            <a:r>
              <a:rPr lang="en-US" dirty="0"/>
              <a:t>The sacrifice of Jesus, (unlike bulls and goats) was enough to secure our eternal redemption</a:t>
            </a:r>
          </a:p>
          <a:p>
            <a:r>
              <a:rPr lang="en-US" b="1" dirty="0"/>
              <a:t>(Hebrews 9:11-15), </a:t>
            </a:r>
            <a:r>
              <a:rPr lang="en-US" i="1" dirty="0"/>
              <a:t>“But Christ came as High Priest of the good things to come, with the greater and more perfect tabernacle not made with hands, that is, not of this creation. </a:t>
            </a:r>
            <a:r>
              <a:rPr lang="en-US" i="1" baseline="30000" dirty="0"/>
              <a:t>12</a:t>
            </a:r>
            <a:r>
              <a:rPr lang="en-US" i="1" dirty="0"/>
              <a:t> Not with the blood of goats and calves, but with His own blood He entered the Most Holy Place once for all, having obtained eternal redemption. </a:t>
            </a:r>
            <a:r>
              <a:rPr lang="en-US" i="1" baseline="30000" dirty="0"/>
              <a:t>13</a:t>
            </a:r>
            <a:r>
              <a:rPr lang="en-US" i="1" dirty="0"/>
              <a:t> For if the blood of bulls and goats and the ashes of a heifer, sprinkling the unclean, sanctifies for the purifying of the flesh, </a:t>
            </a:r>
            <a:r>
              <a:rPr lang="en-US" i="1" baseline="30000" dirty="0"/>
              <a:t>14</a:t>
            </a:r>
            <a:r>
              <a:rPr lang="en-US" i="1" dirty="0"/>
              <a:t> how much more shall the blood of Christ, who through the eternal Spirit offered Himself without spot to God, cleanse your conscience from dead works to serve the living God? </a:t>
            </a:r>
            <a:r>
              <a:rPr lang="en-US" i="1" baseline="30000" dirty="0"/>
              <a:t>15</a:t>
            </a:r>
            <a:r>
              <a:rPr lang="en-US" i="1" dirty="0"/>
              <a:t> And for this reason He is the Mediator of the new covenant, by means of death, for the redemption of the transgressions under the first covenant, that those who are called may receive the promise of the eternal inheritance.”</a:t>
            </a:r>
          </a:p>
          <a:p>
            <a:r>
              <a:rPr lang="en-US" b="1" dirty="0"/>
              <a:t>(Hebrews 9:24-28), </a:t>
            </a:r>
            <a:r>
              <a:rPr lang="en-US" i="1" dirty="0"/>
              <a:t>“For Christ has not entered the holy places made with hands, which are copies of the true, but into heaven itself, now to appear in the presence of God for us; </a:t>
            </a:r>
            <a:r>
              <a:rPr lang="en-US" i="1" baseline="30000" dirty="0"/>
              <a:t>25</a:t>
            </a:r>
            <a:r>
              <a:rPr lang="en-US" i="1" dirty="0"/>
              <a:t> not that He should offer Himself often, as the high priest enters the Most Holy Place every year with blood of another— </a:t>
            </a:r>
            <a:r>
              <a:rPr lang="en-US" i="1" baseline="30000" dirty="0"/>
              <a:t>26</a:t>
            </a:r>
            <a:r>
              <a:rPr lang="en-US" i="1" dirty="0"/>
              <a:t> He then would have had to suffer often since the foundation of the world; but now, once at the end of the ages, He has appeared to put away sin by the sacrifice of Himself. </a:t>
            </a:r>
            <a:r>
              <a:rPr lang="en-US" i="1" baseline="30000" dirty="0"/>
              <a:t>27</a:t>
            </a:r>
            <a:r>
              <a:rPr lang="en-US" i="1" dirty="0"/>
              <a:t> And as it is appointed for men to die once, but after this the judgment, </a:t>
            </a:r>
            <a:r>
              <a:rPr lang="en-US" i="1" baseline="30000" dirty="0"/>
              <a:t>28</a:t>
            </a:r>
            <a:r>
              <a:rPr lang="en-US" i="1" dirty="0"/>
              <a:t> so Christ was offered once to bear the sins of many. To those who eagerly wait for Him He will appear a second time, apart from sin, for salvation.”</a:t>
            </a:r>
          </a:p>
          <a:p>
            <a:pPr marL="640594" lvl="1" indent="-174708">
              <a:buFont typeface="Arial" panose="020B0604020202020204" pitchFamily="34" charset="0"/>
              <a:buChar char="•"/>
            </a:pPr>
            <a:r>
              <a:rPr lang="en-US" i="0" dirty="0"/>
              <a:t>Christ’s death on the cross (reconciling us to God) shows just how much He loves all of us</a:t>
            </a:r>
          </a:p>
          <a:p>
            <a:r>
              <a:rPr lang="en-US" b="1" i="0" dirty="0"/>
              <a:t>(</a:t>
            </a:r>
            <a:r>
              <a:rPr lang="en-US" b="1" dirty="0"/>
              <a:t>Romans 5:6-11), </a:t>
            </a:r>
            <a:r>
              <a:rPr lang="en-US" i="1" dirty="0"/>
              <a:t>”For when we were still without strength, in due time Christ died for the ungodly. </a:t>
            </a:r>
            <a:r>
              <a:rPr lang="en-US" i="1" baseline="30000" dirty="0"/>
              <a:t>7</a:t>
            </a:r>
            <a:r>
              <a:rPr lang="en-US" i="1" dirty="0"/>
              <a:t> For scarcely for a righteous man will one die; yet perhaps for a good man someone would even dare to die. </a:t>
            </a:r>
            <a:r>
              <a:rPr lang="en-US" i="1" baseline="30000" dirty="0"/>
              <a:t>8</a:t>
            </a:r>
            <a:r>
              <a:rPr lang="en-US" i="1" dirty="0"/>
              <a:t> But God demonstrates His own love toward us, in that while we were still sinners, Christ died for us. </a:t>
            </a:r>
            <a:r>
              <a:rPr lang="en-US" i="1" baseline="30000" dirty="0"/>
              <a:t>9</a:t>
            </a:r>
            <a:r>
              <a:rPr lang="en-US" i="1" dirty="0"/>
              <a:t> Much more then, having now been justified by His blood, we shall be saved from wrath through Him. </a:t>
            </a:r>
            <a:r>
              <a:rPr lang="en-US" i="1" baseline="30000" dirty="0"/>
              <a:t>10</a:t>
            </a:r>
            <a:r>
              <a:rPr lang="en-US" i="1" dirty="0"/>
              <a:t> For if when we were enemies we were reconciled to God through the death of His Son, much more, having been reconciled, we shall be saved by His life. </a:t>
            </a:r>
            <a:r>
              <a:rPr lang="en-US" i="1" baseline="30000" dirty="0"/>
              <a:t>11</a:t>
            </a:r>
            <a:r>
              <a:rPr lang="en-US" i="1" dirty="0"/>
              <a:t> And not only that, but we also rejoice in God through our Lord Jesus Christ, through whom we have now received the reconciliation.”</a:t>
            </a:r>
          </a:p>
          <a:p>
            <a:pPr marL="640594" lvl="1" indent="-174708">
              <a:buFont typeface="Arial" panose="020B0604020202020204" pitchFamily="34" charset="0"/>
              <a:buChar char="•"/>
            </a:pPr>
            <a:r>
              <a:rPr lang="en-US" i="0" dirty="0"/>
              <a:t>The Death of Jesus on the cross is an extension of God’s love and grace to men</a:t>
            </a:r>
          </a:p>
          <a:p>
            <a:r>
              <a:rPr lang="en-US" b="1" i="0" dirty="0"/>
              <a:t>(Romans 6:23), </a:t>
            </a:r>
            <a:r>
              <a:rPr lang="en-US" i="1" dirty="0"/>
              <a:t>“For the wages of sin is death, but the </a:t>
            </a:r>
            <a:r>
              <a:rPr lang="en-US" i="1" u="sng" dirty="0"/>
              <a:t>gift of God is eternal life in Christ Jesus</a:t>
            </a:r>
            <a:r>
              <a:rPr lang="en-US" i="1" dirty="0"/>
              <a:t> our Lord.”</a:t>
            </a:r>
          </a:p>
          <a:p>
            <a:r>
              <a:rPr lang="en-US" b="1" i="0" dirty="0"/>
              <a:t>(John 3:16-17), </a:t>
            </a:r>
            <a:r>
              <a:rPr lang="en-US" i="1" dirty="0"/>
              <a:t>“For God so loved the world that He gave His only begotten Son, that whoever believes in Him should not perish but have everlasting life. </a:t>
            </a:r>
            <a:r>
              <a:rPr lang="en-US" i="1" baseline="30000" dirty="0"/>
              <a:t>17</a:t>
            </a:r>
            <a:r>
              <a:rPr lang="en-US" i="1" dirty="0"/>
              <a:t> For God did not send His Son into the world to condemn the world, but that the world through Him might be saved.”</a:t>
            </a:r>
          </a:p>
          <a:p>
            <a:endParaRPr lang="en-US" dirty="0"/>
          </a:p>
          <a:p>
            <a:endParaRPr lang="en-US" dirty="0"/>
          </a:p>
          <a:p>
            <a:pPr marL="174708" indent="-174708">
              <a:buFont typeface="Arial" panose="020B0604020202020204" pitchFamily="34" charset="0"/>
              <a:buChar char="•"/>
            </a:pPr>
            <a:r>
              <a:rPr lang="en-US" dirty="0"/>
              <a:t>substitutionary, and sufficient redemption (See article on atonement by Daniel King)</a:t>
            </a:r>
          </a:p>
          <a:p>
            <a:r>
              <a:rPr lang="en-US" dirty="0"/>
              <a:t>Conclusion:  Our salvation due to Christ’s sacrifice.</a:t>
            </a:r>
          </a:p>
        </p:txBody>
      </p:sp>
      <p:sp>
        <p:nvSpPr>
          <p:cNvPr id="4" name="Slide Number Placeholder 3">
            <a:extLst>
              <a:ext uri="{FF2B5EF4-FFF2-40B4-BE49-F238E27FC236}">
                <a16:creationId xmlns:a16="http://schemas.microsoft.com/office/drawing/2014/main" id="{B514C1B4-4569-3372-74E7-F3EB2114400A}"/>
              </a:ext>
            </a:extLst>
          </p:cNvPr>
          <p:cNvSpPr>
            <a:spLocks noGrp="1"/>
          </p:cNvSpPr>
          <p:nvPr>
            <p:ph type="sldNum" sz="quarter" idx="5"/>
          </p:nvPr>
        </p:nvSpPr>
        <p:spPr/>
        <p:txBody>
          <a:bodyPr/>
          <a:lstStyle/>
          <a:p>
            <a:pPr defTabSz="931774"/>
            <a:fld id="{421C7D53-CEA7-4304-8BA8-A6AA77B81588}" type="slidenum">
              <a:rPr lang="en-US">
                <a:solidFill>
                  <a:prstClr val="black"/>
                </a:solidFill>
                <a:latin typeface="Aptos" panose="02110004020202020204"/>
              </a:rPr>
              <a:pPr defTabSz="931774"/>
              <a:t>4</a:t>
            </a:fld>
            <a:endParaRPr lang="en-US">
              <a:solidFill>
                <a:prstClr val="black"/>
              </a:solidFill>
              <a:latin typeface="Aptos" panose="02110004020202020204"/>
            </a:endParaRPr>
          </a:p>
        </p:txBody>
      </p:sp>
    </p:spTree>
    <p:extLst>
      <p:ext uri="{BB962C8B-B14F-4D97-AF65-F5344CB8AC3E}">
        <p14:creationId xmlns:p14="http://schemas.microsoft.com/office/powerpoint/2010/main" val="1193761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85CA5-3A92-0E5B-ECD2-C7D05FFC9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0F539-0CAB-15B0-9ABB-703EA2C8D8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9EF04-0ED2-127E-F09F-133108DA1715}"/>
              </a:ext>
            </a:extLst>
          </p:cNvPr>
          <p:cNvSpPr>
            <a:spLocks noGrp="1"/>
          </p:cNvSpPr>
          <p:nvPr>
            <p:ph type="body" idx="1"/>
          </p:nvPr>
        </p:nvSpPr>
        <p:spPr/>
        <p:txBody>
          <a:bodyPr/>
          <a:lstStyle/>
          <a:p>
            <a:r>
              <a:rPr lang="en-US" b="1" i="0" dirty="0"/>
              <a:t>Conclusion:</a:t>
            </a:r>
          </a:p>
          <a:p>
            <a:pPr marL="640594" lvl="1" indent="-174708">
              <a:buFont typeface="Arial" panose="020B0604020202020204" pitchFamily="34" charset="0"/>
              <a:buChar char="•"/>
            </a:pPr>
            <a:r>
              <a:rPr lang="en-US" b="0" i="0" dirty="0"/>
              <a:t>Jesus Christ is God’s only begotten son.  A greater one that Moses the lawgiver</a:t>
            </a:r>
          </a:p>
          <a:p>
            <a:pPr marL="640594" lvl="1" indent="-174708">
              <a:buFont typeface="Arial" panose="020B0604020202020204" pitchFamily="34" charset="0"/>
              <a:buChar char="•"/>
            </a:pPr>
            <a:r>
              <a:rPr lang="en-US" b="0" i="0" dirty="0"/>
              <a:t>Jesus Christ is a priest and mediator between God and man. Far greater than the priesthood of Aaron.</a:t>
            </a:r>
          </a:p>
          <a:p>
            <a:pPr marL="640594" lvl="1" indent="-174708">
              <a:buFont typeface="Arial" panose="020B0604020202020204" pitchFamily="34" charset="0"/>
              <a:buChar char="•"/>
            </a:pPr>
            <a:r>
              <a:rPr lang="en-US" b="0" i="0" dirty="0"/>
              <a:t>Jesus Christ entered into a greater temple, that of heaven, than the tabernacle or temple in Jerusalem.</a:t>
            </a:r>
          </a:p>
          <a:p>
            <a:pPr marL="640594" lvl="1" indent="-174708">
              <a:buFont typeface="Arial" panose="020B0604020202020204" pitchFamily="34" charset="0"/>
              <a:buChar char="•"/>
            </a:pPr>
            <a:r>
              <a:rPr lang="en-US" b="0" i="0" dirty="0"/>
              <a:t>Jesus Christ is living eternally, always capable of making intercession, unlike human priests.</a:t>
            </a:r>
          </a:p>
          <a:p>
            <a:pPr marL="640594" lvl="1" indent="-174708">
              <a:buFont typeface="Arial" panose="020B0604020202020204" pitchFamily="34" charset="0"/>
              <a:buChar char="•"/>
            </a:pPr>
            <a:r>
              <a:rPr lang="en-US" b="0" i="0" dirty="0"/>
              <a:t>The death of Jesus ratified a new and better covenant than the Old Testament.</a:t>
            </a:r>
          </a:p>
          <a:p>
            <a:pPr marL="640594" lvl="1" indent="-174708">
              <a:buFont typeface="Arial" panose="020B0604020202020204" pitchFamily="34" charset="0"/>
              <a:buChar char="•"/>
            </a:pPr>
            <a:r>
              <a:rPr lang="en-US" b="0" i="0" dirty="0"/>
              <a:t>Jesus Christ’s shedding of His own blood is a better sacrifice, propitiation, or means of atonement than the blood of bulls and goats.</a:t>
            </a:r>
          </a:p>
          <a:p>
            <a:pPr marL="174708" indent="-174708">
              <a:buFont typeface="Arial" panose="020B0604020202020204" pitchFamily="34" charset="0"/>
              <a:buChar char="•"/>
            </a:pPr>
            <a:r>
              <a:rPr lang="en-US" b="1" i="0" dirty="0"/>
              <a:t>All of these truths show the superiority of Faith in Christ under the New Covenant, than the Old Covenant which was only a shadow.</a:t>
            </a:r>
          </a:p>
          <a:p>
            <a:pPr marL="640594" lvl="1" indent="-174708">
              <a:buFont typeface="Arial" panose="020B0604020202020204" pitchFamily="34" charset="0"/>
              <a:buChar char="•"/>
            </a:pPr>
            <a:r>
              <a:rPr lang="en-US" b="0" i="0" dirty="0"/>
              <a:t>We praise God for the atoning work of Jesus, which saves those who come to Him in faith!</a:t>
            </a:r>
          </a:p>
        </p:txBody>
      </p:sp>
      <p:sp>
        <p:nvSpPr>
          <p:cNvPr id="4" name="Slide Number Placeholder 3">
            <a:extLst>
              <a:ext uri="{FF2B5EF4-FFF2-40B4-BE49-F238E27FC236}">
                <a16:creationId xmlns:a16="http://schemas.microsoft.com/office/drawing/2014/main" id="{1D59B97F-133C-6959-8EB8-52BA0ADBE433}"/>
              </a:ext>
            </a:extLst>
          </p:cNvPr>
          <p:cNvSpPr>
            <a:spLocks noGrp="1"/>
          </p:cNvSpPr>
          <p:nvPr>
            <p:ph type="sldNum" sz="quarter" idx="5"/>
          </p:nvPr>
        </p:nvSpPr>
        <p:spPr/>
        <p:txBody>
          <a:bodyPr/>
          <a:lstStyle/>
          <a:p>
            <a:pPr defTabSz="931774"/>
            <a:fld id="{421C7D53-CEA7-4304-8BA8-A6AA77B81588}" type="slidenum">
              <a:rPr lang="en-US">
                <a:solidFill>
                  <a:prstClr val="black"/>
                </a:solidFill>
                <a:latin typeface="Aptos" panose="02110004020202020204"/>
              </a:rPr>
              <a:pPr defTabSz="931774"/>
              <a:t>5</a:t>
            </a:fld>
            <a:endParaRPr lang="en-US">
              <a:solidFill>
                <a:prstClr val="black"/>
              </a:solidFill>
              <a:latin typeface="Aptos" panose="02110004020202020204"/>
            </a:endParaRPr>
          </a:p>
        </p:txBody>
      </p:sp>
    </p:spTree>
    <p:extLst>
      <p:ext uri="{BB962C8B-B14F-4D97-AF65-F5344CB8AC3E}">
        <p14:creationId xmlns:p14="http://schemas.microsoft.com/office/powerpoint/2010/main" val="1626222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CDE4-F913-6667-A029-A6FA47DA3D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C11EAC-D470-D505-331E-41F4701600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9A2216-CF07-7108-ED8F-CBB37339B09D}"/>
              </a:ext>
            </a:extLst>
          </p:cNvPr>
          <p:cNvSpPr>
            <a:spLocks noGrp="1"/>
          </p:cNvSpPr>
          <p:nvPr>
            <p:ph type="dt" sz="half" idx="10"/>
          </p:nvPr>
        </p:nvSpPr>
        <p:spPr/>
        <p:txBody>
          <a:bodyPr/>
          <a:lstStyle/>
          <a:p>
            <a:fld id="{AD674988-0F04-4D5F-991A-66550CC43696}" type="datetimeFigureOut">
              <a:rPr lang="en-US" smtClean="0"/>
              <a:t>2/21/2024</a:t>
            </a:fld>
            <a:endParaRPr lang="en-US"/>
          </a:p>
        </p:txBody>
      </p:sp>
      <p:sp>
        <p:nvSpPr>
          <p:cNvPr id="5" name="Footer Placeholder 4">
            <a:extLst>
              <a:ext uri="{FF2B5EF4-FFF2-40B4-BE49-F238E27FC236}">
                <a16:creationId xmlns:a16="http://schemas.microsoft.com/office/drawing/2014/main" id="{A6715EAD-AB26-E144-A9FB-6DFD00FF8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956CD-D40B-8F98-DFC0-CCDB3E610B62}"/>
              </a:ext>
            </a:extLst>
          </p:cNvPr>
          <p:cNvSpPr>
            <a:spLocks noGrp="1"/>
          </p:cNvSpPr>
          <p:nvPr>
            <p:ph type="sldNum" sz="quarter" idx="12"/>
          </p:nvPr>
        </p:nvSpPr>
        <p:spPr/>
        <p:txBody>
          <a:bodyPr/>
          <a:lstStyle/>
          <a:p>
            <a:fld id="{FB0187E1-BFCB-40A9-A469-7F5FA3B47196}" type="slidenum">
              <a:rPr lang="en-US" smtClean="0"/>
              <a:t>‹#›</a:t>
            </a:fld>
            <a:endParaRPr lang="en-US"/>
          </a:p>
        </p:txBody>
      </p:sp>
    </p:spTree>
    <p:extLst>
      <p:ext uri="{BB962C8B-B14F-4D97-AF65-F5344CB8AC3E}">
        <p14:creationId xmlns:p14="http://schemas.microsoft.com/office/powerpoint/2010/main" val="425225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AD90C-D653-398C-5E1F-DCD17B3133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DE7B53-C1CB-7AB6-5E22-0B25F5F4E2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5919F-719B-FF4B-9186-F59DE97CFB67}"/>
              </a:ext>
            </a:extLst>
          </p:cNvPr>
          <p:cNvSpPr>
            <a:spLocks noGrp="1"/>
          </p:cNvSpPr>
          <p:nvPr>
            <p:ph type="dt" sz="half" idx="10"/>
          </p:nvPr>
        </p:nvSpPr>
        <p:spPr/>
        <p:txBody>
          <a:bodyPr/>
          <a:lstStyle/>
          <a:p>
            <a:fld id="{AD674988-0F04-4D5F-991A-66550CC43696}" type="datetimeFigureOut">
              <a:rPr lang="en-US" smtClean="0"/>
              <a:t>2/21/2024</a:t>
            </a:fld>
            <a:endParaRPr lang="en-US"/>
          </a:p>
        </p:txBody>
      </p:sp>
      <p:sp>
        <p:nvSpPr>
          <p:cNvPr id="5" name="Footer Placeholder 4">
            <a:extLst>
              <a:ext uri="{FF2B5EF4-FFF2-40B4-BE49-F238E27FC236}">
                <a16:creationId xmlns:a16="http://schemas.microsoft.com/office/drawing/2014/main" id="{B8D2C5DA-E0D8-96B4-0D81-A69ECFCBD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5A242-CC11-63BD-0ADC-D87B6C5880EE}"/>
              </a:ext>
            </a:extLst>
          </p:cNvPr>
          <p:cNvSpPr>
            <a:spLocks noGrp="1"/>
          </p:cNvSpPr>
          <p:nvPr>
            <p:ph type="sldNum" sz="quarter" idx="12"/>
          </p:nvPr>
        </p:nvSpPr>
        <p:spPr/>
        <p:txBody>
          <a:bodyPr/>
          <a:lstStyle/>
          <a:p>
            <a:fld id="{FB0187E1-BFCB-40A9-A469-7F5FA3B47196}" type="slidenum">
              <a:rPr lang="en-US" smtClean="0"/>
              <a:t>‹#›</a:t>
            </a:fld>
            <a:endParaRPr lang="en-US"/>
          </a:p>
        </p:txBody>
      </p:sp>
    </p:spTree>
    <p:extLst>
      <p:ext uri="{BB962C8B-B14F-4D97-AF65-F5344CB8AC3E}">
        <p14:creationId xmlns:p14="http://schemas.microsoft.com/office/powerpoint/2010/main" val="108549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33A309-0CF2-7EA2-2A6A-9B615D1A10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4E0AF5-979B-0E1E-6C82-D9CB1214E1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53E52-DD23-38CD-E509-173DDA793EA8}"/>
              </a:ext>
            </a:extLst>
          </p:cNvPr>
          <p:cNvSpPr>
            <a:spLocks noGrp="1"/>
          </p:cNvSpPr>
          <p:nvPr>
            <p:ph type="dt" sz="half" idx="10"/>
          </p:nvPr>
        </p:nvSpPr>
        <p:spPr/>
        <p:txBody>
          <a:bodyPr/>
          <a:lstStyle/>
          <a:p>
            <a:fld id="{AD674988-0F04-4D5F-991A-66550CC43696}" type="datetimeFigureOut">
              <a:rPr lang="en-US" smtClean="0"/>
              <a:t>2/21/2024</a:t>
            </a:fld>
            <a:endParaRPr lang="en-US"/>
          </a:p>
        </p:txBody>
      </p:sp>
      <p:sp>
        <p:nvSpPr>
          <p:cNvPr id="5" name="Footer Placeholder 4">
            <a:extLst>
              <a:ext uri="{FF2B5EF4-FFF2-40B4-BE49-F238E27FC236}">
                <a16:creationId xmlns:a16="http://schemas.microsoft.com/office/drawing/2014/main" id="{1A8FD503-7B50-7FC7-9334-16CCA0559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8A6B7-EE48-3C86-AC58-F4B3D16732B3}"/>
              </a:ext>
            </a:extLst>
          </p:cNvPr>
          <p:cNvSpPr>
            <a:spLocks noGrp="1"/>
          </p:cNvSpPr>
          <p:nvPr>
            <p:ph type="sldNum" sz="quarter" idx="12"/>
          </p:nvPr>
        </p:nvSpPr>
        <p:spPr/>
        <p:txBody>
          <a:bodyPr/>
          <a:lstStyle/>
          <a:p>
            <a:fld id="{FB0187E1-BFCB-40A9-A469-7F5FA3B47196}" type="slidenum">
              <a:rPr lang="en-US" smtClean="0"/>
              <a:t>‹#›</a:t>
            </a:fld>
            <a:endParaRPr lang="en-US"/>
          </a:p>
        </p:txBody>
      </p:sp>
    </p:spTree>
    <p:extLst>
      <p:ext uri="{BB962C8B-B14F-4D97-AF65-F5344CB8AC3E}">
        <p14:creationId xmlns:p14="http://schemas.microsoft.com/office/powerpoint/2010/main" val="11906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873BE-D8CB-86CC-79BD-B32EADB8E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0D954-20CF-1E37-D9FF-C0D942E1BB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4F9F56-6B60-F7EF-9145-DDC29ED52EB2}"/>
              </a:ext>
            </a:extLst>
          </p:cNvPr>
          <p:cNvSpPr>
            <a:spLocks noGrp="1"/>
          </p:cNvSpPr>
          <p:nvPr>
            <p:ph type="dt" sz="half" idx="10"/>
          </p:nvPr>
        </p:nvSpPr>
        <p:spPr/>
        <p:txBody>
          <a:bodyPr/>
          <a:lstStyle/>
          <a:p>
            <a:fld id="{AD674988-0F04-4D5F-991A-66550CC43696}" type="datetimeFigureOut">
              <a:rPr lang="en-US" smtClean="0"/>
              <a:t>2/21/2024</a:t>
            </a:fld>
            <a:endParaRPr lang="en-US"/>
          </a:p>
        </p:txBody>
      </p:sp>
      <p:sp>
        <p:nvSpPr>
          <p:cNvPr id="5" name="Footer Placeholder 4">
            <a:extLst>
              <a:ext uri="{FF2B5EF4-FFF2-40B4-BE49-F238E27FC236}">
                <a16:creationId xmlns:a16="http://schemas.microsoft.com/office/drawing/2014/main" id="{54CE30A3-A275-9BBA-AC74-238B4D85E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476AC-5233-F84B-4D3C-478CBFB5A69D}"/>
              </a:ext>
            </a:extLst>
          </p:cNvPr>
          <p:cNvSpPr>
            <a:spLocks noGrp="1"/>
          </p:cNvSpPr>
          <p:nvPr>
            <p:ph type="sldNum" sz="quarter" idx="12"/>
          </p:nvPr>
        </p:nvSpPr>
        <p:spPr/>
        <p:txBody>
          <a:bodyPr/>
          <a:lstStyle/>
          <a:p>
            <a:fld id="{FB0187E1-BFCB-40A9-A469-7F5FA3B47196}" type="slidenum">
              <a:rPr lang="en-US" smtClean="0"/>
              <a:t>‹#›</a:t>
            </a:fld>
            <a:endParaRPr lang="en-US"/>
          </a:p>
        </p:txBody>
      </p:sp>
    </p:spTree>
    <p:extLst>
      <p:ext uri="{BB962C8B-B14F-4D97-AF65-F5344CB8AC3E}">
        <p14:creationId xmlns:p14="http://schemas.microsoft.com/office/powerpoint/2010/main" val="48083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7FA86-8B69-86C7-C935-012A7B6711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8BFA0C-666C-E30D-00F7-BEE447207E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3DB71-BFF1-DA40-8750-BCC4ECE0C68E}"/>
              </a:ext>
            </a:extLst>
          </p:cNvPr>
          <p:cNvSpPr>
            <a:spLocks noGrp="1"/>
          </p:cNvSpPr>
          <p:nvPr>
            <p:ph type="dt" sz="half" idx="10"/>
          </p:nvPr>
        </p:nvSpPr>
        <p:spPr/>
        <p:txBody>
          <a:bodyPr/>
          <a:lstStyle/>
          <a:p>
            <a:fld id="{AD674988-0F04-4D5F-991A-66550CC43696}" type="datetimeFigureOut">
              <a:rPr lang="en-US" smtClean="0"/>
              <a:t>2/21/2024</a:t>
            </a:fld>
            <a:endParaRPr lang="en-US"/>
          </a:p>
        </p:txBody>
      </p:sp>
      <p:sp>
        <p:nvSpPr>
          <p:cNvPr id="5" name="Footer Placeholder 4">
            <a:extLst>
              <a:ext uri="{FF2B5EF4-FFF2-40B4-BE49-F238E27FC236}">
                <a16:creationId xmlns:a16="http://schemas.microsoft.com/office/drawing/2014/main" id="{36E30BE2-D809-8933-3B70-F40AE6F30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DD5862-CD99-85FE-8858-039FEFD7C251}"/>
              </a:ext>
            </a:extLst>
          </p:cNvPr>
          <p:cNvSpPr>
            <a:spLocks noGrp="1"/>
          </p:cNvSpPr>
          <p:nvPr>
            <p:ph type="sldNum" sz="quarter" idx="12"/>
          </p:nvPr>
        </p:nvSpPr>
        <p:spPr/>
        <p:txBody>
          <a:bodyPr/>
          <a:lstStyle/>
          <a:p>
            <a:fld id="{FB0187E1-BFCB-40A9-A469-7F5FA3B47196}" type="slidenum">
              <a:rPr lang="en-US" smtClean="0"/>
              <a:t>‹#›</a:t>
            </a:fld>
            <a:endParaRPr lang="en-US"/>
          </a:p>
        </p:txBody>
      </p:sp>
    </p:spTree>
    <p:extLst>
      <p:ext uri="{BB962C8B-B14F-4D97-AF65-F5344CB8AC3E}">
        <p14:creationId xmlns:p14="http://schemas.microsoft.com/office/powerpoint/2010/main" val="783701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A083F-CF47-06FD-459B-E04C9A6958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C436AB-7BF8-5A87-99BF-94E3ED4300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B07C2E-7DC8-EB95-7134-6EADBE5988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5088C2-E238-7B11-9C52-072B944C92AD}"/>
              </a:ext>
            </a:extLst>
          </p:cNvPr>
          <p:cNvSpPr>
            <a:spLocks noGrp="1"/>
          </p:cNvSpPr>
          <p:nvPr>
            <p:ph type="dt" sz="half" idx="10"/>
          </p:nvPr>
        </p:nvSpPr>
        <p:spPr/>
        <p:txBody>
          <a:bodyPr/>
          <a:lstStyle/>
          <a:p>
            <a:fld id="{AD674988-0F04-4D5F-991A-66550CC43696}" type="datetimeFigureOut">
              <a:rPr lang="en-US" smtClean="0"/>
              <a:t>2/21/2024</a:t>
            </a:fld>
            <a:endParaRPr lang="en-US"/>
          </a:p>
        </p:txBody>
      </p:sp>
      <p:sp>
        <p:nvSpPr>
          <p:cNvPr id="6" name="Footer Placeholder 5">
            <a:extLst>
              <a:ext uri="{FF2B5EF4-FFF2-40B4-BE49-F238E27FC236}">
                <a16:creationId xmlns:a16="http://schemas.microsoft.com/office/drawing/2014/main" id="{7E88954C-12FC-DA40-F3D5-9F8D924932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350AB-CB44-1041-F2D6-457E876AE3D1}"/>
              </a:ext>
            </a:extLst>
          </p:cNvPr>
          <p:cNvSpPr>
            <a:spLocks noGrp="1"/>
          </p:cNvSpPr>
          <p:nvPr>
            <p:ph type="sldNum" sz="quarter" idx="12"/>
          </p:nvPr>
        </p:nvSpPr>
        <p:spPr/>
        <p:txBody>
          <a:bodyPr/>
          <a:lstStyle/>
          <a:p>
            <a:fld id="{FB0187E1-BFCB-40A9-A469-7F5FA3B47196}" type="slidenum">
              <a:rPr lang="en-US" smtClean="0"/>
              <a:t>‹#›</a:t>
            </a:fld>
            <a:endParaRPr lang="en-US"/>
          </a:p>
        </p:txBody>
      </p:sp>
    </p:spTree>
    <p:extLst>
      <p:ext uri="{BB962C8B-B14F-4D97-AF65-F5344CB8AC3E}">
        <p14:creationId xmlns:p14="http://schemas.microsoft.com/office/powerpoint/2010/main" val="1233256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551CE-F990-B98B-E714-3824FFB81D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7C9516-88B1-DA13-08A8-C1EE6079A1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59AEBC-12D7-F973-5215-E679442AD9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772337-B285-2487-B316-193731DB6E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21BB11-21A8-90C7-64AA-44687FC6B6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ADE193-188A-2AFC-6BD7-D022B3E24F7F}"/>
              </a:ext>
            </a:extLst>
          </p:cNvPr>
          <p:cNvSpPr>
            <a:spLocks noGrp="1"/>
          </p:cNvSpPr>
          <p:nvPr>
            <p:ph type="dt" sz="half" idx="10"/>
          </p:nvPr>
        </p:nvSpPr>
        <p:spPr/>
        <p:txBody>
          <a:bodyPr/>
          <a:lstStyle/>
          <a:p>
            <a:fld id="{AD674988-0F04-4D5F-991A-66550CC43696}" type="datetimeFigureOut">
              <a:rPr lang="en-US" smtClean="0"/>
              <a:t>2/21/2024</a:t>
            </a:fld>
            <a:endParaRPr lang="en-US"/>
          </a:p>
        </p:txBody>
      </p:sp>
      <p:sp>
        <p:nvSpPr>
          <p:cNvPr id="8" name="Footer Placeholder 7">
            <a:extLst>
              <a:ext uri="{FF2B5EF4-FFF2-40B4-BE49-F238E27FC236}">
                <a16:creationId xmlns:a16="http://schemas.microsoft.com/office/drawing/2014/main" id="{EBA84830-FFE1-94C9-EB06-F33B520D9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7DAE5F-622A-7A13-95E3-D2DE18E9F69F}"/>
              </a:ext>
            </a:extLst>
          </p:cNvPr>
          <p:cNvSpPr>
            <a:spLocks noGrp="1"/>
          </p:cNvSpPr>
          <p:nvPr>
            <p:ph type="sldNum" sz="quarter" idx="12"/>
          </p:nvPr>
        </p:nvSpPr>
        <p:spPr/>
        <p:txBody>
          <a:bodyPr/>
          <a:lstStyle/>
          <a:p>
            <a:fld id="{FB0187E1-BFCB-40A9-A469-7F5FA3B47196}" type="slidenum">
              <a:rPr lang="en-US" smtClean="0"/>
              <a:t>‹#›</a:t>
            </a:fld>
            <a:endParaRPr lang="en-US"/>
          </a:p>
        </p:txBody>
      </p:sp>
    </p:spTree>
    <p:extLst>
      <p:ext uri="{BB962C8B-B14F-4D97-AF65-F5344CB8AC3E}">
        <p14:creationId xmlns:p14="http://schemas.microsoft.com/office/powerpoint/2010/main" val="1143441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67EAF-894E-9B17-864F-22B8DD058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55DDCE-9766-5BD4-1A66-5E479814C584}"/>
              </a:ext>
            </a:extLst>
          </p:cNvPr>
          <p:cNvSpPr>
            <a:spLocks noGrp="1"/>
          </p:cNvSpPr>
          <p:nvPr>
            <p:ph type="dt" sz="half" idx="10"/>
          </p:nvPr>
        </p:nvSpPr>
        <p:spPr/>
        <p:txBody>
          <a:bodyPr/>
          <a:lstStyle/>
          <a:p>
            <a:fld id="{AD674988-0F04-4D5F-991A-66550CC43696}" type="datetimeFigureOut">
              <a:rPr lang="en-US" smtClean="0"/>
              <a:t>2/21/2024</a:t>
            </a:fld>
            <a:endParaRPr lang="en-US"/>
          </a:p>
        </p:txBody>
      </p:sp>
      <p:sp>
        <p:nvSpPr>
          <p:cNvPr id="4" name="Footer Placeholder 3">
            <a:extLst>
              <a:ext uri="{FF2B5EF4-FFF2-40B4-BE49-F238E27FC236}">
                <a16:creationId xmlns:a16="http://schemas.microsoft.com/office/drawing/2014/main" id="{8A523978-D55E-7B77-6533-505C6F0AB6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DFFA4F-73BD-4913-1697-EF298517C919}"/>
              </a:ext>
            </a:extLst>
          </p:cNvPr>
          <p:cNvSpPr>
            <a:spLocks noGrp="1"/>
          </p:cNvSpPr>
          <p:nvPr>
            <p:ph type="sldNum" sz="quarter" idx="12"/>
          </p:nvPr>
        </p:nvSpPr>
        <p:spPr/>
        <p:txBody>
          <a:bodyPr/>
          <a:lstStyle/>
          <a:p>
            <a:fld id="{FB0187E1-BFCB-40A9-A469-7F5FA3B47196}" type="slidenum">
              <a:rPr lang="en-US" smtClean="0"/>
              <a:t>‹#›</a:t>
            </a:fld>
            <a:endParaRPr lang="en-US"/>
          </a:p>
        </p:txBody>
      </p:sp>
    </p:spTree>
    <p:extLst>
      <p:ext uri="{BB962C8B-B14F-4D97-AF65-F5344CB8AC3E}">
        <p14:creationId xmlns:p14="http://schemas.microsoft.com/office/powerpoint/2010/main" val="3173159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206163-A89F-5713-2B0C-598C168F6D08}"/>
              </a:ext>
            </a:extLst>
          </p:cNvPr>
          <p:cNvSpPr>
            <a:spLocks noGrp="1"/>
          </p:cNvSpPr>
          <p:nvPr>
            <p:ph type="dt" sz="half" idx="10"/>
          </p:nvPr>
        </p:nvSpPr>
        <p:spPr/>
        <p:txBody>
          <a:bodyPr/>
          <a:lstStyle/>
          <a:p>
            <a:fld id="{AD674988-0F04-4D5F-991A-66550CC43696}" type="datetimeFigureOut">
              <a:rPr lang="en-US" smtClean="0"/>
              <a:t>2/21/2024</a:t>
            </a:fld>
            <a:endParaRPr lang="en-US"/>
          </a:p>
        </p:txBody>
      </p:sp>
      <p:sp>
        <p:nvSpPr>
          <p:cNvPr id="3" name="Footer Placeholder 2">
            <a:extLst>
              <a:ext uri="{FF2B5EF4-FFF2-40B4-BE49-F238E27FC236}">
                <a16:creationId xmlns:a16="http://schemas.microsoft.com/office/drawing/2014/main" id="{AF3AAB21-1B9A-056B-B7CA-0FF552AECC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29FF54-4EB1-4007-2786-43B4657C4409}"/>
              </a:ext>
            </a:extLst>
          </p:cNvPr>
          <p:cNvSpPr>
            <a:spLocks noGrp="1"/>
          </p:cNvSpPr>
          <p:nvPr>
            <p:ph type="sldNum" sz="quarter" idx="12"/>
          </p:nvPr>
        </p:nvSpPr>
        <p:spPr/>
        <p:txBody>
          <a:bodyPr/>
          <a:lstStyle/>
          <a:p>
            <a:fld id="{FB0187E1-BFCB-40A9-A469-7F5FA3B47196}" type="slidenum">
              <a:rPr lang="en-US" smtClean="0"/>
              <a:t>‹#›</a:t>
            </a:fld>
            <a:endParaRPr lang="en-US"/>
          </a:p>
        </p:txBody>
      </p:sp>
    </p:spTree>
    <p:extLst>
      <p:ext uri="{BB962C8B-B14F-4D97-AF65-F5344CB8AC3E}">
        <p14:creationId xmlns:p14="http://schemas.microsoft.com/office/powerpoint/2010/main" val="425260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D7D27-03A9-F5C7-A4B6-5A85F4C26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69B596-7753-A20F-54A7-55E25470ED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FD64BD-6DC1-E226-D4E7-B0D736262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36DBB2-462F-6744-D826-A6FB229318A3}"/>
              </a:ext>
            </a:extLst>
          </p:cNvPr>
          <p:cNvSpPr>
            <a:spLocks noGrp="1"/>
          </p:cNvSpPr>
          <p:nvPr>
            <p:ph type="dt" sz="half" idx="10"/>
          </p:nvPr>
        </p:nvSpPr>
        <p:spPr/>
        <p:txBody>
          <a:bodyPr/>
          <a:lstStyle/>
          <a:p>
            <a:fld id="{AD674988-0F04-4D5F-991A-66550CC43696}" type="datetimeFigureOut">
              <a:rPr lang="en-US" smtClean="0"/>
              <a:t>2/21/2024</a:t>
            </a:fld>
            <a:endParaRPr lang="en-US"/>
          </a:p>
        </p:txBody>
      </p:sp>
      <p:sp>
        <p:nvSpPr>
          <p:cNvPr id="6" name="Footer Placeholder 5">
            <a:extLst>
              <a:ext uri="{FF2B5EF4-FFF2-40B4-BE49-F238E27FC236}">
                <a16:creationId xmlns:a16="http://schemas.microsoft.com/office/drawing/2014/main" id="{6C938B0D-4C4A-E944-2EC3-AB11A60FEB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89788-7600-707D-0DCA-80BB65F5C569}"/>
              </a:ext>
            </a:extLst>
          </p:cNvPr>
          <p:cNvSpPr>
            <a:spLocks noGrp="1"/>
          </p:cNvSpPr>
          <p:nvPr>
            <p:ph type="sldNum" sz="quarter" idx="12"/>
          </p:nvPr>
        </p:nvSpPr>
        <p:spPr/>
        <p:txBody>
          <a:bodyPr/>
          <a:lstStyle/>
          <a:p>
            <a:fld id="{FB0187E1-BFCB-40A9-A469-7F5FA3B47196}" type="slidenum">
              <a:rPr lang="en-US" smtClean="0"/>
              <a:t>‹#›</a:t>
            </a:fld>
            <a:endParaRPr lang="en-US"/>
          </a:p>
        </p:txBody>
      </p:sp>
    </p:spTree>
    <p:extLst>
      <p:ext uri="{BB962C8B-B14F-4D97-AF65-F5344CB8AC3E}">
        <p14:creationId xmlns:p14="http://schemas.microsoft.com/office/powerpoint/2010/main" val="259991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4EA8-89D1-A387-376D-CD821B6BF5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F19D40-98A2-8D90-2F88-BD2086EF5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E4E4BC-42EE-A6A5-187D-0F9121AA5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E11434-5AEA-6D74-8419-23AA81D1A748}"/>
              </a:ext>
            </a:extLst>
          </p:cNvPr>
          <p:cNvSpPr>
            <a:spLocks noGrp="1"/>
          </p:cNvSpPr>
          <p:nvPr>
            <p:ph type="dt" sz="half" idx="10"/>
          </p:nvPr>
        </p:nvSpPr>
        <p:spPr/>
        <p:txBody>
          <a:bodyPr/>
          <a:lstStyle/>
          <a:p>
            <a:fld id="{AD674988-0F04-4D5F-991A-66550CC43696}" type="datetimeFigureOut">
              <a:rPr lang="en-US" smtClean="0"/>
              <a:t>2/21/2024</a:t>
            </a:fld>
            <a:endParaRPr lang="en-US"/>
          </a:p>
        </p:txBody>
      </p:sp>
      <p:sp>
        <p:nvSpPr>
          <p:cNvPr id="6" name="Footer Placeholder 5">
            <a:extLst>
              <a:ext uri="{FF2B5EF4-FFF2-40B4-BE49-F238E27FC236}">
                <a16:creationId xmlns:a16="http://schemas.microsoft.com/office/drawing/2014/main" id="{183F8557-AD0E-0E2A-43A0-E6E5822717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4354FF-0E23-B04D-2DA4-682CE4F5CE97}"/>
              </a:ext>
            </a:extLst>
          </p:cNvPr>
          <p:cNvSpPr>
            <a:spLocks noGrp="1"/>
          </p:cNvSpPr>
          <p:nvPr>
            <p:ph type="sldNum" sz="quarter" idx="12"/>
          </p:nvPr>
        </p:nvSpPr>
        <p:spPr/>
        <p:txBody>
          <a:bodyPr/>
          <a:lstStyle/>
          <a:p>
            <a:fld id="{FB0187E1-BFCB-40A9-A469-7F5FA3B47196}" type="slidenum">
              <a:rPr lang="en-US" smtClean="0"/>
              <a:t>‹#›</a:t>
            </a:fld>
            <a:endParaRPr lang="en-US"/>
          </a:p>
        </p:txBody>
      </p:sp>
    </p:spTree>
    <p:extLst>
      <p:ext uri="{BB962C8B-B14F-4D97-AF65-F5344CB8AC3E}">
        <p14:creationId xmlns:p14="http://schemas.microsoft.com/office/powerpoint/2010/main" val="138915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C6D9A6-B1F7-7884-D23E-49AB7F17E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E1AF85-DC03-6B09-03EC-D6C4CDCE5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EE999-C958-2D1F-701D-26A00B510D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674988-0F04-4D5F-991A-66550CC43696}" type="datetimeFigureOut">
              <a:rPr lang="en-US" smtClean="0"/>
              <a:t>2/21/2024</a:t>
            </a:fld>
            <a:endParaRPr lang="en-US"/>
          </a:p>
        </p:txBody>
      </p:sp>
      <p:sp>
        <p:nvSpPr>
          <p:cNvPr id="5" name="Footer Placeholder 4">
            <a:extLst>
              <a:ext uri="{FF2B5EF4-FFF2-40B4-BE49-F238E27FC236}">
                <a16:creationId xmlns:a16="http://schemas.microsoft.com/office/drawing/2014/main" id="{BF00C064-488C-3BFC-7F2C-2E355053CD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08A7121-C20E-C3C5-57CC-FBE1173780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0187E1-BFCB-40A9-A469-7F5FA3B47196}" type="slidenum">
              <a:rPr lang="en-US" smtClean="0"/>
              <a:t>‹#›</a:t>
            </a:fld>
            <a:endParaRPr lang="en-US"/>
          </a:p>
        </p:txBody>
      </p:sp>
    </p:spTree>
    <p:extLst>
      <p:ext uri="{BB962C8B-B14F-4D97-AF65-F5344CB8AC3E}">
        <p14:creationId xmlns:p14="http://schemas.microsoft.com/office/powerpoint/2010/main" val="389657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75F45-770B-A960-0162-DE1086C7C3BF}"/>
              </a:ext>
            </a:extLst>
          </p:cNvPr>
          <p:cNvSpPr>
            <a:spLocks noGrp="1"/>
          </p:cNvSpPr>
          <p:nvPr>
            <p:ph type="ctrTitle"/>
          </p:nvPr>
        </p:nvSpPr>
        <p:spPr>
          <a:xfrm>
            <a:off x="3657600" y="275695"/>
            <a:ext cx="7010400" cy="2602971"/>
          </a:xfrm>
        </p:spPr>
        <p:txBody>
          <a:bodyPr>
            <a:normAutofit/>
          </a:bodyPr>
          <a:lstStyle/>
          <a:p>
            <a:r>
              <a:rPr lang="en-US" sz="8000" dirty="0">
                <a:solidFill>
                  <a:schemeClr val="accent4">
                    <a:lumMod val="20000"/>
                    <a:lumOff val="80000"/>
                  </a:schemeClr>
                </a:solidFill>
                <a:effectLst>
                  <a:outerShdw blurRad="38100" dist="38100" dir="2700000" algn="tl">
                    <a:srgbClr val="000000">
                      <a:alpha val="43137"/>
                    </a:srgbClr>
                  </a:outerShdw>
                </a:effectLst>
                <a:latin typeface="Matura MT Script Capitals" panose="03020802060602070202" pitchFamily="66" charset="0"/>
              </a:rPr>
              <a:t>The Day of Atonement</a:t>
            </a:r>
          </a:p>
        </p:txBody>
      </p:sp>
      <p:sp>
        <p:nvSpPr>
          <p:cNvPr id="3" name="Subtitle 2">
            <a:extLst>
              <a:ext uri="{FF2B5EF4-FFF2-40B4-BE49-F238E27FC236}">
                <a16:creationId xmlns:a16="http://schemas.microsoft.com/office/drawing/2014/main" id="{B6650FBA-AB00-7B83-9B0E-A555C44BC9D9}"/>
              </a:ext>
            </a:extLst>
          </p:cNvPr>
          <p:cNvSpPr>
            <a:spLocks noGrp="1"/>
          </p:cNvSpPr>
          <p:nvPr>
            <p:ph type="subTitle" idx="1"/>
          </p:nvPr>
        </p:nvSpPr>
        <p:spPr>
          <a:xfrm>
            <a:off x="3657600" y="3602038"/>
            <a:ext cx="7010400" cy="1003829"/>
          </a:xfrm>
        </p:spPr>
        <p:txBody>
          <a:bodyPr>
            <a:normAutofit/>
          </a:bodyPr>
          <a:lstStyle/>
          <a:p>
            <a:r>
              <a:rPr lang="en-US" sz="4800" b="1" dirty="0">
                <a:solidFill>
                  <a:schemeClr val="accent4">
                    <a:lumMod val="20000"/>
                    <a:lumOff val="80000"/>
                  </a:schemeClr>
                </a:solidFill>
                <a:effectLst>
                  <a:outerShdw blurRad="38100" dist="38100" dir="2700000" algn="tl">
                    <a:srgbClr val="000000">
                      <a:alpha val="43137"/>
                    </a:srgbClr>
                  </a:outerShdw>
                </a:effectLst>
              </a:rPr>
              <a:t>Leviticus 16</a:t>
            </a:r>
          </a:p>
        </p:txBody>
      </p:sp>
      <p:pic>
        <p:nvPicPr>
          <p:cNvPr id="6" name="Picture 5">
            <a:extLst>
              <a:ext uri="{FF2B5EF4-FFF2-40B4-BE49-F238E27FC236}">
                <a16:creationId xmlns:a16="http://schemas.microsoft.com/office/drawing/2014/main" id="{822FD495-0555-4680-2C57-7136BEED7833}"/>
              </a:ext>
            </a:extLst>
          </p:cNvPr>
          <p:cNvPicPr>
            <a:picLocks noChangeAspect="1"/>
          </p:cNvPicPr>
          <p:nvPr/>
        </p:nvPicPr>
        <p:blipFill>
          <a:blip r:embed="rId4"/>
          <a:stretch>
            <a:fillRect/>
          </a:stretch>
        </p:blipFill>
        <p:spPr>
          <a:xfrm>
            <a:off x="-528" y="0"/>
            <a:ext cx="12192000" cy="6858000"/>
          </a:xfrm>
          <a:prstGeom prst="rect">
            <a:avLst/>
          </a:prstGeom>
        </p:spPr>
      </p:pic>
    </p:spTree>
    <p:extLst>
      <p:ext uri="{BB962C8B-B14F-4D97-AF65-F5344CB8AC3E}">
        <p14:creationId xmlns:p14="http://schemas.microsoft.com/office/powerpoint/2010/main" val="22083116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p15:prstTrans prst="win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0511ABF-8F60-F749-F57C-D15AF8CCCF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27A4BB-749C-35A9-E5BA-2D2E987ADDBC}"/>
              </a:ext>
            </a:extLst>
          </p:cNvPr>
          <p:cNvSpPr>
            <a:spLocks noGrp="1"/>
          </p:cNvSpPr>
          <p:nvPr>
            <p:ph type="ctrTitle"/>
          </p:nvPr>
        </p:nvSpPr>
        <p:spPr>
          <a:xfrm>
            <a:off x="3183468" y="123296"/>
            <a:ext cx="8652934" cy="1003829"/>
          </a:xfrm>
        </p:spPr>
        <p:txBody>
          <a:bodyPr>
            <a:normAutofit/>
          </a:bodyPr>
          <a:lstStyle/>
          <a:p>
            <a:r>
              <a:rPr lang="en-US" dirty="0">
                <a:solidFill>
                  <a:schemeClr val="accent4">
                    <a:lumMod val="20000"/>
                    <a:lumOff val="80000"/>
                  </a:schemeClr>
                </a:solidFill>
                <a:effectLst>
                  <a:outerShdw blurRad="38100" dist="38100" dir="2700000" algn="tl">
                    <a:srgbClr val="000000">
                      <a:alpha val="43137"/>
                    </a:srgbClr>
                  </a:outerShdw>
                </a:effectLst>
                <a:latin typeface="Matura MT Script Capitals" panose="03020802060602070202" pitchFamily="66" charset="0"/>
              </a:rPr>
              <a:t>The Day of Atonement</a:t>
            </a:r>
          </a:p>
        </p:txBody>
      </p:sp>
      <p:sp>
        <p:nvSpPr>
          <p:cNvPr id="3" name="Subtitle 2">
            <a:extLst>
              <a:ext uri="{FF2B5EF4-FFF2-40B4-BE49-F238E27FC236}">
                <a16:creationId xmlns:a16="http://schemas.microsoft.com/office/drawing/2014/main" id="{DB1DE7F4-2CCC-BCF8-287E-5F46CB06B098}"/>
              </a:ext>
            </a:extLst>
          </p:cNvPr>
          <p:cNvSpPr>
            <a:spLocks noGrp="1"/>
          </p:cNvSpPr>
          <p:nvPr>
            <p:ph type="subTitle" idx="1"/>
          </p:nvPr>
        </p:nvSpPr>
        <p:spPr>
          <a:xfrm>
            <a:off x="3522135" y="1320800"/>
            <a:ext cx="8314267" cy="4419600"/>
          </a:xfrm>
        </p:spPr>
        <p:txBody>
          <a:bodyPr>
            <a:normAutofit/>
          </a:bodyPr>
          <a:lstStyle/>
          <a:p>
            <a:r>
              <a:rPr lang="en-US" sz="4000" b="1" dirty="0">
                <a:solidFill>
                  <a:schemeClr val="accent4">
                    <a:lumMod val="20000"/>
                    <a:lumOff val="80000"/>
                  </a:schemeClr>
                </a:solidFill>
                <a:effectLst>
                  <a:outerShdw blurRad="38100" dist="38100" dir="2700000" algn="tl">
                    <a:srgbClr val="000000">
                      <a:alpha val="43137"/>
                    </a:srgbClr>
                  </a:outerShdw>
                </a:effectLst>
              </a:rPr>
              <a:t>The Scapegoat</a:t>
            </a:r>
          </a:p>
          <a:p>
            <a:r>
              <a:rPr lang="en-US" sz="4000" dirty="0">
                <a:solidFill>
                  <a:schemeClr val="bg1"/>
                </a:solidFill>
                <a:effectLst>
                  <a:outerShdw blurRad="38100" dist="38100" dir="2700000" algn="tl">
                    <a:srgbClr val="000000">
                      <a:alpha val="43137"/>
                    </a:srgbClr>
                  </a:outerShdw>
                </a:effectLst>
              </a:rPr>
              <a:t>Leviticus 16:8,10, 21-22, 34</a:t>
            </a:r>
          </a:p>
        </p:txBody>
      </p:sp>
      <p:pic>
        <p:nvPicPr>
          <p:cNvPr id="6" name="Picture 5">
            <a:extLst>
              <a:ext uri="{FF2B5EF4-FFF2-40B4-BE49-F238E27FC236}">
                <a16:creationId xmlns:a16="http://schemas.microsoft.com/office/drawing/2014/main" id="{378B78B7-5E45-D220-E5A8-9AF1BD85DAE5}"/>
              </a:ext>
            </a:extLst>
          </p:cNvPr>
          <p:cNvPicPr>
            <a:picLocks noChangeAspect="1"/>
          </p:cNvPicPr>
          <p:nvPr/>
        </p:nvPicPr>
        <p:blipFill>
          <a:blip r:embed="rId4"/>
          <a:stretch>
            <a:fillRect/>
          </a:stretch>
        </p:blipFill>
        <p:spPr>
          <a:xfrm>
            <a:off x="-528" y="0"/>
            <a:ext cx="12192000" cy="6858000"/>
          </a:xfrm>
          <a:prstGeom prst="rect">
            <a:avLst/>
          </a:prstGeom>
        </p:spPr>
      </p:pic>
    </p:spTree>
    <p:extLst>
      <p:ext uri="{BB962C8B-B14F-4D97-AF65-F5344CB8AC3E}">
        <p14:creationId xmlns:p14="http://schemas.microsoft.com/office/powerpoint/2010/main" val="11456861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p15:prstTrans prst="win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D4C12EA-5FDA-61A3-1173-448BF47EF3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D748DB-A742-521C-761B-1A3AE94CCE3F}"/>
              </a:ext>
            </a:extLst>
          </p:cNvPr>
          <p:cNvSpPr>
            <a:spLocks noGrp="1"/>
          </p:cNvSpPr>
          <p:nvPr>
            <p:ph type="ctrTitle"/>
          </p:nvPr>
        </p:nvSpPr>
        <p:spPr>
          <a:xfrm>
            <a:off x="3183468" y="123296"/>
            <a:ext cx="8652934" cy="1003829"/>
          </a:xfrm>
        </p:spPr>
        <p:txBody>
          <a:bodyPr>
            <a:normAutofit/>
          </a:bodyPr>
          <a:lstStyle/>
          <a:p>
            <a:r>
              <a:rPr lang="en-US" dirty="0">
                <a:solidFill>
                  <a:schemeClr val="accent4">
                    <a:lumMod val="20000"/>
                    <a:lumOff val="80000"/>
                  </a:schemeClr>
                </a:solidFill>
                <a:effectLst>
                  <a:outerShdw blurRad="38100" dist="38100" dir="2700000" algn="tl">
                    <a:srgbClr val="000000">
                      <a:alpha val="43137"/>
                    </a:srgbClr>
                  </a:outerShdw>
                </a:effectLst>
                <a:latin typeface="Matura MT Script Capitals" panose="03020802060602070202" pitchFamily="66" charset="0"/>
              </a:rPr>
              <a:t>The Day of Atonement</a:t>
            </a:r>
          </a:p>
        </p:txBody>
      </p:sp>
      <p:sp>
        <p:nvSpPr>
          <p:cNvPr id="3" name="Subtitle 2">
            <a:extLst>
              <a:ext uri="{FF2B5EF4-FFF2-40B4-BE49-F238E27FC236}">
                <a16:creationId xmlns:a16="http://schemas.microsoft.com/office/drawing/2014/main" id="{133724A5-2243-42E9-B3C5-F256F809C6E7}"/>
              </a:ext>
            </a:extLst>
          </p:cNvPr>
          <p:cNvSpPr>
            <a:spLocks noGrp="1"/>
          </p:cNvSpPr>
          <p:nvPr>
            <p:ph type="subTitle" idx="1"/>
          </p:nvPr>
        </p:nvSpPr>
        <p:spPr>
          <a:xfrm>
            <a:off x="3522135" y="1320800"/>
            <a:ext cx="8314267" cy="4419600"/>
          </a:xfrm>
        </p:spPr>
        <p:txBody>
          <a:bodyPr>
            <a:normAutofit/>
          </a:bodyPr>
          <a:lstStyle/>
          <a:p>
            <a:r>
              <a:rPr lang="en-US" sz="4000" b="1" dirty="0">
                <a:solidFill>
                  <a:schemeClr val="accent4">
                    <a:lumMod val="20000"/>
                    <a:lumOff val="80000"/>
                  </a:schemeClr>
                </a:solidFill>
                <a:effectLst>
                  <a:outerShdw blurRad="38100" dist="38100" dir="2700000" algn="tl">
                    <a:srgbClr val="000000">
                      <a:alpha val="43137"/>
                    </a:srgbClr>
                  </a:outerShdw>
                </a:effectLst>
              </a:rPr>
              <a:t>The Scapegoat</a:t>
            </a:r>
          </a:p>
          <a:p>
            <a:r>
              <a:rPr lang="en-US" sz="4000" dirty="0">
                <a:solidFill>
                  <a:schemeClr val="bg1"/>
                </a:solidFill>
                <a:effectLst>
                  <a:outerShdw blurRad="38100" dist="38100" dir="2700000" algn="tl">
                    <a:srgbClr val="000000">
                      <a:alpha val="43137"/>
                    </a:srgbClr>
                  </a:outerShdw>
                </a:effectLst>
              </a:rPr>
              <a:t>Leviticus 16:8,10, 21-22, 34</a:t>
            </a:r>
          </a:p>
          <a:p>
            <a:r>
              <a:rPr lang="en-US" sz="4000" b="1" dirty="0">
                <a:solidFill>
                  <a:schemeClr val="accent4">
                    <a:lumMod val="20000"/>
                    <a:lumOff val="80000"/>
                  </a:schemeClr>
                </a:solidFill>
                <a:effectLst>
                  <a:outerShdw blurRad="38100" dist="38100" dir="2700000" algn="tl">
                    <a:srgbClr val="000000">
                      <a:alpha val="43137"/>
                    </a:srgbClr>
                  </a:outerShdw>
                </a:effectLst>
              </a:rPr>
              <a:t>Difference between the OT &amp; NT</a:t>
            </a:r>
          </a:p>
          <a:p>
            <a:r>
              <a:rPr lang="en-US" sz="4000" dirty="0">
                <a:solidFill>
                  <a:schemeClr val="bg1"/>
                </a:solidFill>
                <a:effectLst>
                  <a:outerShdw blurRad="38100" dist="38100" dir="2700000" algn="tl">
                    <a:srgbClr val="000000">
                      <a:alpha val="43137"/>
                    </a:srgbClr>
                  </a:outerShdw>
                </a:effectLst>
              </a:rPr>
              <a:t>Galatians 3:19-25; Romans 3:23-26</a:t>
            </a:r>
          </a:p>
        </p:txBody>
      </p:sp>
      <p:pic>
        <p:nvPicPr>
          <p:cNvPr id="6" name="Picture 5">
            <a:extLst>
              <a:ext uri="{FF2B5EF4-FFF2-40B4-BE49-F238E27FC236}">
                <a16:creationId xmlns:a16="http://schemas.microsoft.com/office/drawing/2014/main" id="{F5F0CB28-D6CB-0D46-E3D7-AFF7D8C18EC8}"/>
              </a:ext>
            </a:extLst>
          </p:cNvPr>
          <p:cNvPicPr>
            <a:picLocks noChangeAspect="1"/>
          </p:cNvPicPr>
          <p:nvPr/>
        </p:nvPicPr>
        <p:blipFill>
          <a:blip r:embed="rId4"/>
          <a:stretch>
            <a:fillRect/>
          </a:stretch>
        </p:blipFill>
        <p:spPr>
          <a:xfrm>
            <a:off x="0" y="-297"/>
            <a:ext cx="12192528" cy="6858297"/>
          </a:xfrm>
          <a:prstGeom prst="rect">
            <a:avLst/>
          </a:prstGeom>
        </p:spPr>
      </p:pic>
    </p:spTree>
    <p:extLst>
      <p:ext uri="{BB962C8B-B14F-4D97-AF65-F5344CB8AC3E}">
        <p14:creationId xmlns:p14="http://schemas.microsoft.com/office/powerpoint/2010/main" val="4944796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61252D7-C438-B3D2-0B10-06BF633846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8B1CF-437A-2E84-6FFF-A5C260A2227D}"/>
              </a:ext>
            </a:extLst>
          </p:cNvPr>
          <p:cNvSpPr>
            <a:spLocks noGrp="1"/>
          </p:cNvSpPr>
          <p:nvPr>
            <p:ph type="ctrTitle"/>
          </p:nvPr>
        </p:nvSpPr>
        <p:spPr>
          <a:xfrm>
            <a:off x="3183468" y="123296"/>
            <a:ext cx="8652934" cy="1003829"/>
          </a:xfrm>
        </p:spPr>
        <p:txBody>
          <a:bodyPr>
            <a:normAutofit/>
          </a:bodyPr>
          <a:lstStyle/>
          <a:p>
            <a:r>
              <a:rPr lang="en-US" dirty="0">
                <a:solidFill>
                  <a:schemeClr val="accent4">
                    <a:lumMod val="20000"/>
                    <a:lumOff val="80000"/>
                  </a:schemeClr>
                </a:solidFill>
                <a:effectLst>
                  <a:outerShdw blurRad="38100" dist="38100" dir="2700000" algn="tl">
                    <a:srgbClr val="000000">
                      <a:alpha val="43137"/>
                    </a:srgbClr>
                  </a:outerShdw>
                </a:effectLst>
                <a:latin typeface="Matura MT Script Capitals" panose="03020802060602070202" pitchFamily="66" charset="0"/>
              </a:rPr>
              <a:t>The Day of Atonement</a:t>
            </a:r>
          </a:p>
        </p:txBody>
      </p:sp>
      <p:sp>
        <p:nvSpPr>
          <p:cNvPr id="3" name="Subtitle 2">
            <a:extLst>
              <a:ext uri="{FF2B5EF4-FFF2-40B4-BE49-F238E27FC236}">
                <a16:creationId xmlns:a16="http://schemas.microsoft.com/office/drawing/2014/main" id="{EFB53301-4C52-8713-A545-53B1666C5C4B}"/>
              </a:ext>
            </a:extLst>
          </p:cNvPr>
          <p:cNvSpPr>
            <a:spLocks noGrp="1"/>
          </p:cNvSpPr>
          <p:nvPr>
            <p:ph type="subTitle" idx="1"/>
          </p:nvPr>
        </p:nvSpPr>
        <p:spPr>
          <a:xfrm>
            <a:off x="3369734" y="1320799"/>
            <a:ext cx="8652934" cy="4809067"/>
          </a:xfrm>
        </p:spPr>
        <p:txBody>
          <a:bodyPr>
            <a:normAutofit/>
          </a:bodyPr>
          <a:lstStyle/>
          <a:p>
            <a:r>
              <a:rPr lang="en-US" sz="4000" b="1" dirty="0">
                <a:solidFill>
                  <a:schemeClr val="accent4">
                    <a:lumMod val="20000"/>
                    <a:lumOff val="80000"/>
                  </a:schemeClr>
                </a:solidFill>
                <a:effectLst>
                  <a:outerShdw blurRad="38100" dist="38100" dir="2700000" algn="tl">
                    <a:srgbClr val="000000">
                      <a:alpha val="43137"/>
                    </a:srgbClr>
                  </a:outerShdw>
                </a:effectLst>
              </a:rPr>
              <a:t>The Scapegoat</a:t>
            </a:r>
          </a:p>
          <a:p>
            <a:r>
              <a:rPr lang="en-US" sz="4000" dirty="0">
                <a:solidFill>
                  <a:schemeClr val="bg1"/>
                </a:solidFill>
                <a:effectLst>
                  <a:outerShdw blurRad="38100" dist="38100" dir="2700000" algn="tl">
                    <a:srgbClr val="000000">
                      <a:alpha val="43137"/>
                    </a:srgbClr>
                  </a:outerShdw>
                </a:effectLst>
              </a:rPr>
              <a:t>Leviticus 16:8,10, 21-22, 34</a:t>
            </a:r>
          </a:p>
          <a:p>
            <a:r>
              <a:rPr lang="en-US" sz="4000" b="1" dirty="0">
                <a:solidFill>
                  <a:schemeClr val="accent4">
                    <a:lumMod val="20000"/>
                    <a:lumOff val="80000"/>
                  </a:schemeClr>
                </a:solidFill>
                <a:effectLst>
                  <a:outerShdw blurRad="38100" dist="38100" dir="2700000" algn="tl">
                    <a:srgbClr val="000000">
                      <a:alpha val="43137"/>
                    </a:srgbClr>
                  </a:outerShdw>
                </a:effectLst>
              </a:rPr>
              <a:t>Difference between the OT &amp; NT</a:t>
            </a:r>
          </a:p>
          <a:p>
            <a:r>
              <a:rPr lang="en-US" sz="4000" dirty="0">
                <a:solidFill>
                  <a:schemeClr val="bg1"/>
                </a:solidFill>
                <a:effectLst>
                  <a:outerShdw blurRad="38100" dist="38100" dir="2700000" algn="tl">
                    <a:srgbClr val="000000">
                      <a:alpha val="43137"/>
                    </a:srgbClr>
                  </a:outerShdw>
                </a:effectLst>
              </a:rPr>
              <a:t>Galatians 3:19-25; Romans 3:23-26</a:t>
            </a:r>
          </a:p>
          <a:p>
            <a:r>
              <a:rPr lang="en-US" sz="4000" b="1" dirty="0">
                <a:solidFill>
                  <a:schemeClr val="accent4">
                    <a:lumMod val="20000"/>
                    <a:lumOff val="80000"/>
                  </a:schemeClr>
                </a:solidFill>
                <a:effectLst>
                  <a:outerShdw blurRad="38100" dist="38100" dir="2700000" algn="tl">
                    <a:srgbClr val="000000">
                      <a:alpha val="43137"/>
                    </a:srgbClr>
                  </a:outerShdw>
                </a:effectLst>
              </a:rPr>
              <a:t>Jesus Christ, Our Sacrifice</a:t>
            </a:r>
          </a:p>
          <a:p>
            <a:r>
              <a:rPr lang="en-US" sz="4000" dirty="0">
                <a:solidFill>
                  <a:schemeClr val="bg1"/>
                </a:solidFill>
                <a:effectLst>
                  <a:outerShdw blurRad="38100" dist="38100" dir="2700000" algn="tl">
                    <a:srgbClr val="000000">
                      <a:alpha val="43137"/>
                    </a:srgbClr>
                  </a:outerShdw>
                </a:effectLst>
              </a:rPr>
              <a:t>1 Pe. 3:18; 1 Jn. 2:2; He. 9:11-15; 24-28</a:t>
            </a:r>
          </a:p>
          <a:p>
            <a:r>
              <a:rPr lang="en-US" sz="4000" dirty="0">
                <a:solidFill>
                  <a:schemeClr val="bg1"/>
                </a:solidFill>
                <a:effectLst>
                  <a:outerShdw blurRad="38100" dist="38100" dir="2700000" algn="tl">
                    <a:srgbClr val="000000">
                      <a:alpha val="43137"/>
                    </a:srgbClr>
                  </a:outerShdw>
                </a:effectLst>
              </a:rPr>
              <a:t>Romans 5:6-11; 6:23; John 3:16</a:t>
            </a:r>
          </a:p>
        </p:txBody>
      </p:sp>
      <p:pic>
        <p:nvPicPr>
          <p:cNvPr id="6" name="Picture 5">
            <a:extLst>
              <a:ext uri="{FF2B5EF4-FFF2-40B4-BE49-F238E27FC236}">
                <a16:creationId xmlns:a16="http://schemas.microsoft.com/office/drawing/2014/main" id="{CF57F387-FED7-687A-CB76-5CB6D3AF223A}"/>
              </a:ext>
            </a:extLst>
          </p:cNvPr>
          <p:cNvPicPr>
            <a:picLocks noChangeAspect="1"/>
          </p:cNvPicPr>
          <p:nvPr/>
        </p:nvPicPr>
        <p:blipFill>
          <a:blip r:embed="rId4"/>
          <a:stretch>
            <a:fillRect/>
          </a:stretch>
        </p:blipFill>
        <p:spPr>
          <a:xfrm>
            <a:off x="-528" y="-297"/>
            <a:ext cx="12192528" cy="6858297"/>
          </a:xfrm>
          <a:prstGeom prst="rect">
            <a:avLst/>
          </a:prstGeom>
        </p:spPr>
      </p:pic>
    </p:spTree>
    <p:extLst>
      <p:ext uri="{BB962C8B-B14F-4D97-AF65-F5344CB8AC3E}">
        <p14:creationId xmlns:p14="http://schemas.microsoft.com/office/powerpoint/2010/main" val="42888911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490716B-7418-F4A0-9AD5-B2F3F0D00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20A762-D7D8-A243-CDF7-4EFB3B3DB266}"/>
              </a:ext>
            </a:extLst>
          </p:cNvPr>
          <p:cNvSpPr>
            <a:spLocks noGrp="1"/>
          </p:cNvSpPr>
          <p:nvPr>
            <p:ph type="ctrTitle"/>
          </p:nvPr>
        </p:nvSpPr>
        <p:spPr>
          <a:xfrm>
            <a:off x="389466" y="258762"/>
            <a:ext cx="7010400" cy="1248305"/>
          </a:xfrm>
        </p:spPr>
        <p:txBody>
          <a:bodyPr anchor="t">
            <a:normAutofit/>
          </a:bodyPr>
          <a:lstStyle/>
          <a:p>
            <a:pPr algn="l"/>
            <a:r>
              <a:rPr lang="en-US" sz="8000" dirty="0">
                <a:solidFill>
                  <a:schemeClr val="accent4">
                    <a:lumMod val="20000"/>
                    <a:lumOff val="80000"/>
                  </a:schemeClr>
                </a:solidFill>
                <a:effectLst>
                  <a:outerShdw blurRad="38100" dist="38100" dir="2700000" algn="tl">
                    <a:srgbClr val="000000">
                      <a:alpha val="43137"/>
                    </a:srgbClr>
                  </a:outerShdw>
                </a:effectLst>
                <a:latin typeface="Matura MT Script Capitals" panose="03020802060602070202" pitchFamily="66" charset="0"/>
              </a:rPr>
              <a:t>Conclusion</a:t>
            </a:r>
          </a:p>
        </p:txBody>
      </p:sp>
      <p:sp>
        <p:nvSpPr>
          <p:cNvPr id="3" name="Subtitle 2">
            <a:extLst>
              <a:ext uri="{FF2B5EF4-FFF2-40B4-BE49-F238E27FC236}">
                <a16:creationId xmlns:a16="http://schemas.microsoft.com/office/drawing/2014/main" id="{1E2D102F-0D8E-DA6A-74DA-347707B0A8DD}"/>
              </a:ext>
            </a:extLst>
          </p:cNvPr>
          <p:cNvSpPr>
            <a:spLocks noGrp="1"/>
          </p:cNvSpPr>
          <p:nvPr>
            <p:ph type="subTitle" idx="1"/>
          </p:nvPr>
        </p:nvSpPr>
        <p:spPr>
          <a:xfrm>
            <a:off x="4538135" y="1473200"/>
            <a:ext cx="6062133" cy="3725334"/>
          </a:xfrm>
        </p:spPr>
        <p:txBody>
          <a:bodyPr>
            <a:normAutofit/>
          </a:bodyPr>
          <a:lstStyle/>
          <a:p>
            <a:pPr algn="l">
              <a:lnSpc>
                <a:spcPct val="85000"/>
              </a:lnSpc>
            </a:pPr>
            <a:r>
              <a:rPr lang="en-US" sz="4400" b="1" dirty="0">
                <a:solidFill>
                  <a:schemeClr val="accent4">
                    <a:lumMod val="20000"/>
                    <a:lumOff val="80000"/>
                  </a:schemeClr>
                </a:solidFill>
                <a:effectLst>
                  <a:outerShdw blurRad="38100" dist="38100" dir="2700000" algn="tl">
                    <a:srgbClr val="000000">
                      <a:alpha val="43137"/>
                    </a:srgbClr>
                  </a:outerShdw>
                </a:effectLst>
              </a:rPr>
              <a:t>All of these truths show the superiority</a:t>
            </a:r>
            <a:br>
              <a:rPr lang="en-US" sz="4400" b="1" dirty="0">
                <a:solidFill>
                  <a:schemeClr val="accent4">
                    <a:lumMod val="20000"/>
                    <a:lumOff val="80000"/>
                  </a:schemeClr>
                </a:solidFill>
                <a:effectLst>
                  <a:outerShdw blurRad="38100" dist="38100" dir="2700000" algn="tl">
                    <a:srgbClr val="000000">
                      <a:alpha val="43137"/>
                    </a:srgbClr>
                  </a:outerShdw>
                </a:effectLst>
              </a:rPr>
            </a:br>
            <a:r>
              <a:rPr lang="en-US" sz="4400" b="1" dirty="0">
                <a:solidFill>
                  <a:schemeClr val="accent4">
                    <a:lumMod val="20000"/>
                    <a:lumOff val="80000"/>
                  </a:schemeClr>
                </a:solidFill>
                <a:effectLst>
                  <a:outerShdw blurRad="38100" dist="38100" dir="2700000" algn="tl">
                    <a:srgbClr val="000000">
                      <a:alpha val="43137"/>
                    </a:srgbClr>
                  </a:outerShdw>
                </a:effectLst>
              </a:rPr>
              <a:t>of the New Covenant to the Old in God’s plan for redeeming man!</a:t>
            </a:r>
          </a:p>
        </p:txBody>
      </p:sp>
      <p:pic>
        <p:nvPicPr>
          <p:cNvPr id="6" name="Picture 5">
            <a:extLst>
              <a:ext uri="{FF2B5EF4-FFF2-40B4-BE49-F238E27FC236}">
                <a16:creationId xmlns:a16="http://schemas.microsoft.com/office/drawing/2014/main" id="{658D531D-C8BC-52D5-FE9B-6A3CDB7BCC44}"/>
              </a:ext>
            </a:extLst>
          </p:cNvPr>
          <p:cNvPicPr>
            <a:picLocks noChangeAspect="1"/>
          </p:cNvPicPr>
          <p:nvPr/>
        </p:nvPicPr>
        <p:blipFill>
          <a:blip r:embed="rId4"/>
          <a:stretch>
            <a:fillRect/>
          </a:stretch>
        </p:blipFill>
        <p:spPr>
          <a:xfrm>
            <a:off x="-528" y="0"/>
            <a:ext cx="12192000" cy="6858000"/>
          </a:xfrm>
          <a:prstGeom prst="rect">
            <a:avLst/>
          </a:prstGeom>
        </p:spPr>
      </p:pic>
    </p:spTree>
    <p:extLst>
      <p:ext uri="{BB962C8B-B14F-4D97-AF65-F5344CB8AC3E}">
        <p14:creationId xmlns:p14="http://schemas.microsoft.com/office/powerpoint/2010/main" val="26156756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p15:prstTrans prst="wind"/>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4682</TotalTime>
  <Words>2873</Words>
  <Application>Microsoft Office PowerPoint</Application>
  <PresentationFormat>Widescreen</PresentationFormat>
  <Paragraphs>102</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Aptos</vt:lpstr>
      <vt:lpstr>Aptos Display</vt:lpstr>
      <vt:lpstr>Arial</vt:lpstr>
      <vt:lpstr>Matura MT Script Capitals</vt:lpstr>
      <vt:lpstr>Times New Roman</vt:lpstr>
      <vt:lpstr>Office Theme</vt:lpstr>
      <vt:lpstr>The Day of Atonement</vt:lpstr>
      <vt:lpstr>The Day of Atonement</vt:lpstr>
      <vt:lpstr>The Day of Atonement</vt:lpstr>
      <vt:lpstr>The Day of Atonement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Day of Atonement</dc:title>
  <dc:creator>Stan Cox</dc:creator>
  <cp:lastModifiedBy>Stan Cox</cp:lastModifiedBy>
  <cp:revision>1</cp:revision>
  <cp:lastPrinted>2024-02-25T02:08:01Z</cp:lastPrinted>
  <dcterms:created xsi:type="dcterms:W3CDTF">2024-02-21T20:07:07Z</dcterms:created>
  <dcterms:modified xsi:type="dcterms:W3CDTF">2024-02-25T02:09:24Z</dcterms:modified>
</cp:coreProperties>
</file>