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9"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CA99"/>
    <a:srgbClr val="675E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9A7EF-D8B9-484D-8E50-B409FD1A1C3A}" v="104" dt="2024-04-27T23:40:17.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54379" autoAdjust="0"/>
  </p:normalViewPr>
  <p:slideViewPr>
    <p:cSldViewPr snapToGrid="0">
      <p:cViewPr varScale="1">
        <p:scale>
          <a:sx n="39" d="100"/>
          <a:sy n="39" d="100"/>
        </p:scale>
        <p:origin x="2309" y="67"/>
      </p:cViewPr>
      <p:guideLst/>
    </p:cSldViewPr>
  </p:slideViewPr>
  <p:notesTextViewPr>
    <p:cViewPr>
      <p:scale>
        <a:sx n="1" d="1"/>
        <a:sy n="1" d="1"/>
      </p:scale>
      <p:origin x="0" y="0"/>
    </p:cViewPr>
  </p:notesTextViewPr>
  <p:notesViewPr>
    <p:cSldViewPr snapToGrid="0">
      <p:cViewPr>
        <p:scale>
          <a:sx n="100" d="100"/>
          <a:sy n="100" d="100"/>
        </p:scale>
        <p:origin x="2323" y="-22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3499A7EF-D8B9-484D-8E50-B409FD1A1C3A}"/>
    <pc:docChg chg="undo custSel addSld delSld modSld modHandout">
      <pc:chgData name="Stan Cox" userId="9376f276357bfffd" providerId="LiveId" clId="{3499A7EF-D8B9-484D-8E50-B409FD1A1C3A}" dt="2024-04-28T03:33:31.724" v="872" actId="20577"/>
      <pc:docMkLst>
        <pc:docMk/>
      </pc:docMkLst>
      <pc:sldChg chg="modSp mod modTransition setBg modNotesTx">
        <pc:chgData name="Stan Cox" userId="9376f276357bfffd" providerId="LiveId" clId="{3499A7EF-D8B9-484D-8E50-B409FD1A1C3A}" dt="2024-04-27T23:41:33.314" v="713" actId="207"/>
        <pc:sldMkLst>
          <pc:docMk/>
          <pc:sldMk cId="1811037677" sldId="256"/>
        </pc:sldMkLst>
        <pc:spChg chg="mod">
          <ac:chgData name="Stan Cox" userId="9376f276357bfffd" providerId="LiveId" clId="{3499A7EF-D8B9-484D-8E50-B409FD1A1C3A}" dt="2024-04-27T23:28:25.326" v="650" actId="207"/>
          <ac:spMkLst>
            <pc:docMk/>
            <pc:sldMk cId="1811037677" sldId="256"/>
            <ac:spMk id="2" creationId="{B474333F-9506-06AE-0273-6A8569AA3F32}"/>
          </ac:spMkLst>
        </pc:spChg>
      </pc:sldChg>
      <pc:sldChg chg="modSp add mod modTransition setBg modAnim modNotesTx">
        <pc:chgData name="Stan Cox" userId="9376f276357bfffd" providerId="LiveId" clId="{3499A7EF-D8B9-484D-8E50-B409FD1A1C3A}" dt="2024-04-27T23:40:12.373" v="702"/>
        <pc:sldMkLst>
          <pc:docMk/>
          <pc:sldMk cId="2841740610" sldId="257"/>
        </pc:sldMkLst>
        <pc:spChg chg="mod">
          <ac:chgData name="Stan Cox" userId="9376f276357bfffd" providerId="LiveId" clId="{3499A7EF-D8B9-484D-8E50-B409FD1A1C3A}" dt="2024-04-27T15:58:35.416" v="32" actId="14100"/>
          <ac:spMkLst>
            <pc:docMk/>
            <pc:sldMk cId="2841740610" sldId="257"/>
            <ac:spMk id="2" creationId="{B474333F-9506-06AE-0273-6A8569AA3F32}"/>
          </ac:spMkLst>
        </pc:spChg>
        <pc:spChg chg="mod">
          <ac:chgData name="Stan Cox" userId="9376f276357bfffd" providerId="LiveId" clId="{3499A7EF-D8B9-484D-8E50-B409FD1A1C3A}" dt="2024-04-27T16:49:09.053" v="432"/>
          <ac:spMkLst>
            <pc:docMk/>
            <pc:sldMk cId="2841740610" sldId="257"/>
            <ac:spMk id="3" creationId="{A95C3DF3-2772-1FA8-3EB8-BB4B0FC78250}"/>
          </ac:spMkLst>
        </pc:spChg>
      </pc:sldChg>
      <pc:sldChg chg="add del setBg">
        <pc:chgData name="Stan Cox" userId="9376f276357bfffd" providerId="LiveId" clId="{3499A7EF-D8B9-484D-8E50-B409FD1A1C3A}" dt="2024-04-27T15:56:50.852" v="2"/>
        <pc:sldMkLst>
          <pc:docMk/>
          <pc:sldMk cId="3028151541" sldId="257"/>
        </pc:sldMkLst>
      </pc:sldChg>
      <pc:sldChg chg="modSp add mod modNotesTx">
        <pc:chgData name="Stan Cox" userId="9376f276357bfffd" providerId="LiveId" clId="{3499A7EF-D8B9-484D-8E50-B409FD1A1C3A}" dt="2024-04-27T23:42:32.441" v="726" actId="207"/>
        <pc:sldMkLst>
          <pc:docMk/>
          <pc:sldMk cId="216363745" sldId="258"/>
        </pc:sldMkLst>
        <pc:spChg chg="mod">
          <ac:chgData name="Stan Cox" userId="9376f276357bfffd" providerId="LiveId" clId="{3499A7EF-D8B9-484D-8E50-B409FD1A1C3A}" dt="2024-04-27T23:16:04.383" v="472" actId="14100"/>
          <ac:spMkLst>
            <pc:docMk/>
            <pc:sldMk cId="216363745" sldId="258"/>
            <ac:spMk id="2" creationId="{B474333F-9506-06AE-0273-6A8569AA3F32}"/>
          </ac:spMkLst>
        </pc:spChg>
        <pc:spChg chg="mod">
          <ac:chgData name="Stan Cox" userId="9376f276357bfffd" providerId="LiveId" clId="{3499A7EF-D8B9-484D-8E50-B409FD1A1C3A}" dt="2024-04-27T23:21:26.242" v="644" actId="113"/>
          <ac:spMkLst>
            <pc:docMk/>
            <pc:sldMk cId="216363745" sldId="258"/>
            <ac:spMk id="3" creationId="{A95C3DF3-2772-1FA8-3EB8-BB4B0FC78250}"/>
          </ac:spMkLst>
        </pc:spChg>
      </pc:sldChg>
      <pc:sldChg chg="add del setBg">
        <pc:chgData name="Stan Cox" userId="9376f276357bfffd" providerId="LiveId" clId="{3499A7EF-D8B9-484D-8E50-B409FD1A1C3A}" dt="2024-04-27T23:15:48.655" v="446"/>
        <pc:sldMkLst>
          <pc:docMk/>
          <pc:sldMk cId="1092991916" sldId="258"/>
        </pc:sldMkLst>
      </pc:sldChg>
      <pc:sldChg chg="delSp modSp new mod modTransition setBg modNotesTx">
        <pc:chgData name="Stan Cox" userId="9376f276357bfffd" providerId="LiveId" clId="{3499A7EF-D8B9-484D-8E50-B409FD1A1C3A}" dt="2024-04-27T23:42:12.378" v="723" actId="6549"/>
        <pc:sldMkLst>
          <pc:docMk/>
          <pc:sldMk cId="2973451711" sldId="259"/>
        </pc:sldMkLst>
        <pc:spChg chg="del">
          <ac:chgData name="Stan Cox" userId="9376f276357bfffd" providerId="LiveId" clId="{3499A7EF-D8B9-484D-8E50-B409FD1A1C3A}" dt="2024-04-27T23:28:33.435" v="651" actId="478"/>
          <ac:spMkLst>
            <pc:docMk/>
            <pc:sldMk cId="2973451711" sldId="259"/>
            <ac:spMk id="2" creationId="{9A983FFC-A872-C527-7E91-51FE46F5BDF7}"/>
          </ac:spMkLst>
        </pc:spChg>
        <pc:spChg chg="mod">
          <ac:chgData name="Stan Cox" userId="9376f276357bfffd" providerId="LiveId" clId="{3499A7EF-D8B9-484D-8E50-B409FD1A1C3A}" dt="2024-04-27T23:34:17.218" v="696" actId="1035"/>
          <ac:spMkLst>
            <pc:docMk/>
            <pc:sldMk cId="2973451711" sldId="259"/>
            <ac:spMk id="3" creationId="{B3AC7906-F146-7B13-FB01-1EF3CB0E7C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D2467F-D5B5-C3D0-8198-6B820B009020}"/>
              </a:ext>
            </a:extLst>
          </p:cNvPr>
          <p:cNvSpPr>
            <a:spLocks noGrp="1"/>
          </p:cNvSpPr>
          <p:nvPr>
            <p:ph type="hdr" sz="quarter"/>
          </p:nvPr>
        </p:nvSpPr>
        <p:spPr>
          <a:xfrm>
            <a:off x="0" y="0"/>
            <a:ext cx="4541520" cy="929640"/>
          </a:xfrm>
          <a:prstGeom prst="rect">
            <a:avLst/>
          </a:prstGeom>
        </p:spPr>
        <p:txBody>
          <a:bodyPr vert="horz" lIns="91440" tIns="45720" rIns="91440" bIns="45720" rtlCol="0"/>
          <a:lstStyle>
            <a:lvl1pPr algn="l">
              <a:defRPr sz="1200"/>
            </a:lvl1pPr>
          </a:lstStyle>
          <a:p>
            <a:r>
              <a:rPr lang="en-US" sz="2000" dirty="0">
                <a:latin typeface="Kavoon" panose="00000500000000000000" pitchFamily="2" charset="0"/>
              </a:rPr>
              <a:t>The Significance of the Resurrection of Jesus</a:t>
            </a:r>
          </a:p>
        </p:txBody>
      </p:sp>
      <p:sp>
        <p:nvSpPr>
          <p:cNvPr id="3" name="Date Placeholder 2">
            <a:extLst>
              <a:ext uri="{FF2B5EF4-FFF2-40B4-BE49-F238E27FC236}">
                <a16:creationId xmlns:a16="http://schemas.microsoft.com/office/drawing/2014/main" id="{B87524BF-0A22-4BFF-1681-55176820159B}"/>
              </a:ext>
            </a:extLst>
          </p:cNvPr>
          <p:cNvSpPr>
            <a:spLocks noGrp="1"/>
          </p:cNvSpPr>
          <p:nvPr>
            <p:ph type="dt" sz="quarter" idx="1"/>
          </p:nvPr>
        </p:nvSpPr>
        <p:spPr>
          <a:xfrm>
            <a:off x="4701539" y="0"/>
            <a:ext cx="2154873" cy="458788"/>
          </a:xfrm>
          <a:prstGeom prst="rect">
            <a:avLst/>
          </a:prstGeom>
        </p:spPr>
        <p:txBody>
          <a:bodyPr vert="horz" lIns="91440" tIns="45720" rIns="91440" bIns="45720" rtlCol="0"/>
          <a:lstStyle>
            <a:lvl1pPr algn="r">
              <a:defRPr sz="1200"/>
            </a:lvl1pPr>
          </a:lstStyle>
          <a:p>
            <a:r>
              <a:rPr lang="en-US" dirty="0"/>
              <a:t>April 28, 2024 @ 11am</a:t>
            </a:r>
          </a:p>
        </p:txBody>
      </p:sp>
      <p:sp>
        <p:nvSpPr>
          <p:cNvPr id="4" name="Footer Placeholder 3">
            <a:extLst>
              <a:ext uri="{FF2B5EF4-FFF2-40B4-BE49-F238E27FC236}">
                <a16:creationId xmlns:a16="http://schemas.microsoft.com/office/drawing/2014/main" id="{05CCFE0A-E1B5-030A-1B33-7146AFE87E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D7666A5-1D4D-21EB-7E92-30C192BFD7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25D8C953-E49B-47FE-857F-4A5557707479}" type="slidenum">
              <a:rPr lang="en-US" smtClean="0"/>
              <a:t>‹#›</a:t>
            </a:fld>
            <a:endParaRPr lang="en-US" dirty="0"/>
          </a:p>
        </p:txBody>
      </p:sp>
    </p:spTree>
    <p:extLst>
      <p:ext uri="{BB962C8B-B14F-4D97-AF65-F5344CB8AC3E}">
        <p14:creationId xmlns:p14="http://schemas.microsoft.com/office/powerpoint/2010/main" val="105341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73024-D8CF-4B8C-8590-C368A6761E6A}" type="datetimeFigureOut">
              <a:rPr lang="en-US" smtClean="0"/>
              <a:t>4/27/2024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68613-C2AB-455E-8221-15CBAF5698CB}" type="slidenum">
              <a:rPr lang="en-US" smtClean="0"/>
              <a:t>‹#›</a:t>
            </a:fld>
            <a:endParaRPr lang="en-US"/>
          </a:p>
        </p:txBody>
      </p:sp>
    </p:spTree>
    <p:extLst>
      <p:ext uri="{BB962C8B-B14F-4D97-AF65-F5344CB8AC3E}">
        <p14:creationId xmlns:p14="http://schemas.microsoft.com/office/powerpoint/2010/main" val="341722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0" i="0" u="none" strike="noStrike" baseline="0" dirty="0">
                <a:solidFill>
                  <a:srgbClr val="000000"/>
                </a:solidFill>
                <a:latin typeface="+mn-lt"/>
              </a:rPr>
              <a:t>The Significance of the Resurrection of Jesus</a:t>
            </a:r>
          </a:p>
          <a:p>
            <a:pPr marR="0" algn="ctr" rtl="0"/>
            <a:r>
              <a:rPr lang="en-US" sz="1200" b="1" i="0" u="none" strike="noStrike" baseline="0" dirty="0">
                <a:solidFill>
                  <a:srgbClr val="000000"/>
                </a:solidFill>
                <a:latin typeface="+mn-lt"/>
              </a:rPr>
              <a:t>1 Corinthians 15:1-11</a:t>
            </a:r>
            <a:endParaRPr lang="en-US" sz="1200" b="0" i="0" u="none" strike="noStrike" baseline="0" dirty="0">
              <a:solidFill>
                <a:srgbClr val="000000"/>
              </a:solidFill>
              <a:latin typeface="+mn-lt"/>
            </a:endParaRPr>
          </a:p>
          <a:p>
            <a:pPr marR="0" algn="l" rtl="0"/>
            <a:endParaRPr lang="en-US" sz="1200" b="0" i="0" u="none" strike="noStrike" baseline="0" dirty="0">
              <a:solidFill>
                <a:srgbClr val="000000"/>
              </a:solidFill>
              <a:latin typeface="+mn-lt"/>
            </a:endParaRPr>
          </a:p>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In my study and teaching of non-believers, I have always tried to show evidence of Jesus' Resurrection from the dead.</a:t>
            </a:r>
          </a:p>
          <a:p>
            <a:pPr>
              <a:buSzPts val="2200"/>
              <a:buFont typeface="Symbol" panose="05050102010706020507" pitchFamily="18" charset="2"/>
              <a:buChar char="·"/>
            </a:pPr>
            <a:r>
              <a:rPr lang="en-US" sz="1200" b="1" i="0" u="none" strike="noStrike" baseline="0" dirty="0">
                <a:solidFill>
                  <a:schemeClr val="tx1"/>
                </a:solidFill>
                <a:latin typeface="+mn-lt"/>
              </a:rPr>
              <a:t>One of the primary evidences I have always supplied is the eyewitness testimony of Saul of Tarsus</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His testimony, and character, as hostile to the gospel of Christ, is unimpeachable.</a:t>
            </a:r>
          </a:p>
          <a:p>
            <a:pPr>
              <a:buSzPts val="2200"/>
              <a:buFont typeface="Symbol" panose="05050102010706020507" pitchFamily="18" charset="2"/>
              <a:buChar char="·"/>
            </a:pPr>
            <a:r>
              <a:rPr lang="en-US" sz="1200" b="0" i="0" u="none" strike="noStrike" baseline="0" dirty="0">
                <a:solidFill>
                  <a:schemeClr val="tx1"/>
                </a:solidFill>
                <a:latin typeface="+mn-lt"/>
              </a:rPr>
              <a:t>After learning of the truth of Christ's resurrection, he went from chief persecutor to a leading proponent of Christianity</a:t>
            </a:r>
          </a:p>
          <a:p>
            <a:pPr>
              <a:buSzPts val="2200"/>
              <a:buFont typeface="Symbol" panose="05050102010706020507" pitchFamily="18" charset="2"/>
              <a:buChar char="·"/>
            </a:pPr>
            <a:r>
              <a:rPr lang="en-US" sz="1200" b="0" i="0" u="none" strike="noStrike" baseline="0" dirty="0">
                <a:solidFill>
                  <a:schemeClr val="tx1"/>
                </a:solidFill>
                <a:latin typeface="+mn-lt"/>
              </a:rPr>
              <a:t>His declaration of having seen the resurrected Lord is contained in 1 Corinthians 15:8-11</a:t>
            </a:r>
          </a:p>
          <a:p>
            <a:pPr marR="0" algn="l" rtl="0"/>
            <a:r>
              <a:rPr lang="en-US" sz="1200" b="1" i="0" u="none" strike="noStrike" baseline="0" dirty="0">
                <a:solidFill>
                  <a:schemeClr val="tx1"/>
                </a:solidFill>
                <a:latin typeface="+mn-lt"/>
              </a:rPr>
              <a:t>1 Corinthians 15:8-11 </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Then last of all He was seen by me also, as by one born out of due time.  (9)  For I am the least of the apostles, who am not worthy to be called an apostle, because I persecuted the church of God.  (10)  But by the grace of God I am what I am, and His grace toward me was not in vain; but I labored more abundantly than they all, yet not I, but the grace of God which was with me.  (11)  Therefore, whether it was I or they, so we preach and so you believed.</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I read an article recently that has some interesting facts about how Americans feel about the resurrection of Jesus. In effect, we have different problem that the one Paul addressed in 1 Corinthians 15.</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It states that actually 2/3 of all Americans believe that Jesus was raised from the dead!</a:t>
            </a:r>
          </a:p>
          <a:p>
            <a:pPr>
              <a:buSzPts val="2200"/>
              <a:buFont typeface="Symbol" panose="05050102010706020507" pitchFamily="18" charset="2"/>
              <a:buChar char="·"/>
            </a:pPr>
            <a:r>
              <a:rPr lang="en-US" sz="1200" b="0" i="0" u="none" strike="noStrike" baseline="0" dirty="0">
                <a:solidFill>
                  <a:schemeClr val="tx1"/>
                </a:solidFill>
                <a:latin typeface="+mn-lt"/>
              </a:rPr>
              <a:t>Could it be that in many cases, the problem is not a lack of faith in Jesus' resurrection, and more a failure to understand it's significance to your own spiritual life?</a:t>
            </a:r>
          </a:p>
          <a:p>
            <a:pPr>
              <a:buSzPts val="2200"/>
              <a:buFont typeface="Symbol" panose="05050102010706020507" pitchFamily="18" charset="2"/>
              <a:buChar char="·"/>
            </a:pPr>
            <a:r>
              <a:rPr lang="en-US" sz="1200" b="0" i="0" u="none" strike="noStrike" baseline="0" dirty="0">
                <a:solidFill>
                  <a:schemeClr val="tx1"/>
                </a:solidFill>
                <a:latin typeface="+mn-lt"/>
              </a:rPr>
              <a:t>While 67% of Americans believe in Jesus' resurrection, only 36% believe that they will be resurrected from the dead!</a:t>
            </a:r>
          </a:p>
        </p:txBody>
      </p:sp>
      <p:sp>
        <p:nvSpPr>
          <p:cNvPr id="4" name="Slide Number Placeholder 3"/>
          <p:cNvSpPr>
            <a:spLocks noGrp="1"/>
          </p:cNvSpPr>
          <p:nvPr>
            <p:ph type="sldNum" sz="quarter" idx="5"/>
          </p:nvPr>
        </p:nvSpPr>
        <p:spPr/>
        <p:txBody>
          <a:bodyPr/>
          <a:lstStyle/>
          <a:p>
            <a:fld id="{E7668613-C2AB-455E-8221-15CBAF5698CB}" type="slidenum">
              <a:rPr lang="en-US" smtClean="0"/>
              <a:t>1</a:t>
            </a:fld>
            <a:endParaRPr lang="en-US"/>
          </a:p>
        </p:txBody>
      </p:sp>
    </p:spTree>
    <p:extLst>
      <p:ext uri="{BB962C8B-B14F-4D97-AF65-F5344CB8AC3E}">
        <p14:creationId xmlns:p14="http://schemas.microsoft.com/office/powerpoint/2010/main" val="57821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[CLICK - for quote slide]</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Consider the following quote from the article reporting these numbers:</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"Despite accepting the biblical accounts of Jesus’ resurrection, many Americans have conflicting thoughts about the Bible and seem to see little connection between Jesus rising again and their daily lives.</a:t>
            </a:r>
            <a:br>
              <a:rPr lang="en-US" sz="1200" b="0" i="0" u="none" strike="noStrike" baseline="0" dirty="0">
                <a:solidFill>
                  <a:schemeClr val="tx1"/>
                </a:solidFill>
                <a:latin typeface="+mn-lt"/>
              </a:rPr>
            </a:br>
            <a:r>
              <a:rPr lang="en-US" sz="1200" b="0" i="0" u="none" strike="noStrike" baseline="0" dirty="0">
                <a:solidFill>
                  <a:schemeClr val="tx1"/>
                </a:solidFill>
                <a:latin typeface="+mn-lt"/>
              </a:rPr>
              <a:t>In 2022, for the first time in the history of the State of Theology study, a majority of Americans (53%) say the Bible, like all sacred writings, contains helpful accounts of ancient myths but is not literally true. And 40%, the highest percentage yet, say modern science disproves the Bible.</a:t>
            </a:r>
            <a:br>
              <a:rPr lang="en-US" sz="1200" b="0" i="0" u="none" strike="noStrike" baseline="0" dirty="0">
                <a:solidFill>
                  <a:schemeClr val="tx1"/>
                </a:solidFill>
                <a:latin typeface="+mn-lt"/>
              </a:rPr>
            </a:br>
            <a:r>
              <a:rPr lang="en-US" sz="1200" b="0" i="0" u="none" strike="noStrike" baseline="0" dirty="0">
                <a:solidFill>
                  <a:schemeClr val="tx1"/>
                </a:solidFill>
                <a:latin typeface="+mn-lt"/>
              </a:rPr>
              <a:t>A growing percentage, up to a high of 32%, says God is unconcerned with their day-to-day decisions. And 3 in 5 (60%) say religious belief is a matter of personal opinion, not objective truth."</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In effect, for many is not: Was Jesus resurrected?  Rather, it is: Jesus was resurrected, So what?</a:t>
            </a:r>
          </a:p>
          <a:p>
            <a:pPr marR="0" algn="l" rtl="0">
              <a:buSzPts val="2200"/>
              <a:buFont typeface="Symbol" panose="05050102010706020507" pitchFamily="18" charset="2"/>
              <a:buChar char="·"/>
            </a:pPr>
            <a:r>
              <a:rPr lang="en-US" sz="1200" b="1" i="0" u="none" strike="noStrike" baseline="0" dirty="0">
                <a:solidFill>
                  <a:schemeClr val="tx1"/>
                </a:solidFill>
                <a:latin typeface="+mn-lt"/>
              </a:rPr>
              <a:t>The fact of the resurrection, however, ultimately impacts every aspect of our current and future existence</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If you believe in Jesus' resurrection, the are certain logical conclusions, that if pursued, naturally and inevitably follow</a:t>
            </a:r>
          </a:p>
          <a:p>
            <a:pPr>
              <a:buSzPts val="2200"/>
              <a:buFont typeface="Symbol" panose="05050102010706020507" pitchFamily="18" charset="2"/>
              <a:buChar char="·"/>
            </a:pPr>
            <a:r>
              <a:rPr lang="en-US" sz="1200" b="0" i="0" u="none" strike="noStrike" baseline="0" dirty="0">
                <a:solidFill>
                  <a:schemeClr val="tx1"/>
                </a:solidFill>
                <a:latin typeface="+mn-lt"/>
              </a:rPr>
              <a:t>Let's consider a few of them</a:t>
            </a:r>
          </a:p>
          <a:p>
            <a:endParaRPr lang="en-US" sz="1200" b="0" dirty="0">
              <a:solidFill>
                <a:schemeClr val="tx1"/>
              </a:solidFill>
              <a:effectLst/>
              <a:latin typeface="+mn-lt"/>
            </a:endParaRPr>
          </a:p>
          <a:p>
            <a:endParaRPr lang="en-US" sz="1200" b="0" dirty="0">
              <a:solidFill>
                <a:schemeClr val="tx1"/>
              </a:solidFill>
              <a:effectLst/>
              <a:latin typeface="+mn-lt"/>
            </a:endParaRPr>
          </a:p>
          <a:p>
            <a:r>
              <a:rPr lang="en-US" sz="1200" b="0" dirty="0">
                <a:solidFill>
                  <a:schemeClr val="tx1"/>
                </a:solidFill>
                <a:effectLst/>
                <a:latin typeface="+mn-lt"/>
              </a:rPr>
              <a:t>Americans Believe in Easter Resurrection But Aren’t Sure Why It Matters (Apr 5, 2023) </a:t>
            </a:r>
            <a:r>
              <a:rPr lang="en-US" sz="1200" b="0" i="1" dirty="0">
                <a:solidFill>
                  <a:schemeClr val="tx1"/>
                </a:solidFill>
                <a:effectLst/>
                <a:highlight>
                  <a:srgbClr val="FFFFFF"/>
                </a:highlight>
                <a:latin typeface="+mn-lt"/>
              </a:rPr>
              <a:t>By Aaron Earls</a:t>
            </a:r>
            <a:endParaRPr lang="en-US" sz="1200" b="0" i="0" dirty="0">
              <a:solidFill>
                <a:schemeClr val="tx1"/>
              </a:solidFill>
              <a:effectLst/>
              <a:highlight>
                <a:srgbClr val="FFFFFF"/>
              </a:highlight>
              <a:latin typeface="+mn-lt"/>
            </a:endParaRPr>
          </a:p>
          <a:p>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https://research.lifeway.com/2023/04/05/americans-believe-in-easter-resurrection-but-arent-sure-why-it-matters/</a:t>
            </a:r>
          </a:p>
          <a:p>
            <a:endParaRPr lang="en-US" dirty="0"/>
          </a:p>
        </p:txBody>
      </p:sp>
      <p:sp>
        <p:nvSpPr>
          <p:cNvPr id="4" name="Slide Number Placeholder 3"/>
          <p:cNvSpPr>
            <a:spLocks noGrp="1"/>
          </p:cNvSpPr>
          <p:nvPr>
            <p:ph type="sldNum" sz="quarter" idx="5"/>
          </p:nvPr>
        </p:nvSpPr>
        <p:spPr/>
        <p:txBody>
          <a:bodyPr/>
          <a:lstStyle/>
          <a:p>
            <a:fld id="{E7668613-C2AB-455E-8221-15CBAF5698CB}" type="slidenum">
              <a:rPr lang="en-US" smtClean="0"/>
              <a:t>2</a:t>
            </a:fld>
            <a:endParaRPr lang="en-US"/>
          </a:p>
        </p:txBody>
      </p:sp>
    </p:spTree>
    <p:extLst>
      <p:ext uri="{BB962C8B-B14F-4D97-AF65-F5344CB8AC3E}">
        <p14:creationId xmlns:p14="http://schemas.microsoft.com/office/powerpoint/2010/main" val="71312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2200" b="1" i="0" u="none" strike="noStrike" baseline="0" dirty="0">
                <a:solidFill>
                  <a:srgbClr val="000000"/>
                </a:solidFill>
                <a:latin typeface="Calibri" panose="020F0502020204030204" pitchFamily="34" charset="0"/>
              </a:rPr>
              <a:t>[CLICK]</a:t>
            </a:r>
          </a:p>
          <a:p>
            <a:pPr marR="0" algn="l" rtl="0"/>
            <a:r>
              <a:rPr lang="en-US" sz="2200" b="1" i="0" u="none" strike="noStrike" baseline="0" dirty="0">
                <a:solidFill>
                  <a:srgbClr val="000000"/>
                </a:solidFill>
                <a:latin typeface="Calibri" panose="020F0502020204030204" pitchFamily="34" charset="0"/>
              </a:rPr>
              <a:t>Discussion:</a:t>
            </a:r>
            <a:endParaRPr lang="en-US" sz="2200" b="0" i="0" u="none" strike="noStrike" baseline="0" dirty="0">
              <a:solidFill>
                <a:srgbClr val="000000"/>
              </a:solidFill>
              <a:latin typeface="Calibri" panose="020F0502020204030204" pitchFamily="34" charset="0"/>
            </a:endParaRPr>
          </a:p>
          <a:p>
            <a:pPr marR="0" algn="l" rtl="0">
              <a:buSzPts val="2200"/>
              <a:buFont typeface="Symbol" panose="05050102010706020507" pitchFamily="18" charset="2"/>
              <a:buChar char="·"/>
            </a:pPr>
            <a:r>
              <a:rPr lang="en-US" sz="2200" b="1" i="0" u="none" strike="noStrike" baseline="0" dirty="0">
                <a:solidFill>
                  <a:srgbClr val="000000"/>
                </a:solidFill>
                <a:latin typeface="Calibri" panose="020F0502020204030204" pitchFamily="34" charset="0"/>
              </a:rPr>
              <a:t>First let us consider why Paul wrote to the Corinthians!</a:t>
            </a:r>
            <a:endParaRPr lang="en-US" sz="2200" b="0" i="0" u="none" strike="noStrike" baseline="0" dirty="0">
              <a:solidFill>
                <a:srgbClr val="000000"/>
              </a:solidFill>
              <a:latin typeface="Calibri" panose="020F0502020204030204" pitchFamily="34" charset="0"/>
            </a:endParaRPr>
          </a:p>
          <a:p>
            <a:pPr marR="0" algn="l" rtl="0"/>
            <a:r>
              <a:rPr lang="en-US" sz="2200" b="1" i="0" u="none" strike="noStrike" baseline="0" dirty="0">
                <a:solidFill>
                  <a:srgbClr val="FF0000"/>
                </a:solidFill>
                <a:latin typeface="Calibri" panose="020F0502020204030204" pitchFamily="34" charset="0"/>
              </a:rPr>
              <a:t>1 Corinthians 15:12-14</a:t>
            </a:r>
            <a:r>
              <a:rPr lang="en-US" sz="2200" b="0" i="0" u="none" strike="noStrike" baseline="0" dirty="0">
                <a:solidFill>
                  <a:srgbClr val="FF0000"/>
                </a:solidFill>
                <a:latin typeface="Calibri" panose="020F0502020204030204" pitchFamily="34" charset="0"/>
              </a:rPr>
              <a:t> </a:t>
            </a:r>
            <a:r>
              <a:rPr lang="en-US" sz="2200" b="0" i="1" u="none" strike="noStrike" baseline="0" dirty="0">
                <a:solidFill>
                  <a:srgbClr val="FF0000"/>
                </a:solidFill>
                <a:latin typeface="Calibri" panose="020F0502020204030204" pitchFamily="34" charset="0"/>
              </a:rPr>
              <a:t> Now if Christ is preached that He has been raised from the dead, how do some among you say that there is no resurrection of the dead?  (13)  But if there is no resurrection of the dead, then Christ is not risen.  (14)  And if Christ is not risen, then our preaching is empty and your faith is also empty.</a:t>
            </a:r>
            <a:endParaRPr lang="en-US" sz="1400" b="0" i="0" u="none" strike="noStrike" baseline="0" dirty="0">
              <a:solidFill>
                <a:srgbClr val="FF0000"/>
              </a:solidFill>
              <a:latin typeface="Calibri" panose="020F0502020204030204" pitchFamily="34" charset="0"/>
            </a:endParaRPr>
          </a:p>
          <a:p>
            <a:pPr marR="0" lvl="1" algn="l" rtl="0">
              <a:buSzPts val="2200"/>
              <a:buFont typeface="Symbol" panose="05050102010706020507" pitchFamily="18" charset="2"/>
              <a:buChar char="·"/>
            </a:pPr>
            <a:r>
              <a:rPr lang="en-US" sz="2200" b="0" i="0" u="none" strike="noStrike" baseline="0" dirty="0">
                <a:solidFill>
                  <a:srgbClr val="000000"/>
                </a:solidFill>
                <a:latin typeface="Calibri" panose="020F0502020204030204" pitchFamily="34" charset="0"/>
              </a:rPr>
              <a:t>Our own resurrection is inextricably tied to the resurrection of Jesus</a:t>
            </a:r>
          </a:p>
          <a:p>
            <a:pPr marR="0" algn="l" rtl="0"/>
            <a:r>
              <a:rPr lang="en-US" sz="2200" b="1" i="0" u="none" strike="noStrike" baseline="0" dirty="0">
                <a:solidFill>
                  <a:srgbClr val="FF0000"/>
                </a:solidFill>
                <a:latin typeface="Calibri" panose="020F0502020204030204" pitchFamily="34" charset="0"/>
              </a:rPr>
              <a:t>1 Corinthians 15:20-23 </a:t>
            </a:r>
            <a:r>
              <a:rPr lang="en-US" sz="2200" b="0" i="1" u="none" strike="noStrike" baseline="0" dirty="0">
                <a:solidFill>
                  <a:srgbClr val="FF0000"/>
                </a:solidFill>
                <a:latin typeface="Calibri" panose="020F0502020204030204" pitchFamily="34" charset="0"/>
              </a:rPr>
              <a:t> But now Christ is risen from the dead, and has become the </a:t>
            </a:r>
            <a:r>
              <a:rPr lang="en-US" sz="2200" b="0" i="1" u="none" strike="noStrike" baseline="0" dirty="0" err="1">
                <a:solidFill>
                  <a:srgbClr val="FF0000"/>
                </a:solidFill>
                <a:latin typeface="Calibri" panose="020F0502020204030204" pitchFamily="34" charset="0"/>
              </a:rPr>
              <a:t>firstfruits</a:t>
            </a:r>
            <a:r>
              <a:rPr lang="en-US" sz="2200" b="0" i="1" u="none" strike="noStrike" baseline="0" dirty="0">
                <a:solidFill>
                  <a:srgbClr val="FF0000"/>
                </a:solidFill>
                <a:latin typeface="Calibri" panose="020F0502020204030204" pitchFamily="34" charset="0"/>
              </a:rPr>
              <a:t> of those who have fallen asleep.  (21)  For since by man came death, by Man also came the resurrection of the dead.  (22)  For as in Adam all die, even so in Christ all shall be made alive.  (23)  But each one in his own order: Christ the </a:t>
            </a:r>
            <a:r>
              <a:rPr lang="en-US" sz="2200" b="0" i="1" u="none" strike="noStrike" baseline="0" dirty="0" err="1">
                <a:solidFill>
                  <a:srgbClr val="FF0000"/>
                </a:solidFill>
                <a:latin typeface="Calibri" panose="020F0502020204030204" pitchFamily="34" charset="0"/>
              </a:rPr>
              <a:t>firstfruits</a:t>
            </a:r>
            <a:r>
              <a:rPr lang="en-US" sz="2200" b="0" i="1" u="none" strike="noStrike" baseline="0" dirty="0">
                <a:solidFill>
                  <a:srgbClr val="FF0000"/>
                </a:solidFill>
                <a:latin typeface="Calibri" panose="020F0502020204030204" pitchFamily="34" charset="0"/>
              </a:rPr>
              <a:t>, afterward those who are Christ's at His coming.</a:t>
            </a:r>
            <a:endParaRPr lang="en-US" sz="1400" b="0" i="0" u="none" strike="noStrike" baseline="0" dirty="0">
              <a:solidFill>
                <a:srgbClr val="FF0000"/>
              </a:solidFill>
              <a:latin typeface="Calibri" panose="020F0502020204030204" pitchFamily="34" charset="0"/>
            </a:endParaRPr>
          </a:p>
          <a:p>
            <a:pPr marR="0" lvl="1" algn="l" rtl="0">
              <a:buSzPts val="2200"/>
              <a:buFont typeface="Symbol" panose="05050102010706020507" pitchFamily="18" charset="2"/>
              <a:buChar char="·"/>
            </a:pPr>
            <a:r>
              <a:rPr lang="en-US" sz="2200" b="0" i="0" u="none" strike="noStrike" baseline="0" dirty="0">
                <a:solidFill>
                  <a:srgbClr val="000000"/>
                </a:solidFill>
                <a:latin typeface="Calibri" panose="020F0502020204030204" pitchFamily="34" charset="0"/>
              </a:rPr>
              <a:t>The opposite of "if Christ is not risen, the our preaching is empty and your faith is also empty" is the following; Since Christ is risen, our preaching is with divine power, and your faith leads to eternal life!  (Not irrelevant at all!)</a:t>
            </a:r>
          </a:p>
          <a:p>
            <a:pPr marR="0" algn="l" rtl="0">
              <a:buSzPts val="2200"/>
              <a:buFont typeface="Symbol" panose="05050102010706020507" pitchFamily="18" charset="2"/>
              <a:buChar char="·"/>
            </a:pPr>
            <a:r>
              <a:rPr lang="en-US" sz="2200" b="1" i="0" u="none" strike="noStrike" baseline="0" dirty="0">
                <a:solidFill>
                  <a:srgbClr val="000000"/>
                </a:solidFill>
                <a:latin typeface="Calibri" panose="020F0502020204030204" pitchFamily="34" charset="0"/>
              </a:rPr>
              <a:t>[CLICK] Christ's Resurrection shows that we have a Savior!</a:t>
            </a:r>
          </a:p>
          <a:p>
            <a:pPr marR="0" algn="l" rtl="0"/>
            <a:r>
              <a:rPr lang="en-US" sz="2200" b="1" i="0" u="none" strike="noStrike" baseline="0" dirty="0">
                <a:solidFill>
                  <a:srgbClr val="FF0000"/>
                </a:solidFill>
                <a:latin typeface="Calibri" panose="020F0502020204030204" pitchFamily="34" charset="0"/>
              </a:rPr>
              <a:t>1 Corinthians 15:17-19 </a:t>
            </a:r>
            <a:r>
              <a:rPr lang="en-US" sz="2200" b="0" i="1" u="none" strike="noStrike" baseline="0" dirty="0">
                <a:solidFill>
                  <a:srgbClr val="FF0000"/>
                </a:solidFill>
                <a:latin typeface="Calibri" panose="020F0502020204030204" pitchFamily="34" charset="0"/>
              </a:rPr>
              <a:t> And if Christ is not risen, your faith is futile; you are still in your sins!  (18)  Then also those who have fallen asleep in Christ have perished.  (19)  If in this life only we have hope in Christ, we are of all men the most pitiable.</a:t>
            </a:r>
            <a:endParaRPr lang="en-US" sz="1400" b="0" i="0" u="none" strike="noStrike" baseline="0" dirty="0">
              <a:solidFill>
                <a:srgbClr val="FF0000"/>
              </a:solidFill>
              <a:latin typeface="Calibri" panose="020F0502020204030204" pitchFamily="34" charset="0"/>
            </a:endParaRPr>
          </a:p>
          <a:p>
            <a:pPr marR="0" algn="l" rtl="0"/>
            <a:r>
              <a:rPr lang="en-US" sz="2200" b="1" i="0" u="none" strike="noStrike" baseline="0" dirty="0">
                <a:solidFill>
                  <a:srgbClr val="FF0000"/>
                </a:solidFill>
                <a:latin typeface="Calibri" panose="020F0502020204030204" pitchFamily="34" charset="0"/>
              </a:rPr>
              <a:t>Isaiah 53:11-12</a:t>
            </a:r>
            <a:r>
              <a:rPr lang="en-US" sz="2200" b="0" i="1" u="none" strike="noStrike" baseline="0" dirty="0">
                <a:solidFill>
                  <a:srgbClr val="FF0000"/>
                </a:solidFill>
                <a:latin typeface="Calibri" panose="020F0502020204030204" pitchFamily="34" charset="0"/>
              </a:rPr>
              <a:t>  He shall see the labor of His soul, and be satisfied. By His knowledge My righteous Servant shall justify many, For He shall bear their iniquities.  (12)  Therefore I will divide Him a portion with the great, And He shall divide the spoil with the strong, Because He </a:t>
            </a:r>
            <a:r>
              <a:rPr lang="en-US" sz="2200" b="0" i="1" u="none" strike="noStrike" baseline="0" dirty="0" err="1">
                <a:solidFill>
                  <a:srgbClr val="FF0000"/>
                </a:solidFill>
                <a:latin typeface="Calibri" panose="020F0502020204030204" pitchFamily="34" charset="0"/>
              </a:rPr>
              <a:t>pou</a:t>
            </a:r>
            <a:r>
              <a:rPr lang="en-US" sz="2200" b="0" i="1" u="none" strike="noStrike" baseline="0" dirty="0">
                <a:solidFill>
                  <a:srgbClr val="FF0000"/>
                </a:solidFill>
                <a:latin typeface="Calibri" panose="020F0502020204030204" pitchFamily="34" charset="0"/>
              </a:rPr>
              <a:t>{red out His soul unto death, And He was numbered with the transgressors, And He bore the sin of many, And made intercession for the transgressors.</a:t>
            </a:r>
          </a:p>
          <a:p>
            <a:pPr marR="0" algn="l" rtl="0">
              <a:buSzPts val="2200"/>
              <a:buFont typeface="Symbol" panose="05050102010706020507" pitchFamily="18" charset="2"/>
              <a:buChar char="·"/>
            </a:pPr>
            <a:r>
              <a:rPr lang="en-US" sz="2200" b="1" i="0" u="none" strike="noStrike" baseline="0" dirty="0">
                <a:solidFill>
                  <a:srgbClr val="000000"/>
                </a:solidFill>
                <a:latin typeface="Calibri" panose="020F0502020204030204" pitchFamily="34" charset="0"/>
              </a:rPr>
              <a:t>[CLICK] Christ's Resurrection shows that He is our Lord!</a:t>
            </a:r>
          </a:p>
          <a:p>
            <a:pPr marR="0" algn="l" rtl="0"/>
            <a:r>
              <a:rPr lang="en-US" sz="2200" b="1" i="0" u="none" strike="noStrike" baseline="0" dirty="0">
                <a:solidFill>
                  <a:srgbClr val="FF0000"/>
                </a:solidFill>
                <a:latin typeface="Calibri" panose="020F0502020204030204" pitchFamily="34" charset="0"/>
              </a:rPr>
              <a:t>1 Corinthians 15:24-28 </a:t>
            </a:r>
            <a:r>
              <a:rPr lang="en-US" sz="2200" b="0" i="1" u="none" strike="noStrike" baseline="0" dirty="0">
                <a:solidFill>
                  <a:srgbClr val="FF0000"/>
                </a:solidFill>
                <a:latin typeface="Calibri" panose="020F0502020204030204" pitchFamily="34" charset="0"/>
              </a:rPr>
              <a:t> Then comes the end, when He delivers the kingdom to God the Father, when He puts an end to all rule and all authority and power.  (25)  For He must reign till He has put all enemies under His feet.  (26)  The last enemy that will be destroyed is death.  (27)  For "HE HAS PUT ALL THINGS UNDER HIS FEET." But when He says "all things are put under Him," it is evident that He who put all things under Him is excepted.  (28)  Now when all things are made subject to Him, then the Son Himself will also be subject to Him who put all things under Him, that God may be all in all.</a:t>
            </a:r>
            <a:endParaRPr lang="en-US" sz="1400" b="0" i="0" u="none" strike="noStrike" baseline="0" dirty="0">
              <a:solidFill>
                <a:srgbClr val="FF0000"/>
              </a:solidFill>
              <a:latin typeface="Calibri" panose="020F0502020204030204" pitchFamily="34" charset="0"/>
            </a:endParaRPr>
          </a:p>
          <a:p>
            <a:pPr marR="0" algn="l" rtl="0"/>
            <a:r>
              <a:rPr lang="en-US" sz="2200" b="1" i="0" u="none" strike="noStrike" baseline="0" dirty="0">
                <a:solidFill>
                  <a:srgbClr val="FF0000"/>
                </a:solidFill>
                <a:latin typeface="Calibri" panose="020F0502020204030204" pitchFamily="34" charset="0"/>
              </a:rPr>
              <a:t>Matthew 28:16-20 </a:t>
            </a:r>
            <a:r>
              <a:rPr lang="en-US" sz="2200" b="0" i="1" u="none" strike="noStrike" baseline="0" dirty="0">
                <a:solidFill>
                  <a:srgbClr val="FF0000"/>
                </a:solidFill>
                <a:latin typeface="Calibri" panose="020F0502020204030204" pitchFamily="34" charset="0"/>
              </a:rPr>
              <a:t> Then the eleven disciples went away into Galilee, to the mountain which Jesus had appointed for them.  (17)  When they saw Him, they worshiped Him; but some doubted.  (18)  And Jesus came and spoke to them, saying, "All authority has been given to Me in heaven and on earth.  (19)  Go therefore and make disciples of all the nations, baptizing them in the name of the Father and of the Son and of the Holy Spirit,  (20)  teaching them to observe all things that I have commanded you; and lo, I am with you always, even to the end of the age." Amen.</a:t>
            </a:r>
            <a:endParaRPr lang="en-US" sz="1400" b="0" i="0" u="none" strike="noStrike" baseline="0" dirty="0">
              <a:solidFill>
                <a:srgbClr val="FF0000"/>
              </a:solidFill>
              <a:latin typeface="Calibri" panose="020F0502020204030204" pitchFamily="34" charset="0"/>
            </a:endParaRPr>
          </a:p>
          <a:p>
            <a:pPr marR="0" algn="l" rtl="0">
              <a:buSzPts val="2200"/>
              <a:buFont typeface="Symbol" panose="05050102010706020507" pitchFamily="18" charset="2"/>
              <a:buChar char="·"/>
            </a:pPr>
            <a:r>
              <a:rPr lang="en-US" sz="2200" b="1" i="0" u="none" strike="noStrike" baseline="0" dirty="0">
                <a:solidFill>
                  <a:srgbClr val="000000"/>
                </a:solidFill>
                <a:latin typeface="Calibri" panose="020F0502020204030204" pitchFamily="34" charset="0"/>
              </a:rPr>
              <a:t>[CLICK]</a:t>
            </a:r>
            <a:r>
              <a:rPr lang="en-US" sz="2200" b="0" i="0" u="none" strike="noStrike" baseline="0" dirty="0">
                <a:solidFill>
                  <a:srgbClr val="000000"/>
                </a:solidFill>
                <a:latin typeface="Calibri" panose="020F0502020204030204" pitchFamily="34" charset="0"/>
              </a:rPr>
              <a:t> </a:t>
            </a:r>
            <a:r>
              <a:rPr lang="en-US" sz="2200" b="1" i="0" u="none" strike="noStrike" baseline="0" dirty="0">
                <a:solidFill>
                  <a:srgbClr val="000000"/>
                </a:solidFill>
                <a:latin typeface="Calibri" panose="020F0502020204030204" pitchFamily="34" charset="0"/>
              </a:rPr>
              <a:t>Reward and Punishment are Real!</a:t>
            </a:r>
          </a:p>
          <a:p>
            <a:pPr marR="0" lvl="1" algn="l" rtl="0">
              <a:buSzPts val="2200"/>
              <a:buFont typeface="Symbol" panose="05050102010706020507" pitchFamily="18" charset="2"/>
              <a:buChar char="·"/>
            </a:pPr>
            <a:r>
              <a:rPr lang="en-US" sz="2200" b="0" i="0" u="none" strike="noStrike" baseline="0" dirty="0">
                <a:solidFill>
                  <a:srgbClr val="000000"/>
                </a:solidFill>
                <a:latin typeface="Calibri" panose="020F0502020204030204" pitchFamily="34" charset="0"/>
              </a:rPr>
              <a:t>Christ's message to the Corinthians, as they were Christians is that discipleship leads to reward!</a:t>
            </a:r>
          </a:p>
          <a:p>
            <a:pPr marR="0" algn="l" rtl="0"/>
            <a:r>
              <a:rPr lang="en-US" sz="2200" b="1" i="0" u="none" strike="noStrike" baseline="0" dirty="0">
                <a:solidFill>
                  <a:srgbClr val="FF0000"/>
                </a:solidFill>
                <a:latin typeface="Calibri" panose="020F0502020204030204" pitchFamily="34" charset="0"/>
              </a:rPr>
              <a:t>1 Corinthians 15:57-58 </a:t>
            </a:r>
            <a:r>
              <a:rPr lang="en-US" sz="2200" b="0" i="1" u="none" strike="noStrike" baseline="0" dirty="0">
                <a:solidFill>
                  <a:srgbClr val="FF0000"/>
                </a:solidFill>
                <a:latin typeface="Calibri" panose="020F0502020204030204" pitchFamily="34" charset="0"/>
              </a:rPr>
              <a:t> But thanks be to God, who gives us the victory through our Lord Jesus Christ.  (58)  Therefore, my beloved brethren, be steadfast, immovable, always abounding in the work of the Lord, knowing that your labor is not in vain in the Lord.</a:t>
            </a:r>
          </a:p>
          <a:p>
            <a:pPr marR="0" lvl="2" algn="l" rtl="0">
              <a:buSzPts val="2200"/>
              <a:buFont typeface="Symbol" panose="05050102010706020507" pitchFamily="18" charset="2"/>
              <a:buChar char="·"/>
            </a:pPr>
            <a:r>
              <a:rPr lang="en-US" sz="2200" b="0" i="0" u="none" strike="noStrike" baseline="0" dirty="0">
                <a:latin typeface="Calibri" panose="020F0502020204030204" pitchFamily="34" charset="0"/>
              </a:rPr>
              <a:t>However, the resurrection in the judgment day leads to punishment for the wicked as well!</a:t>
            </a:r>
          </a:p>
          <a:p>
            <a:pPr marR="0" algn="l" rtl="0"/>
            <a:r>
              <a:rPr lang="en-US" sz="2200" b="1" i="0" u="none" strike="noStrike" baseline="0" dirty="0">
                <a:solidFill>
                  <a:srgbClr val="FF0000"/>
                </a:solidFill>
                <a:latin typeface="Calibri" panose="020F0502020204030204" pitchFamily="34" charset="0"/>
              </a:rPr>
              <a:t>2 Thessalonians 1:6-10 </a:t>
            </a:r>
            <a:r>
              <a:rPr lang="en-US" sz="2200" b="0" i="1" u="none" strike="noStrike" baseline="0" dirty="0">
                <a:solidFill>
                  <a:srgbClr val="FF0000"/>
                </a:solidFill>
                <a:latin typeface="Calibri" panose="020F0502020204030204" pitchFamily="34" charset="0"/>
              </a:rPr>
              <a:t> since it is a righteous thing with God to repay with tribulation those who trouble you,  (7)  and to give you who are troubled rest with us when the Lord Jesus is revealed from heaven with His mighty angels,  (8)  in flaming fire taking vengeance on those who do not know God, and on those who do not obey the gospel of our Lord Jesus Christ.  (9)  These shall be punished with everlasting destruction from the presence of the Lord and from the glory of His power,  (10)  when He comes, in that Day, to be glorified in His saints and to be admired among all those who believe, because our testimony among you was believed.</a:t>
            </a:r>
            <a:endParaRPr lang="en-US" sz="1400" b="0" i="0" u="none" strike="noStrike" baseline="0" dirty="0">
              <a:solidFill>
                <a:srgbClr val="FF0000"/>
              </a:solidFill>
              <a:latin typeface="Calibri" panose="020F0502020204030204" pitchFamily="34" charset="0"/>
            </a:endParaRPr>
          </a:p>
          <a:p>
            <a:endParaRPr lang="en-US" b="0" dirty="0">
              <a:solidFill>
                <a:schemeClr val="tx1"/>
              </a:solidFill>
              <a:effectLst/>
              <a:latin typeface="sofia-pr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68613-C2AB-455E-8221-15CBAF5698C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257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[CLICK] Conclusion: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Our own resurrection is dependent upon the resurrection of Jesus' Christ.</a:t>
            </a:r>
            <a:endParaRPr lang="en-US" sz="1200" b="0" i="1" u="none" strike="noStrike" baseline="0" dirty="0">
              <a:solidFill>
                <a:schemeClr val="tx1"/>
              </a:solidFill>
              <a:latin typeface="+mn-lt"/>
            </a:endParaRPr>
          </a:p>
          <a:p>
            <a:pPr marR="0" algn="l" rtl="0"/>
            <a:r>
              <a:rPr lang="en-US" sz="1200" b="1" i="0" u="none" strike="noStrike" baseline="0" dirty="0">
                <a:solidFill>
                  <a:schemeClr val="tx1"/>
                </a:solidFill>
                <a:latin typeface="+mn-lt"/>
              </a:rPr>
              <a:t>1 Corinthians 15:20-23 </a:t>
            </a:r>
            <a:r>
              <a:rPr lang="en-US" sz="1200" b="0" i="1" u="none" strike="noStrike" baseline="0" dirty="0">
                <a:solidFill>
                  <a:schemeClr val="tx1"/>
                </a:solidFill>
                <a:latin typeface="+mn-lt"/>
              </a:rPr>
              <a:t> But now Christ is risen from the dead, and has become the </a:t>
            </a:r>
            <a:r>
              <a:rPr lang="en-US" sz="1200" b="0" i="1" u="none" strike="noStrike" baseline="0" dirty="0" err="1">
                <a:solidFill>
                  <a:schemeClr val="tx1"/>
                </a:solidFill>
                <a:latin typeface="+mn-lt"/>
              </a:rPr>
              <a:t>firstfruits</a:t>
            </a:r>
            <a:r>
              <a:rPr lang="en-US" sz="1200" b="0" i="1" u="none" strike="noStrike" baseline="0" dirty="0">
                <a:solidFill>
                  <a:schemeClr val="tx1"/>
                </a:solidFill>
                <a:latin typeface="+mn-lt"/>
              </a:rPr>
              <a:t> of those who have fallen asleep.  (21)  For since by man came death, by Man also came the resurrection of the dead.  (22)  For as in Adam all die, even so in Christ all shall be made alive.  (23)  But each one in his own order: Christ the </a:t>
            </a:r>
            <a:r>
              <a:rPr lang="en-US" sz="1200" b="0" i="1" u="none" strike="noStrike" baseline="0" dirty="0" err="1">
                <a:solidFill>
                  <a:schemeClr val="tx1"/>
                </a:solidFill>
                <a:latin typeface="+mn-lt"/>
              </a:rPr>
              <a:t>firstfruits</a:t>
            </a:r>
            <a:r>
              <a:rPr lang="en-US" sz="1200" b="0" i="1" u="none" strike="noStrike" baseline="0" dirty="0">
                <a:solidFill>
                  <a:schemeClr val="tx1"/>
                </a:solidFill>
                <a:latin typeface="+mn-lt"/>
              </a:rPr>
              <a:t>, afterward those who are Christ's at His coming.</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Our life has significance as a direct result of His death on the cross</a:t>
            </a:r>
            <a:endParaRPr lang="en-US" sz="1200" b="0" i="1" u="none" strike="noStrike" baseline="0" dirty="0">
              <a:solidFill>
                <a:schemeClr val="tx1"/>
              </a:solidFill>
              <a:latin typeface="+mn-lt"/>
            </a:endParaRPr>
          </a:p>
          <a:p>
            <a:pPr marR="0" algn="l" rtl="0"/>
            <a:r>
              <a:rPr lang="en-US" sz="1200" b="1" i="0" u="none" strike="noStrike" baseline="0" dirty="0">
                <a:solidFill>
                  <a:schemeClr val="tx1"/>
                </a:solidFill>
                <a:latin typeface="+mn-lt"/>
              </a:rPr>
              <a:t>1 Corinthians 15:57-58</a:t>
            </a:r>
            <a:r>
              <a:rPr lang="en-US" sz="1200" b="0" i="1" u="none" strike="noStrike" baseline="0" dirty="0">
                <a:solidFill>
                  <a:schemeClr val="tx1"/>
                </a:solidFill>
                <a:latin typeface="+mn-lt"/>
              </a:rPr>
              <a:t>  But thanks be to God, who gives us the victory through our Lord Jesus Christ.  (58)  Therefore, my beloved brethren, be steadfast, immovable, always abounding in the work of the Lord, knowing that your labor is not in vain in the Lord.</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68613-C2AB-455E-8221-15CBAF5698C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389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8571-0544-00E9-97E4-4ADFE9AC4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E76657-5F87-9F17-598A-078EF7CAD6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9ECDD5-402B-5C9D-194D-E28CD3E21130}"/>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5" name="Footer Placeholder 4">
            <a:extLst>
              <a:ext uri="{FF2B5EF4-FFF2-40B4-BE49-F238E27FC236}">
                <a16:creationId xmlns:a16="http://schemas.microsoft.com/office/drawing/2014/main" id="{959BB971-F10E-2F39-BAFF-3E8484284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A04B2-3828-78A8-3E83-5B71AA5238D2}"/>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195879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066D-D108-5901-A93E-57C28B7640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0E5A9-03BA-CBAA-2EE5-013EA8D549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83465-EE81-B906-91AC-3888DA9B9512}"/>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5" name="Footer Placeholder 4">
            <a:extLst>
              <a:ext uri="{FF2B5EF4-FFF2-40B4-BE49-F238E27FC236}">
                <a16:creationId xmlns:a16="http://schemas.microsoft.com/office/drawing/2014/main" id="{2FCB1989-E774-4055-D9E0-A34A3E340C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FD534-3989-6308-6956-7B3045C38728}"/>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416704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F14F0-4659-674F-791B-2ACC1B8E12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97E828-568B-E185-DD21-0B778E8589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07D06-E887-B779-8F4F-285097C3DED2}"/>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5" name="Footer Placeholder 4">
            <a:extLst>
              <a:ext uri="{FF2B5EF4-FFF2-40B4-BE49-F238E27FC236}">
                <a16:creationId xmlns:a16="http://schemas.microsoft.com/office/drawing/2014/main" id="{89BBBAB6-8505-3844-655B-FCCAC2825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B5A95-415D-B2F3-DC01-49D19A71DA36}"/>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20381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D706-97C2-F960-593B-B91AA5F7F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70A6E-AC27-A85F-1B62-9494E938F6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4B42D-F707-1A70-B16A-A9672248EA0F}"/>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5" name="Footer Placeholder 4">
            <a:extLst>
              <a:ext uri="{FF2B5EF4-FFF2-40B4-BE49-F238E27FC236}">
                <a16:creationId xmlns:a16="http://schemas.microsoft.com/office/drawing/2014/main" id="{3D4034D7-9EA2-8B2B-7BDF-C0F915766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18681-2502-0DD3-3803-352D7092E1D4}"/>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397264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8182-7C8C-B18B-F05C-C080917A91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998235-080F-F74C-F3B3-277ECC1192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7DB93-5F58-F098-8280-5E1586F6AD93}"/>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5" name="Footer Placeholder 4">
            <a:extLst>
              <a:ext uri="{FF2B5EF4-FFF2-40B4-BE49-F238E27FC236}">
                <a16:creationId xmlns:a16="http://schemas.microsoft.com/office/drawing/2014/main" id="{EE591C53-3889-6715-9BAE-02301876A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F5532-E5C9-C8D5-719A-15B3D53C090E}"/>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21290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AE41-04BF-B6A0-3179-31F4E91C3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723AA-F78E-BE92-3B30-A7B920BD4B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9709CA-3A6B-6D25-3533-E699B346AC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A45412-2F8F-EF89-B63E-D72061A326E2}"/>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6" name="Footer Placeholder 5">
            <a:extLst>
              <a:ext uri="{FF2B5EF4-FFF2-40B4-BE49-F238E27FC236}">
                <a16:creationId xmlns:a16="http://schemas.microsoft.com/office/drawing/2014/main" id="{D2710D62-5B1B-8E76-F466-E40CB9AF2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2FE42-DFAA-04BA-3E60-786B625516ED}"/>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123925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BB2D-4A0C-D3F1-38AD-0D781EEA2D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4C6DB8-F3C2-3079-D219-CADE38BC89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29C046-9504-0513-D670-3DD902C77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D0086B-E5D0-F334-8D95-32C1362B7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47786-8F18-8C54-0795-7EBF6C2D8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5D164D-183C-FAAA-CEA5-44D22F34CE01}"/>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8" name="Footer Placeholder 7">
            <a:extLst>
              <a:ext uri="{FF2B5EF4-FFF2-40B4-BE49-F238E27FC236}">
                <a16:creationId xmlns:a16="http://schemas.microsoft.com/office/drawing/2014/main" id="{34EC10D4-A49D-CCC3-A0E5-C89C839902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6896A3-1139-263B-D60E-82AB35A34087}"/>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167099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D517-7DB0-2D4B-AB41-138FB6064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041C4C-ACD5-832D-56C4-07A7AA15A8D0}"/>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4" name="Footer Placeholder 3">
            <a:extLst>
              <a:ext uri="{FF2B5EF4-FFF2-40B4-BE49-F238E27FC236}">
                <a16:creationId xmlns:a16="http://schemas.microsoft.com/office/drawing/2014/main" id="{4DB9974A-370E-9867-3833-2BA89D6408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1FE2BA-3055-424C-3180-123E88FE9D51}"/>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415105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6B921-1D98-E8F3-7818-5F91101899F6}"/>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3" name="Footer Placeholder 2">
            <a:extLst>
              <a:ext uri="{FF2B5EF4-FFF2-40B4-BE49-F238E27FC236}">
                <a16:creationId xmlns:a16="http://schemas.microsoft.com/office/drawing/2014/main" id="{016457B6-EC03-942A-88F6-90332CAE48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01F2C0-1783-2F53-86B2-8E2F353223DF}"/>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219522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E507-6578-48EB-FEFF-0163E84C4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B20D99-2B12-D444-5D98-908DF32AA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814B35-3460-DC4A-4190-AF846D4A5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D7B80-AF4A-D925-65E8-1E95904A3646}"/>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6" name="Footer Placeholder 5">
            <a:extLst>
              <a:ext uri="{FF2B5EF4-FFF2-40B4-BE49-F238E27FC236}">
                <a16:creationId xmlns:a16="http://schemas.microsoft.com/office/drawing/2014/main" id="{45C1EA86-B266-0180-870F-CC739603E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1C48C-60CD-E48B-DF27-5A3EC86A2FC1}"/>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148725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A1E5-0D56-48BF-0D16-60A7CF80A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A5FA8B-9095-923E-2B9F-F8C1DB507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DCC04E-A4A4-E416-7982-340EC82C9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B3B68-46E3-CFC0-162B-283363F47706}"/>
              </a:ext>
            </a:extLst>
          </p:cNvPr>
          <p:cNvSpPr>
            <a:spLocks noGrp="1"/>
          </p:cNvSpPr>
          <p:nvPr>
            <p:ph type="dt" sz="half" idx="10"/>
          </p:nvPr>
        </p:nvSpPr>
        <p:spPr/>
        <p:txBody>
          <a:bodyPr/>
          <a:lstStyle/>
          <a:p>
            <a:fld id="{86B5885A-5A41-4ADD-9DDC-BCD94196F2E5}" type="datetimeFigureOut">
              <a:rPr lang="en-US" smtClean="0"/>
              <a:t>4/27/2024</a:t>
            </a:fld>
            <a:endParaRPr lang="en-US"/>
          </a:p>
        </p:txBody>
      </p:sp>
      <p:sp>
        <p:nvSpPr>
          <p:cNvPr id="6" name="Footer Placeholder 5">
            <a:extLst>
              <a:ext uri="{FF2B5EF4-FFF2-40B4-BE49-F238E27FC236}">
                <a16:creationId xmlns:a16="http://schemas.microsoft.com/office/drawing/2014/main" id="{9C21A73D-F453-7D76-064F-123655295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42EE9-A0A7-EE4A-FDCD-4A57BDDE74C2}"/>
              </a:ext>
            </a:extLst>
          </p:cNvPr>
          <p:cNvSpPr>
            <a:spLocks noGrp="1"/>
          </p:cNvSpPr>
          <p:nvPr>
            <p:ph type="sldNum" sz="quarter" idx="12"/>
          </p:nvPr>
        </p:nvSpPr>
        <p:spPr/>
        <p:txBody>
          <a:bodyPr/>
          <a:lstStyle/>
          <a:p>
            <a:fld id="{3B69B63A-4DEA-4A07-9530-4D4710ACBC75}" type="slidenum">
              <a:rPr lang="en-US" smtClean="0"/>
              <a:t>‹#›</a:t>
            </a:fld>
            <a:endParaRPr lang="en-US"/>
          </a:p>
        </p:txBody>
      </p:sp>
    </p:spTree>
    <p:extLst>
      <p:ext uri="{BB962C8B-B14F-4D97-AF65-F5344CB8AC3E}">
        <p14:creationId xmlns:p14="http://schemas.microsoft.com/office/powerpoint/2010/main" val="281159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AC6AF-BBDC-0F0B-38AD-7EA090230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550D4F-9FAE-7633-3973-E7FB00C35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F3765-E11A-508C-CDE3-824726AAF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B5885A-5A41-4ADD-9DDC-BCD94196F2E5}" type="datetimeFigureOut">
              <a:rPr lang="en-US" smtClean="0"/>
              <a:t>4/27/2024</a:t>
            </a:fld>
            <a:endParaRPr lang="en-US"/>
          </a:p>
        </p:txBody>
      </p:sp>
      <p:sp>
        <p:nvSpPr>
          <p:cNvPr id="5" name="Footer Placeholder 4">
            <a:extLst>
              <a:ext uri="{FF2B5EF4-FFF2-40B4-BE49-F238E27FC236}">
                <a16:creationId xmlns:a16="http://schemas.microsoft.com/office/drawing/2014/main" id="{27C16FF0-EC34-7B99-2AC8-AAB0A203F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68C5B4-E565-1061-E0F7-D481BC0B4C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69B63A-4DEA-4A07-9530-4D4710ACBC75}" type="slidenum">
              <a:rPr lang="en-US" smtClean="0"/>
              <a:t>‹#›</a:t>
            </a:fld>
            <a:endParaRPr lang="en-US"/>
          </a:p>
        </p:txBody>
      </p:sp>
    </p:spTree>
    <p:extLst>
      <p:ext uri="{BB962C8B-B14F-4D97-AF65-F5344CB8AC3E}">
        <p14:creationId xmlns:p14="http://schemas.microsoft.com/office/powerpoint/2010/main" val="2576632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333F-9506-06AE-0273-6A8569AA3F32}"/>
              </a:ext>
            </a:extLst>
          </p:cNvPr>
          <p:cNvSpPr>
            <a:spLocks noGrp="1"/>
          </p:cNvSpPr>
          <p:nvPr>
            <p:ph type="ctrTitle"/>
          </p:nvPr>
        </p:nvSpPr>
        <p:spPr>
          <a:xfrm>
            <a:off x="646922" y="373224"/>
            <a:ext cx="5679233" cy="4441372"/>
          </a:xfrm>
        </p:spPr>
        <p:txBody>
          <a:bodyPr anchor="t">
            <a:normAutofit/>
          </a:bodyPr>
          <a:lstStyle/>
          <a:p>
            <a:r>
              <a:rPr lang="en-US" dirty="0">
                <a:solidFill>
                  <a:srgbClr val="EBCA99"/>
                </a:solidFill>
                <a:latin typeface="Kavoon" panose="00000500000000000000" pitchFamily="2" charset="0"/>
              </a:rPr>
              <a:t>The</a:t>
            </a:r>
            <a:br>
              <a:rPr lang="en-US" dirty="0">
                <a:solidFill>
                  <a:srgbClr val="EBCA99"/>
                </a:solidFill>
                <a:latin typeface="Kavoon" panose="00000500000000000000" pitchFamily="2" charset="0"/>
              </a:rPr>
            </a:br>
            <a:r>
              <a:rPr lang="en-US" dirty="0">
                <a:solidFill>
                  <a:srgbClr val="EBCA99"/>
                </a:solidFill>
                <a:latin typeface="Kavoon" panose="00000500000000000000" pitchFamily="2" charset="0"/>
              </a:rPr>
              <a:t>Significance</a:t>
            </a:r>
            <a:br>
              <a:rPr lang="en-US" dirty="0">
                <a:solidFill>
                  <a:srgbClr val="EBCA99"/>
                </a:solidFill>
                <a:latin typeface="Kavoon" panose="00000500000000000000" pitchFamily="2" charset="0"/>
              </a:rPr>
            </a:br>
            <a:r>
              <a:rPr lang="en-US" dirty="0">
                <a:solidFill>
                  <a:srgbClr val="EBCA99"/>
                </a:solidFill>
                <a:latin typeface="Kavoon" panose="00000500000000000000" pitchFamily="2" charset="0"/>
              </a:rPr>
              <a:t>of the</a:t>
            </a:r>
            <a:br>
              <a:rPr lang="en-US" dirty="0">
                <a:solidFill>
                  <a:srgbClr val="EBCA99"/>
                </a:solidFill>
                <a:latin typeface="Kavoon" panose="00000500000000000000" pitchFamily="2" charset="0"/>
              </a:rPr>
            </a:br>
            <a:r>
              <a:rPr lang="en-US" dirty="0">
                <a:solidFill>
                  <a:srgbClr val="EBCA99"/>
                </a:solidFill>
                <a:latin typeface="Kavoon" panose="00000500000000000000" pitchFamily="2" charset="0"/>
              </a:rPr>
              <a:t>Resurrection</a:t>
            </a:r>
            <a:br>
              <a:rPr lang="en-US" dirty="0">
                <a:solidFill>
                  <a:srgbClr val="EBCA99"/>
                </a:solidFill>
                <a:latin typeface="Kavoon" panose="00000500000000000000" pitchFamily="2" charset="0"/>
              </a:rPr>
            </a:br>
            <a:r>
              <a:rPr lang="en-US" dirty="0">
                <a:solidFill>
                  <a:srgbClr val="EBCA99"/>
                </a:solidFill>
                <a:latin typeface="Kavoon" panose="00000500000000000000" pitchFamily="2" charset="0"/>
              </a:rPr>
              <a:t>of Jesus</a:t>
            </a:r>
          </a:p>
        </p:txBody>
      </p:sp>
      <p:sp>
        <p:nvSpPr>
          <p:cNvPr id="3" name="Subtitle 2">
            <a:extLst>
              <a:ext uri="{FF2B5EF4-FFF2-40B4-BE49-F238E27FC236}">
                <a16:creationId xmlns:a16="http://schemas.microsoft.com/office/drawing/2014/main" id="{A95C3DF3-2772-1FA8-3EB8-BB4B0FC78250}"/>
              </a:ext>
            </a:extLst>
          </p:cNvPr>
          <p:cNvSpPr>
            <a:spLocks noGrp="1"/>
          </p:cNvSpPr>
          <p:nvPr>
            <p:ph type="subTitle" idx="1"/>
          </p:nvPr>
        </p:nvSpPr>
        <p:spPr>
          <a:xfrm>
            <a:off x="646922" y="5440169"/>
            <a:ext cx="5449078" cy="1044607"/>
          </a:xfrm>
        </p:spPr>
        <p:txBody>
          <a:bodyPr>
            <a:normAutofit/>
          </a:bodyPr>
          <a:lstStyle/>
          <a:p>
            <a:r>
              <a:rPr lang="en-US" sz="4400" b="1" dirty="0">
                <a:solidFill>
                  <a:srgbClr val="EBCA99"/>
                </a:solidFill>
              </a:rPr>
              <a:t>1 Corinthians 15</a:t>
            </a:r>
          </a:p>
        </p:txBody>
      </p:sp>
    </p:spTree>
    <p:extLst>
      <p:ext uri="{BB962C8B-B14F-4D97-AF65-F5344CB8AC3E}">
        <p14:creationId xmlns:p14="http://schemas.microsoft.com/office/powerpoint/2010/main" val="1811037677"/>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5E4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C7906-F146-7B13-FB01-1EF3CB0E7C5C}"/>
              </a:ext>
            </a:extLst>
          </p:cNvPr>
          <p:cNvSpPr>
            <a:spLocks noGrp="1"/>
          </p:cNvSpPr>
          <p:nvPr>
            <p:ph idx="1"/>
          </p:nvPr>
        </p:nvSpPr>
        <p:spPr>
          <a:xfrm>
            <a:off x="354563" y="373226"/>
            <a:ext cx="11364686" cy="6214188"/>
          </a:xfrm>
        </p:spPr>
        <p:txBody>
          <a:bodyPr>
            <a:noAutofit/>
          </a:bodyPr>
          <a:lstStyle/>
          <a:p>
            <a:pPr marL="0" indent="0">
              <a:lnSpc>
                <a:spcPct val="70000"/>
              </a:lnSpc>
              <a:buNone/>
            </a:pPr>
            <a:r>
              <a:rPr lang="en-US" sz="3600" b="0" i="0" u="none" strike="noStrike" baseline="0" dirty="0">
                <a:solidFill>
                  <a:srgbClr val="EBCA99"/>
                </a:solidFill>
                <a:latin typeface="Calibri" panose="020F0502020204030204" pitchFamily="34" charset="0"/>
              </a:rPr>
              <a:t>"Despite accepting the biblical accounts of Jesus’ resurrection, many Americans have conflicting thoughts about the Bible and seem to see little connection between Jesus rising again and their daily lives.</a:t>
            </a:r>
          </a:p>
          <a:p>
            <a:pPr marL="0" indent="0">
              <a:lnSpc>
                <a:spcPct val="70000"/>
              </a:lnSpc>
              <a:spcBef>
                <a:spcPts val="0"/>
              </a:spcBef>
              <a:spcAft>
                <a:spcPts val="600"/>
              </a:spcAft>
              <a:buNone/>
            </a:pPr>
            <a:br>
              <a:rPr lang="en-US" sz="3600" b="0" i="0" u="none" strike="noStrike" baseline="0" dirty="0">
                <a:solidFill>
                  <a:srgbClr val="EBCA99"/>
                </a:solidFill>
                <a:latin typeface="Calibri" panose="020F0502020204030204" pitchFamily="34" charset="0"/>
              </a:rPr>
            </a:br>
            <a:r>
              <a:rPr lang="en-US" sz="3600" b="0" i="0" u="none" strike="noStrike" baseline="0" dirty="0">
                <a:solidFill>
                  <a:srgbClr val="EBCA99"/>
                </a:solidFill>
                <a:latin typeface="Calibri" panose="020F0502020204030204" pitchFamily="34" charset="0"/>
              </a:rPr>
              <a:t>“In 2022, for the first time in the history of the State of Theology study, a majority of Americans (53%) say the Bible, like all sacred writings, contains helpful accounts of ancient myths but is not literally true. And 40%, the highest percentage yet, say modern science disproves the Bible.</a:t>
            </a:r>
          </a:p>
          <a:p>
            <a:pPr marL="0" indent="0">
              <a:lnSpc>
                <a:spcPct val="70000"/>
              </a:lnSpc>
              <a:spcBef>
                <a:spcPts val="0"/>
              </a:spcBef>
              <a:spcAft>
                <a:spcPts val="600"/>
              </a:spcAft>
              <a:buNone/>
            </a:pPr>
            <a:br>
              <a:rPr lang="en-US" sz="3600" b="0" i="0" u="none" strike="noStrike" baseline="0" dirty="0">
                <a:solidFill>
                  <a:srgbClr val="EBCA99"/>
                </a:solidFill>
                <a:latin typeface="Calibri" panose="020F0502020204030204" pitchFamily="34" charset="0"/>
              </a:rPr>
            </a:br>
            <a:r>
              <a:rPr lang="en-US" sz="3600" b="0" i="0" u="none" strike="noStrike" baseline="0" dirty="0">
                <a:solidFill>
                  <a:srgbClr val="EBCA99"/>
                </a:solidFill>
                <a:latin typeface="Calibri" panose="020F0502020204030204" pitchFamily="34" charset="0"/>
              </a:rPr>
              <a:t>“A growing percentage, up to a high of 32%, says God is unconcerned with their day-to-day decisions. And 3 in 5 (60%) say religious belief is a matter of personal opinion, not objective truth."</a:t>
            </a:r>
            <a:endParaRPr lang="en-US" sz="3600" dirty="0">
              <a:solidFill>
                <a:srgbClr val="EBCA99"/>
              </a:solidFill>
            </a:endParaRPr>
          </a:p>
        </p:txBody>
      </p:sp>
    </p:spTree>
    <p:extLst>
      <p:ext uri="{BB962C8B-B14F-4D97-AF65-F5344CB8AC3E}">
        <p14:creationId xmlns:p14="http://schemas.microsoft.com/office/powerpoint/2010/main" val="2973451711"/>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30000" contras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333F-9506-06AE-0273-6A8569AA3F32}"/>
              </a:ext>
            </a:extLst>
          </p:cNvPr>
          <p:cNvSpPr>
            <a:spLocks noGrp="1"/>
          </p:cNvSpPr>
          <p:nvPr>
            <p:ph type="ctrTitle"/>
          </p:nvPr>
        </p:nvSpPr>
        <p:spPr>
          <a:xfrm>
            <a:off x="429207" y="261258"/>
            <a:ext cx="9032033" cy="1007705"/>
          </a:xfrm>
        </p:spPr>
        <p:txBody>
          <a:bodyPr anchor="t">
            <a:normAutofit/>
          </a:bodyPr>
          <a:lstStyle/>
          <a:p>
            <a:pPr algn="l"/>
            <a:r>
              <a:rPr lang="en-US" sz="5400" dirty="0">
                <a:solidFill>
                  <a:srgbClr val="EBCA99"/>
                </a:solidFill>
                <a:latin typeface="Kavoon" panose="00000500000000000000" pitchFamily="2" charset="0"/>
              </a:rPr>
              <a:t>The Resurrection of Jesus</a:t>
            </a:r>
          </a:p>
        </p:txBody>
      </p:sp>
      <p:sp>
        <p:nvSpPr>
          <p:cNvPr id="3" name="Subtitle 2">
            <a:extLst>
              <a:ext uri="{FF2B5EF4-FFF2-40B4-BE49-F238E27FC236}">
                <a16:creationId xmlns:a16="http://schemas.microsoft.com/office/drawing/2014/main" id="{A95C3DF3-2772-1FA8-3EB8-BB4B0FC78250}"/>
              </a:ext>
            </a:extLst>
          </p:cNvPr>
          <p:cNvSpPr>
            <a:spLocks noGrp="1"/>
          </p:cNvSpPr>
          <p:nvPr>
            <p:ph type="subTitle" idx="1"/>
          </p:nvPr>
        </p:nvSpPr>
        <p:spPr>
          <a:xfrm>
            <a:off x="429207" y="1268963"/>
            <a:ext cx="9759821" cy="5215814"/>
          </a:xfrm>
        </p:spPr>
        <p:txBody>
          <a:bodyPr>
            <a:normAutofit lnSpcReduction="10000"/>
          </a:bodyPr>
          <a:lstStyle/>
          <a:p>
            <a:pPr marL="571500" indent="-571500" algn="l">
              <a:buFont typeface="Arial" panose="020B0604020202020204" pitchFamily="34" charset="0"/>
              <a:buChar char="•"/>
            </a:pPr>
            <a:r>
              <a:rPr lang="en-US" sz="4400" b="1" dirty="0">
                <a:solidFill>
                  <a:srgbClr val="EBCA99"/>
                </a:solidFill>
                <a:effectLst>
                  <a:outerShdw blurRad="38100" dist="38100" dir="2700000" algn="tl">
                    <a:srgbClr val="000000">
                      <a:alpha val="43137"/>
                    </a:srgbClr>
                  </a:outerShdw>
                </a:effectLst>
              </a:rPr>
              <a:t>Paul’s Argument to the Corinthians</a:t>
            </a:r>
          </a:p>
          <a:p>
            <a:pPr marL="914400" algn="l"/>
            <a:r>
              <a:rPr lang="en-US" sz="4000" dirty="0">
                <a:solidFill>
                  <a:srgbClr val="EBCA99"/>
                </a:solidFill>
                <a:effectLst>
                  <a:outerShdw blurRad="38100" dist="38100" dir="2700000" algn="tl">
                    <a:srgbClr val="000000">
                      <a:alpha val="43137"/>
                    </a:srgbClr>
                  </a:outerShdw>
                </a:effectLst>
              </a:rPr>
              <a:t>(15:12-14; 20-23)</a:t>
            </a:r>
          </a:p>
          <a:p>
            <a:pPr marL="571500" indent="-571500" algn="l">
              <a:buFont typeface="Arial" panose="020B0604020202020204" pitchFamily="34" charset="0"/>
              <a:buChar char="•"/>
            </a:pPr>
            <a:r>
              <a:rPr lang="en-US" sz="4400" b="1" dirty="0">
                <a:solidFill>
                  <a:srgbClr val="EBCA99"/>
                </a:solidFill>
                <a:effectLst>
                  <a:outerShdw blurRad="38100" dist="38100" dir="2700000" algn="tl">
                    <a:srgbClr val="000000">
                      <a:alpha val="43137"/>
                    </a:srgbClr>
                  </a:outerShdw>
                </a:effectLst>
              </a:rPr>
              <a:t>Jesus Christ is Savior</a:t>
            </a:r>
          </a:p>
          <a:p>
            <a:pPr marL="635000" lvl="1" indent="279400" algn="l"/>
            <a:r>
              <a:rPr lang="en-US" sz="4000" dirty="0">
                <a:solidFill>
                  <a:srgbClr val="EBCA99"/>
                </a:solidFill>
                <a:effectLst>
                  <a:outerShdw blurRad="38100" dist="38100" dir="2700000" algn="tl">
                    <a:srgbClr val="000000">
                      <a:alpha val="43137"/>
                    </a:srgbClr>
                  </a:outerShdw>
                </a:effectLst>
              </a:rPr>
              <a:t>(15:17-19) Isaiah 53:11-12</a:t>
            </a:r>
          </a:p>
          <a:p>
            <a:pPr marL="636587" indent="-571500" algn="l">
              <a:buFont typeface="Arial" panose="020B0604020202020204" pitchFamily="34" charset="0"/>
              <a:buChar char="•"/>
            </a:pPr>
            <a:r>
              <a:rPr lang="en-US" sz="4400" b="1" dirty="0">
                <a:solidFill>
                  <a:srgbClr val="EBCA99"/>
                </a:solidFill>
                <a:effectLst>
                  <a:outerShdw blurRad="38100" dist="38100" dir="2700000" algn="tl">
                    <a:srgbClr val="000000">
                      <a:alpha val="43137"/>
                    </a:srgbClr>
                  </a:outerShdw>
                </a:effectLst>
              </a:rPr>
              <a:t>Jesus Christ is Lord</a:t>
            </a:r>
          </a:p>
          <a:p>
            <a:pPr marL="577850" lvl="1" indent="336550" algn="l"/>
            <a:r>
              <a:rPr lang="en-US" sz="4000" dirty="0">
                <a:solidFill>
                  <a:srgbClr val="EBCA99"/>
                </a:solidFill>
                <a:effectLst>
                  <a:outerShdw blurRad="38100" dist="38100" dir="2700000" algn="tl">
                    <a:srgbClr val="000000">
                      <a:alpha val="43137"/>
                    </a:srgbClr>
                  </a:outerShdw>
                </a:effectLst>
              </a:rPr>
              <a:t>(15:24-28) Matthew 28:16-20</a:t>
            </a:r>
          </a:p>
          <a:p>
            <a:pPr marL="636587" indent="-571500" algn="l">
              <a:buFont typeface="Arial" panose="020B0604020202020204" pitchFamily="34" charset="0"/>
              <a:buChar char="•"/>
            </a:pPr>
            <a:r>
              <a:rPr lang="en-US" sz="4400" b="1" dirty="0">
                <a:solidFill>
                  <a:srgbClr val="EBCA99"/>
                </a:solidFill>
                <a:effectLst>
                  <a:outerShdw blurRad="38100" dist="38100" dir="2700000" algn="tl">
                    <a:srgbClr val="000000">
                      <a:alpha val="43137"/>
                    </a:srgbClr>
                  </a:outerShdw>
                </a:effectLst>
              </a:rPr>
              <a:t>Reward and Punishment are Real</a:t>
            </a:r>
          </a:p>
          <a:p>
            <a:pPr marL="577850" lvl="1" indent="336550" algn="l"/>
            <a:r>
              <a:rPr lang="en-US" sz="4000" dirty="0">
                <a:solidFill>
                  <a:srgbClr val="EBCA99"/>
                </a:solidFill>
                <a:effectLst>
                  <a:outerShdw blurRad="38100" dist="38100" dir="2700000" algn="tl">
                    <a:srgbClr val="000000">
                      <a:alpha val="43137"/>
                    </a:srgbClr>
                  </a:outerShdw>
                </a:effectLst>
              </a:rPr>
              <a:t>(15:57-58) 2 Thessalonians 1:6-10</a:t>
            </a:r>
          </a:p>
        </p:txBody>
      </p:sp>
    </p:spTree>
    <p:extLst>
      <p:ext uri="{BB962C8B-B14F-4D97-AF65-F5344CB8AC3E}">
        <p14:creationId xmlns:p14="http://schemas.microsoft.com/office/powerpoint/2010/main" val="2841740610"/>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333F-9506-06AE-0273-6A8569AA3F32}"/>
              </a:ext>
            </a:extLst>
          </p:cNvPr>
          <p:cNvSpPr>
            <a:spLocks noGrp="1"/>
          </p:cNvSpPr>
          <p:nvPr>
            <p:ph type="ctrTitle"/>
          </p:nvPr>
        </p:nvSpPr>
        <p:spPr>
          <a:xfrm>
            <a:off x="646922" y="373224"/>
            <a:ext cx="5679233" cy="1175658"/>
          </a:xfrm>
        </p:spPr>
        <p:txBody>
          <a:bodyPr anchor="t">
            <a:normAutofit/>
          </a:bodyPr>
          <a:lstStyle/>
          <a:p>
            <a:r>
              <a:rPr lang="en-US" dirty="0">
                <a:solidFill>
                  <a:srgbClr val="EBCA99"/>
                </a:solidFill>
                <a:latin typeface="Kavoon" panose="00000500000000000000" pitchFamily="2" charset="0"/>
              </a:rPr>
              <a:t>Conclusion</a:t>
            </a:r>
          </a:p>
        </p:txBody>
      </p:sp>
      <p:sp>
        <p:nvSpPr>
          <p:cNvPr id="3" name="Subtitle 2">
            <a:extLst>
              <a:ext uri="{FF2B5EF4-FFF2-40B4-BE49-F238E27FC236}">
                <a16:creationId xmlns:a16="http://schemas.microsoft.com/office/drawing/2014/main" id="{A95C3DF3-2772-1FA8-3EB8-BB4B0FC78250}"/>
              </a:ext>
            </a:extLst>
          </p:cNvPr>
          <p:cNvSpPr>
            <a:spLocks noGrp="1"/>
          </p:cNvSpPr>
          <p:nvPr>
            <p:ph type="subTitle" idx="1"/>
          </p:nvPr>
        </p:nvSpPr>
        <p:spPr>
          <a:xfrm>
            <a:off x="646922" y="1418253"/>
            <a:ext cx="6332376" cy="5066523"/>
          </a:xfrm>
        </p:spPr>
        <p:txBody>
          <a:bodyPr>
            <a:normAutofit/>
          </a:bodyPr>
          <a:lstStyle/>
          <a:p>
            <a:r>
              <a:rPr lang="en-US" sz="4400" b="1" dirty="0">
                <a:solidFill>
                  <a:srgbClr val="EBCA99"/>
                </a:solidFill>
              </a:rPr>
              <a:t>Our resurrection is dependent upon Jesus’ resurrection. </a:t>
            </a:r>
            <a:r>
              <a:rPr lang="en-US" sz="4400" dirty="0">
                <a:solidFill>
                  <a:srgbClr val="EBCA99"/>
                </a:solidFill>
              </a:rPr>
              <a:t>(15:20-23)</a:t>
            </a:r>
          </a:p>
          <a:p>
            <a:endParaRPr lang="en-US" sz="4400" b="1" dirty="0">
              <a:solidFill>
                <a:srgbClr val="EBCA99"/>
              </a:solidFill>
            </a:endParaRPr>
          </a:p>
          <a:p>
            <a:r>
              <a:rPr lang="en-US" sz="4400" b="1" dirty="0">
                <a:solidFill>
                  <a:srgbClr val="EBCA99"/>
                </a:solidFill>
              </a:rPr>
              <a:t>Our life has significance as a result of His victory over death!</a:t>
            </a:r>
          </a:p>
        </p:txBody>
      </p:sp>
    </p:spTree>
    <p:extLst>
      <p:ext uri="{BB962C8B-B14F-4D97-AF65-F5344CB8AC3E}">
        <p14:creationId xmlns:p14="http://schemas.microsoft.com/office/powerpoint/2010/main" val="216363745"/>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687</TotalTime>
  <Words>1912</Words>
  <Application>Microsoft Office PowerPoint</Application>
  <PresentationFormat>Widescreen</PresentationFormat>
  <Paragraphs>71</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Aptos</vt:lpstr>
      <vt:lpstr>Aptos Display</vt:lpstr>
      <vt:lpstr>Arial</vt:lpstr>
      <vt:lpstr>Calibri</vt:lpstr>
      <vt:lpstr>Kavoon</vt:lpstr>
      <vt:lpstr>sofia-pro</vt:lpstr>
      <vt:lpstr>Symbol</vt:lpstr>
      <vt:lpstr>Office Theme</vt:lpstr>
      <vt:lpstr>The Significance of the Resurrection of Jesus</vt:lpstr>
      <vt:lpstr>PowerPoint Presentation</vt:lpstr>
      <vt:lpstr>The Resurrection of Jesus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Significance of the Resurrection of Jesus</dc:title>
  <dc:creator>Stan Cox</dc:creator>
  <cp:lastModifiedBy>Stan Cox</cp:lastModifiedBy>
  <cp:revision>1</cp:revision>
  <dcterms:created xsi:type="dcterms:W3CDTF">2024-04-23T16:52:25Z</dcterms:created>
  <dcterms:modified xsi:type="dcterms:W3CDTF">2024-04-28T03:33:35Z</dcterms:modified>
</cp:coreProperties>
</file>