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8"/>
  </p:notesMasterIdLst>
  <p:handoutMasterIdLst>
    <p:handoutMasterId r:id="rId9"/>
  </p:handoutMasterIdLst>
  <p:sldIdLst>
    <p:sldId id="256" r:id="rId2"/>
    <p:sldId id="257" r:id="rId3"/>
    <p:sldId id="258" r:id="rId4"/>
    <p:sldId id="259" r:id="rId5"/>
    <p:sldId id="260" r:id="rId6"/>
    <p:sldId id="261" r:id="rId7"/>
  </p:sldIdLst>
  <p:sldSz cx="12192000" cy="6858000"/>
  <p:notesSz cx="6858000" cy="9144000"/>
  <p:embeddedFontLst>
    <p:embeddedFont>
      <p:font typeface="KG TRIBECA STAMP" panose="02000505000000020004" pitchFamily="2" charset="0"/>
      <p:regular r:id="rId1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F0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EA029EE-CDA5-4BB9-8EF4-794769EAE175}" v="21" dt="2024-06-29T21:37:31.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4968" autoAdjust="0"/>
    <p:restoredTop sz="69582" autoAdjust="0"/>
  </p:normalViewPr>
  <p:slideViewPr>
    <p:cSldViewPr snapToGrid="0">
      <p:cViewPr varScale="1">
        <p:scale>
          <a:sx n="54" d="100"/>
          <a:sy n="54" d="100"/>
        </p:scale>
        <p:origin x="1738" y="53"/>
      </p:cViewPr>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6"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6/11/relationships/changesInfo" Target="changesInfos/changesInfo1.xml"/><Relationship Id="rId10"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CEA029EE-CDA5-4BB9-8EF4-794769EAE175}"/>
    <pc:docChg chg="undo custSel addSld delSld modSld modHandout">
      <pc:chgData name="Stan Cox" userId="9376f276357bfffd" providerId="LiveId" clId="{CEA029EE-CDA5-4BB9-8EF4-794769EAE175}" dt="2024-06-29T21:39:16.552" v="1874" actId="20577"/>
      <pc:docMkLst>
        <pc:docMk/>
      </pc:docMkLst>
      <pc:sldChg chg="modSp mod modTransition modNotesTx">
        <pc:chgData name="Stan Cox" userId="9376f276357bfffd" providerId="LiveId" clId="{CEA029EE-CDA5-4BB9-8EF4-794769EAE175}" dt="2024-06-29T21:35:12.295" v="1722" actId="207"/>
        <pc:sldMkLst>
          <pc:docMk/>
          <pc:sldMk cId="2155200432" sldId="256"/>
        </pc:sldMkLst>
        <pc:spChg chg="mod">
          <ac:chgData name="Stan Cox" userId="9376f276357bfffd" providerId="LiveId" clId="{CEA029EE-CDA5-4BB9-8EF4-794769EAE175}" dt="2024-06-29T01:14:02.221" v="3" actId="207"/>
          <ac:spMkLst>
            <pc:docMk/>
            <pc:sldMk cId="2155200432" sldId="256"/>
            <ac:spMk id="2" creationId="{AA6E65B0-086E-EBBA-B662-0C996FC48033}"/>
          </ac:spMkLst>
        </pc:spChg>
        <pc:spChg chg="mod">
          <ac:chgData name="Stan Cox" userId="9376f276357bfffd" providerId="LiveId" clId="{CEA029EE-CDA5-4BB9-8EF4-794769EAE175}" dt="2024-06-29T01:13:58.954" v="2" actId="207"/>
          <ac:spMkLst>
            <pc:docMk/>
            <pc:sldMk cId="2155200432" sldId="256"/>
            <ac:spMk id="3" creationId="{D6C2729B-0E70-CB0E-1F6C-BD31EF0B276E}"/>
          </ac:spMkLst>
        </pc:spChg>
        <pc:spChg chg="mod">
          <ac:chgData name="Stan Cox" userId="9376f276357bfffd" providerId="LiveId" clId="{CEA029EE-CDA5-4BB9-8EF4-794769EAE175}" dt="2024-06-29T01:13:55.649" v="1" actId="207"/>
          <ac:spMkLst>
            <pc:docMk/>
            <pc:sldMk cId="2155200432" sldId="256"/>
            <ac:spMk id="4" creationId="{F6633373-BFBC-B158-DA10-4535BD8F27E7}"/>
          </ac:spMkLst>
        </pc:spChg>
      </pc:sldChg>
      <pc:sldChg chg="delSp modSp add mod modNotesTx">
        <pc:chgData name="Stan Cox" userId="9376f276357bfffd" providerId="LiveId" clId="{CEA029EE-CDA5-4BB9-8EF4-794769EAE175}" dt="2024-06-29T21:35:31.580" v="1723"/>
        <pc:sldMkLst>
          <pc:docMk/>
          <pc:sldMk cId="939214420" sldId="257"/>
        </pc:sldMkLst>
        <pc:spChg chg="mod">
          <ac:chgData name="Stan Cox" userId="9376f276357bfffd" providerId="LiveId" clId="{CEA029EE-CDA5-4BB9-8EF4-794769EAE175}" dt="2024-06-29T17:46:35.157" v="435" actId="14100"/>
          <ac:spMkLst>
            <pc:docMk/>
            <pc:sldMk cId="939214420" sldId="257"/>
            <ac:spMk id="2" creationId="{AA6E65B0-086E-EBBA-B662-0C996FC48033}"/>
          </ac:spMkLst>
        </pc:spChg>
        <pc:spChg chg="mod">
          <ac:chgData name="Stan Cox" userId="9376f276357bfffd" providerId="LiveId" clId="{CEA029EE-CDA5-4BB9-8EF4-794769EAE175}" dt="2024-06-29T17:46:40.470" v="438" actId="14100"/>
          <ac:spMkLst>
            <pc:docMk/>
            <pc:sldMk cId="939214420" sldId="257"/>
            <ac:spMk id="3" creationId="{D6C2729B-0E70-CB0E-1F6C-BD31EF0B276E}"/>
          </ac:spMkLst>
        </pc:spChg>
        <pc:spChg chg="del">
          <ac:chgData name="Stan Cox" userId="9376f276357bfffd" providerId="LiveId" clId="{CEA029EE-CDA5-4BB9-8EF4-794769EAE175}" dt="2024-06-29T17:11:52.655" v="83" actId="478"/>
          <ac:spMkLst>
            <pc:docMk/>
            <pc:sldMk cId="939214420" sldId="257"/>
            <ac:spMk id="4" creationId="{F6633373-BFBC-B158-DA10-4535BD8F27E7}"/>
          </ac:spMkLst>
        </pc:spChg>
      </pc:sldChg>
      <pc:sldChg chg="add del setBg">
        <pc:chgData name="Stan Cox" userId="9376f276357bfffd" providerId="LiveId" clId="{CEA029EE-CDA5-4BB9-8EF4-794769EAE175}" dt="2024-06-29T17:10:24.907" v="5"/>
        <pc:sldMkLst>
          <pc:docMk/>
          <pc:sldMk cId="3930967941" sldId="257"/>
        </pc:sldMkLst>
      </pc:sldChg>
      <pc:sldChg chg="add del setBg">
        <pc:chgData name="Stan Cox" userId="9376f276357bfffd" providerId="LiveId" clId="{CEA029EE-CDA5-4BB9-8EF4-794769EAE175}" dt="2024-06-29T18:31:30.064" v="440"/>
        <pc:sldMkLst>
          <pc:docMk/>
          <pc:sldMk cId="3286200838" sldId="258"/>
        </pc:sldMkLst>
      </pc:sldChg>
      <pc:sldChg chg="modSp add mod modNotesTx">
        <pc:chgData name="Stan Cox" userId="9376f276357bfffd" providerId="LiveId" clId="{CEA029EE-CDA5-4BB9-8EF4-794769EAE175}" dt="2024-06-29T21:36:32.836" v="1727" actId="20577"/>
        <pc:sldMkLst>
          <pc:docMk/>
          <pc:sldMk cId="3473345863" sldId="258"/>
        </pc:sldMkLst>
        <pc:spChg chg="mod">
          <ac:chgData name="Stan Cox" userId="9376f276357bfffd" providerId="LiveId" clId="{CEA029EE-CDA5-4BB9-8EF4-794769EAE175}" dt="2024-06-29T18:31:44.621" v="492" actId="20577"/>
          <ac:spMkLst>
            <pc:docMk/>
            <pc:sldMk cId="3473345863" sldId="258"/>
            <ac:spMk id="2" creationId="{AA6E65B0-086E-EBBA-B662-0C996FC48033}"/>
          </ac:spMkLst>
        </pc:spChg>
        <pc:spChg chg="mod">
          <ac:chgData name="Stan Cox" userId="9376f276357bfffd" providerId="LiveId" clId="{CEA029EE-CDA5-4BB9-8EF4-794769EAE175}" dt="2024-06-29T21:36:32.836" v="1727" actId="20577"/>
          <ac:spMkLst>
            <pc:docMk/>
            <pc:sldMk cId="3473345863" sldId="258"/>
            <ac:spMk id="3" creationId="{D6C2729B-0E70-CB0E-1F6C-BD31EF0B276E}"/>
          </ac:spMkLst>
        </pc:spChg>
      </pc:sldChg>
      <pc:sldChg chg="add del setBg">
        <pc:chgData name="Stan Cox" userId="9376f276357bfffd" providerId="LiveId" clId="{CEA029EE-CDA5-4BB9-8EF4-794769EAE175}" dt="2024-06-29T19:22:16.010" v="706"/>
        <pc:sldMkLst>
          <pc:docMk/>
          <pc:sldMk cId="649595575" sldId="259"/>
        </pc:sldMkLst>
      </pc:sldChg>
      <pc:sldChg chg="modSp add mod modNotesTx">
        <pc:chgData name="Stan Cox" userId="9376f276357bfffd" providerId="LiveId" clId="{CEA029EE-CDA5-4BB9-8EF4-794769EAE175}" dt="2024-06-29T21:36:58.355" v="1728"/>
        <pc:sldMkLst>
          <pc:docMk/>
          <pc:sldMk cId="3667280858" sldId="259"/>
        </pc:sldMkLst>
        <pc:spChg chg="mod">
          <ac:chgData name="Stan Cox" userId="9376f276357bfffd" providerId="LiveId" clId="{CEA029EE-CDA5-4BB9-8EF4-794769EAE175}" dt="2024-06-29T19:45:54.189" v="986" actId="14100"/>
          <ac:spMkLst>
            <pc:docMk/>
            <pc:sldMk cId="3667280858" sldId="259"/>
            <ac:spMk id="2" creationId="{AA6E65B0-086E-EBBA-B662-0C996FC48033}"/>
          </ac:spMkLst>
        </pc:spChg>
        <pc:spChg chg="mod">
          <ac:chgData name="Stan Cox" userId="9376f276357bfffd" providerId="LiveId" clId="{CEA029EE-CDA5-4BB9-8EF4-794769EAE175}" dt="2024-06-29T20:35:42.509" v="1294" actId="20577"/>
          <ac:spMkLst>
            <pc:docMk/>
            <pc:sldMk cId="3667280858" sldId="259"/>
            <ac:spMk id="3" creationId="{D6C2729B-0E70-CB0E-1F6C-BD31EF0B276E}"/>
          </ac:spMkLst>
        </pc:spChg>
      </pc:sldChg>
      <pc:sldChg chg="add del setBg">
        <pc:chgData name="Stan Cox" userId="9376f276357bfffd" providerId="LiveId" clId="{CEA029EE-CDA5-4BB9-8EF4-794769EAE175}" dt="2024-06-29T20:36:27.124" v="1296"/>
        <pc:sldMkLst>
          <pc:docMk/>
          <pc:sldMk cId="2625921410" sldId="260"/>
        </pc:sldMkLst>
      </pc:sldChg>
      <pc:sldChg chg="modSp add mod modNotesTx">
        <pc:chgData name="Stan Cox" userId="9376f276357bfffd" providerId="LiveId" clId="{CEA029EE-CDA5-4BB9-8EF4-794769EAE175}" dt="2024-06-29T21:37:19.160" v="1729"/>
        <pc:sldMkLst>
          <pc:docMk/>
          <pc:sldMk cId="3463795687" sldId="260"/>
        </pc:sldMkLst>
        <pc:spChg chg="mod">
          <ac:chgData name="Stan Cox" userId="9376f276357bfffd" providerId="LiveId" clId="{CEA029EE-CDA5-4BB9-8EF4-794769EAE175}" dt="2024-06-29T21:10:13.532" v="1431" actId="14100"/>
          <ac:spMkLst>
            <pc:docMk/>
            <pc:sldMk cId="3463795687" sldId="260"/>
            <ac:spMk id="2" creationId="{AA6E65B0-086E-EBBA-B662-0C996FC48033}"/>
          </ac:spMkLst>
        </pc:spChg>
        <pc:spChg chg="mod">
          <ac:chgData name="Stan Cox" userId="9376f276357bfffd" providerId="LiveId" clId="{CEA029EE-CDA5-4BB9-8EF4-794769EAE175}" dt="2024-06-29T21:21:26.749" v="1561" actId="20577"/>
          <ac:spMkLst>
            <pc:docMk/>
            <pc:sldMk cId="3463795687" sldId="260"/>
            <ac:spMk id="3" creationId="{D6C2729B-0E70-CB0E-1F6C-BD31EF0B276E}"/>
          </ac:spMkLst>
        </pc:spChg>
      </pc:sldChg>
      <pc:sldChg chg="modSp add mod modNotesTx">
        <pc:chgData name="Stan Cox" userId="9376f276357bfffd" providerId="LiveId" clId="{CEA029EE-CDA5-4BB9-8EF4-794769EAE175}" dt="2024-06-29T21:37:36.258" v="1731" actId="20577"/>
        <pc:sldMkLst>
          <pc:docMk/>
          <pc:sldMk cId="1313448501" sldId="261"/>
        </pc:sldMkLst>
        <pc:spChg chg="mod">
          <ac:chgData name="Stan Cox" userId="9376f276357bfffd" providerId="LiveId" clId="{CEA029EE-CDA5-4BB9-8EF4-794769EAE175}" dt="2024-06-29T21:30:59" v="1692" actId="1076"/>
          <ac:spMkLst>
            <pc:docMk/>
            <pc:sldMk cId="1313448501" sldId="261"/>
            <ac:spMk id="2" creationId="{AA6E65B0-086E-EBBA-B662-0C996FC48033}"/>
          </ac:spMkLst>
        </pc:spChg>
        <pc:spChg chg="mod">
          <ac:chgData name="Stan Cox" userId="9376f276357bfffd" providerId="LiveId" clId="{CEA029EE-CDA5-4BB9-8EF4-794769EAE175}" dt="2024-06-29T21:30:22.868" v="1673" actId="27636"/>
          <ac:spMkLst>
            <pc:docMk/>
            <pc:sldMk cId="1313448501" sldId="261"/>
            <ac:spMk id="3" creationId="{D6C2729B-0E70-CB0E-1F6C-BD31EF0B276E}"/>
          </ac:spMkLst>
        </pc:spChg>
        <pc:spChg chg="mod">
          <ac:chgData name="Stan Cox" userId="9376f276357bfffd" providerId="LiveId" clId="{CEA029EE-CDA5-4BB9-8EF4-794769EAE175}" dt="2024-06-29T21:33:32.482" v="1717" actId="20577"/>
          <ac:spMkLst>
            <pc:docMk/>
            <pc:sldMk cId="1313448501" sldId="261"/>
            <ac:spMk id="4" creationId="{F6633373-BFBC-B158-DA10-4535BD8F27E7}"/>
          </ac:spMkLst>
        </pc:spChg>
      </pc:sldChg>
      <pc:sldChg chg="add del setBg">
        <pc:chgData name="Stan Cox" userId="9376f276357bfffd" providerId="LiveId" clId="{CEA029EE-CDA5-4BB9-8EF4-794769EAE175}" dt="2024-06-29T21:21:47.424" v="1563"/>
        <pc:sldMkLst>
          <pc:docMk/>
          <pc:sldMk cId="1346174015" sldId="261"/>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912F0E2-5C81-211F-C0FA-23B3E5A2D383}"/>
              </a:ext>
            </a:extLst>
          </p:cNvPr>
          <p:cNvSpPr>
            <a:spLocks noGrp="1"/>
          </p:cNvSpPr>
          <p:nvPr>
            <p:ph type="hdr" sz="quarter"/>
          </p:nvPr>
        </p:nvSpPr>
        <p:spPr>
          <a:xfrm>
            <a:off x="0" y="0"/>
            <a:ext cx="3429000" cy="825500"/>
          </a:xfrm>
          <a:prstGeom prst="rect">
            <a:avLst/>
          </a:prstGeom>
        </p:spPr>
        <p:txBody>
          <a:bodyPr vert="horz" lIns="91440" tIns="45720" rIns="91440" bIns="45720" rtlCol="0"/>
          <a:lstStyle>
            <a:lvl1pPr algn="l">
              <a:defRPr sz="1200"/>
            </a:lvl1pPr>
          </a:lstStyle>
          <a:p>
            <a:r>
              <a:rPr lang="en-US" sz="1600" dirty="0"/>
              <a:t>Straight Answers to Questions About </a:t>
            </a:r>
          </a:p>
          <a:p>
            <a:r>
              <a:rPr lang="en-US" sz="2000" dirty="0">
                <a:latin typeface="KG TRIBECA STAMP" panose="02000505000000020004" pitchFamily="2" charset="0"/>
              </a:rPr>
              <a:t>MODESTY</a:t>
            </a:r>
          </a:p>
        </p:txBody>
      </p:sp>
      <p:sp>
        <p:nvSpPr>
          <p:cNvPr id="3" name="Date Placeholder 2">
            <a:extLst>
              <a:ext uri="{FF2B5EF4-FFF2-40B4-BE49-F238E27FC236}">
                <a16:creationId xmlns:a16="http://schemas.microsoft.com/office/drawing/2014/main" id="{C5FCA9D3-032E-1BB3-7137-DCDAD1FEFA2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30, 2024 @ 11am</a:t>
            </a:r>
          </a:p>
        </p:txBody>
      </p:sp>
      <p:sp>
        <p:nvSpPr>
          <p:cNvPr id="4" name="Footer Placeholder 3">
            <a:extLst>
              <a:ext uri="{FF2B5EF4-FFF2-40B4-BE49-F238E27FC236}">
                <a16:creationId xmlns:a16="http://schemas.microsoft.com/office/drawing/2014/main" id="{BD9E8F00-98FA-E10D-F4DE-5EE5022E2DE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66597ACB-FF9E-41BB-99BE-20AE501F1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BAA13EB9-3DF5-4A03-ACA0-59C87D37C705}" type="slidenum">
              <a:rPr lang="en-US" smtClean="0"/>
              <a:t>‹#›</a:t>
            </a:fld>
            <a:endParaRPr lang="en-US" dirty="0"/>
          </a:p>
        </p:txBody>
      </p:sp>
    </p:spTree>
    <p:extLst>
      <p:ext uri="{BB962C8B-B14F-4D97-AF65-F5344CB8AC3E}">
        <p14:creationId xmlns:p14="http://schemas.microsoft.com/office/powerpoint/2010/main" val="12007333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0FF66C-34DD-416C-85DE-2AE05C2E6C73}" type="datetimeFigureOut">
              <a:rPr lang="en-US" smtClean="0"/>
              <a:t>7/1/2024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87CDD0-E45F-4378-8E73-DF43D7F7E339}" type="slidenum">
              <a:rPr lang="en-US" smtClean="0"/>
              <a:t>‹#›</a:t>
            </a:fld>
            <a:endParaRPr lang="en-US"/>
          </a:p>
        </p:txBody>
      </p:sp>
    </p:spTree>
    <p:extLst>
      <p:ext uri="{BB962C8B-B14F-4D97-AF65-F5344CB8AC3E}">
        <p14:creationId xmlns:p14="http://schemas.microsoft.com/office/powerpoint/2010/main" val="16300590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ctr" rtl="0"/>
            <a:r>
              <a:rPr lang="en-US" sz="1200" b="0" i="1" u="none" strike="noStrike" baseline="0" dirty="0">
                <a:solidFill>
                  <a:schemeClr val="bg1"/>
                </a:solidFill>
                <a:latin typeface="Aptos" panose="020B0004020202020204" pitchFamily="34" charset="0"/>
              </a:rPr>
              <a:t>Straight Answers to Questions about</a:t>
            </a:r>
            <a:r>
              <a:rPr lang="en-US" sz="1200" b="0" i="0" u="none" strike="noStrike" baseline="0" dirty="0">
                <a:solidFill>
                  <a:schemeClr val="bg1"/>
                </a:solidFill>
                <a:latin typeface="Aptos" panose="020B0004020202020204" pitchFamily="34" charset="0"/>
              </a:rPr>
              <a:t> MODESTY</a:t>
            </a:r>
          </a:p>
          <a:p>
            <a:pPr marR="0" algn="ctr" rtl="0"/>
            <a:endParaRPr lang="en-US" sz="1200" b="0" i="0" u="none" strike="noStrike" baseline="0" dirty="0">
              <a:solidFill>
                <a:schemeClr val="bg1"/>
              </a:solidFill>
              <a:latin typeface="Aptos" panose="020B0004020202020204" pitchFamily="34" charset="0"/>
            </a:endParaRPr>
          </a:p>
          <a:p>
            <a:pPr marR="0" algn="l" rtl="0"/>
            <a:r>
              <a:rPr lang="en-US" sz="1200" b="0" i="0" u="none" strike="noStrike" baseline="0" dirty="0">
                <a:solidFill>
                  <a:schemeClr val="bg1"/>
                </a:solidFill>
                <a:latin typeface="Aptos" panose="020B0004020202020204" pitchFamily="34" charset="0"/>
              </a:rPr>
              <a:t>INTRODUCTION:</a:t>
            </a:r>
          </a:p>
          <a:p>
            <a:pPr marR="0" algn="l" rtl="0">
              <a:buSzPts val="2200"/>
              <a:buFont typeface="Symbol" panose="05050102010706020507" pitchFamily="18" charset="2"/>
              <a:buChar char="·"/>
            </a:pPr>
            <a:r>
              <a:rPr lang="en-US" sz="1200" b="1" i="0" u="none" strike="noStrike" baseline="0" dirty="0">
                <a:solidFill>
                  <a:schemeClr val="bg1"/>
                </a:solidFill>
                <a:latin typeface="Aptos" panose="020B0004020202020204" pitchFamily="34" charset="0"/>
              </a:rPr>
              <a:t>As we get into the summer months, with the heat in Texas, questions arise about attire because the world really doesn't care, but the bible talks a great deal in </a:t>
            </a:r>
            <a:r>
              <a:rPr lang="en-US" sz="1200" b="1" i="0" u="none" strike="noStrike" baseline="0" dirty="0" err="1">
                <a:solidFill>
                  <a:schemeClr val="bg1"/>
                </a:solidFill>
                <a:latin typeface="Aptos" panose="020B0004020202020204" pitchFamily="34" charset="0"/>
              </a:rPr>
              <a:t>princple</a:t>
            </a:r>
            <a:r>
              <a:rPr lang="en-US" sz="1200" b="1" i="0" u="none" strike="noStrike" baseline="0" dirty="0">
                <a:solidFill>
                  <a:schemeClr val="bg1"/>
                </a:solidFill>
                <a:latin typeface="Aptos" panose="020B0004020202020204" pitchFamily="34" charset="0"/>
              </a:rPr>
              <a:t> about modesty in our dress.</a:t>
            </a:r>
            <a:endParaRPr lang="en-US" sz="1200" b="0" i="0" u="none" strike="noStrike" baseline="0" dirty="0">
              <a:solidFill>
                <a:schemeClr val="bg1"/>
              </a:solidFill>
              <a:latin typeface="Aptos" panose="020B0004020202020204" pitchFamily="34" charset="0"/>
            </a:endParaRPr>
          </a:p>
          <a:p>
            <a:pPr marR="0" algn="l" rtl="0"/>
            <a:r>
              <a:rPr lang="en-US" sz="1200" b="1" i="0" u="none" strike="noStrike" baseline="0" dirty="0">
                <a:solidFill>
                  <a:schemeClr val="bg1"/>
                </a:solidFill>
                <a:latin typeface="Aptos" panose="020B0004020202020204" pitchFamily="34" charset="0"/>
              </a:rPr>
              <a:t>1 Timothy 2:9-10</a:t>
            </a:r>
            <a:r>
              <a:rPr lang="en-US" sz="1200" b="0" i="1" u="none" strike="noStrike" baseline="0" dirty="0">
                <a:solidFill>
                  <a:schemeClr val="bg1"/>
                </a:solidFill>
                <a:latin typeface="Aptos" panose="020B0004020202020204" pitchFamily="34" charset="0"/>
              </a:rPr>
              <a:t>  in like manner also, that the women adorn themselves in modest apparel, with propriety and moderation, not with braided hair or gold or pearls or costly clothing,  (10)  but, which is proper for women professing godliness, with good works.</a:t>
            </a:r>
            <a:endParaRPr lang="en-US" sz="1200" b="0" i="0" u="none" strike="noStrike" baseline="0" dirty="0">
              <a:solidFill>
                <a:schemeClr val="bg1"/>
              </a:solidFill>
              <a:latin typeface="Aptos" panose="020B0004020202020204" pitchFamily="34" charset="0"/>
            </a:endParaRPr>
          </a:p>
          <a:p>
            <a:pPr marR="0" lvl="1" algn="l" rtl="0">
              <a:buSzPts val="14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Modest - (</a:t>
            </a:r>
            <a:r>
              <a:rPr lang="en-US" sz="1200" b="0" i="0" u="none" strike="noStrike" baseline="0" dirty="0" err="1">
                <a:solidFill>
                  <a:schemeClr val="bg1"/>
                </a:solidFill>
                <a:latin typeface="Aptos" panose="020B0004020202020204" pitchFamily="34" charset="0"/>
              </a:rPr>
              <a:t>kosmios</a:t>
            </a:r>
            <a:r>
              <a:rPr lang="en-US" sz="1200" b="0" i="0" u="none" strike="noStrike" baseline="0" dirty="0">
                <a:solidFill>
                  <a:schemeClr val="bg1"/>
                </a:solidFill>
                <a:latin typeface="Aptos" panose="020B0004020202020204" pitchFamily="34" charset="0"/>
              </a:rPr>
              <a:t>)  Orderly, </a:t>
            </a:r>
            <a:r>
              <a:rPr lang="en-US" sz="1200" b="0" i="0" u="none" strike="noStrike" baseline="0" dirty="0" err="1">
                <a:solidFill>
                  <a:schemeClr val="bg1"/>
                </a:solidFill>
                <a:latin typeface="Aptos" panose="020B0004020202020204" pitchFamily="34" charset="0"/>
              </a:rPr>
              <a:t>decerous</a:t>
            </a:r>
            <a:r>
              <a:rPr lang="en-US" sz="1200" b="0" i="0" u="none" strike="noStrike" baseline="0" dirty="0">
                <a:solidFill>
                  <a:schemeClr val="bg1"/>
                </a:solidFill>
                <a:latin typeface="Aptos" panose="020B0004020202020204" pitchFamily="34" charset="0"/>
              </a:rPr>
              <a:t>, of good behavior, well arranged, seemly</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Propriety - (</a:t>
            </a:r>
            <a:r>
              <a:rPr lang="en-US" sz="1200" b="0" i="0" u="none" strike="noStrike" baseline="0" dirty="0" err="1">
                <a:solidFill>
                  <a:schemeClr val="bg1"/>
                </a:solidFill>
                <a:latin typeface="Aptos" panose="020B0004020202020204" pitchFamily="34" charset="0"/>
              </a:rPr>
              <a:t>aidos</a:t>
            </a:r>
            <a:r>
              <a:rPr lang="en-US" sz="1200" b="0" i="0" u="none" strike="noStrike" baseline="0" dirty="0">
                <a:solidFill>
                  <a:schemeClr val="bg1"/>
                </a:solidFill>
                <a:latin typeface="Aptos" panose="020B0004020202020204" pitchFamily="34" charset="0"/>
              </a:rPr>
              <a:t>) Shamefacedness, </a:t>
            </a:r>
            <a:r>
              <a:rPr lang="en-US" sz="1200" b="0" i="0" u="none" strike="noStrike" baseline="0" dirty="0" err="1">
                <a:solidFill>
                  <a:schemeClr val="bg1"/>
                </a:solidFill>
                <a:latin typeface="Aptos" panose="020B0004020202020204" pitchFamily="34" charset="0"/>
              </a:rPr>
              <a:t>shamefastness</a:t>
            </a:r>
            <a:r>
              <a:rPr lang="en-US" sz="1200" b="0" i="0" u="none" strike="noStrike" baseline="0" dirty="0">
                <a:solidFill>
                  <a:schemeClr val="bg1"/>
                </a:solidFill>
                <a:latin typeface="Aptos" panose="020B0004020202020204" pitchFamily="34" charset="0"/>
              </a:rPr>
              <a:t>, rooted in a righteous character</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Moderation - (</a:t>
            </a:r>
            <a:r>
              <a:rPr lang="en-US" sz="1200" b="0" i="0" u="none" strike="noStrike" baseline="0" dirty="0" err="1">
                <a:solidFill>
                  <a:schemeClr val="bg1"/>
                </a:solidFill>
                <a:latin typeface="Aptos" panose="020B0004020202020204" pitchFamily="34" charset="0"/>
              </a:rPr>
              <a:t>sophrosune</a:t>
            </a:r>
            <a:r>
              <a:rPr lang="en-US" sz="1200" b="0" i="0" u="none" strike="noStrike" baseline="0" dirty="0">
                <a:solidFill>
                  <a:schemeClr val="bg1"/>
                </a:solidFill>
                <a:latin typeface="Aptos" panose="020B0004020202020204" pitchFamily="34" charset="0"/>
              </a:rPr>
              <a:t>) sanity, self-control (no surprised question, 'What were they thinking?')</a:t>
            </a:r>
          </a:p>
          <a:p>
            <a:pPr marR="0" lvl="2"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Here we will stipulate that there are different aspects to modest dress</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For example:  It is wrong to dress ostentatiously to show off, show a lack of restraint, to be prideful of appearance such as was common the first century</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So, you can be sinful to God by wearing a fancy fur coat, just as you can by wearing a string bikini!  (Both are wrong in the sight of God)</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However, in our culture I think we can agree that the most problematic regarding modest dress is dressing </a:t>
            </a:r>
            <a:r>
              <a:rPr lang="en-US" sz="1200" b="0" i="0" u="none" strike="noStrike" baseline="0" dirty="0" err="1">
                <a:solidFill>
                  <a:schemeClr val="bg1"/>
                </a:solidFill>
                <a:latin typeface="Aptos" panose="020B0004020202020204" pitchFamily="34" charset="0"/>
              </a:rPr>
              <a:t>insuficiently</a:t>
            </a:r>
            <a:r>
              <a:rPr lang="en-US" sz="1200" b="0" i="0" u="none" strike="noStrike" baseline="0" dirty="0">
                <a:solidFill>
                  <a:schemeClr val="bg1"/>
                </a:solidFill>
                <a:latin typeface="Aptos" panose="020B0004020202020204" pitchFamily="34" charset="0"/>
              </a:rPr>
              <a:t> (nakedness or lewdness), and so that will be the focus of today's lesson.</a:t>
            </a:r>
          </a:p>
          <a:p>
            <a:pPr marR="0" algn="l" rtl="0">
              <a:buSzPts val="2200"/>
              <a:buFont typeface="Symbol" panose="05050102010706020507" pitchFamily="18" charset="2"/>
              <a:buChar char="·"/>
            </a:pPr>
            <a:r>
              <a:rPr lang="en-US" sz="1200" b="1" i="0" u="none" strike="noStrike" baseline="0" dirty="0">
                <a:solidFill>
                  <a:schemeClr val="bg1"/>
                </a:solidFill>
                <a:latin typeface="Aptos" panose="020B0004020202020204" pitchFamily="34" charset="0"/>
              </a:rPr>
              <a:t>The question is not a difficult one if approached with the attitude that God's point of view in the matter is the one to be accepted.</a:t>
            </a:r>
            <a:endParaRPr lang="en-US" sz="1200" b="0" i="0" u="none" strike="noStrike" baseline="0" dirty="0">
              <a:solidFill>
                <a:schemeClr val="bg1"/>
              </a:solidFill>
              <a:latin typeface="Aptos" panose="020B0004020202020204" pitchFamily="34" charset="0"/>
            </a:endParaRPr>
          </a:p>
          <a:p>
            <a:pPr marR="0" lvl="1" algn="l" rtl="0">
              <a:buSzPts val="2200"/>
              <a:buFont typeface="Symbol" panose="05050102010706020507" pitchFamily="18" charset="2"/>
              <a:buChar char="·"/>
            </a:pPr>
            <a:r>
              <a:rPr lang="en-US" sz="1200" b="1" i="0" u="none" strike="noStrike" baseline="0" dirty="0">
                <a:solidFill>
                  <a:schemeClr val="bg1"/>
                </a:solidFill>
                <a:latin typeface="Aptos" panose="020B0004020202020204" pitchFamily="34" charset="0"/>
              </a:rPr>
              <a:t>Question:</a:t>
            </a:r>
            <a:r>
              <a:rPr lang="en-US" sz="1200" b="0" i="0" u="none" strike="noStrike" baseline="0" dirty="0">
                <a:solidFill>
                  <a:schemeClr val="bg1"/>
                </a:solidFill>
                <a:latin typeface="Aptos" panose="020B0004020202020204" pitchFamily="34" charset="0"/>
              </a:rPr>
              <a:t>  Why do you dress like you do?  Typically - personal preference</a:t>
            </a:r>
          </a:p>
          <a:p>
            <a:pPr marR="0" lvl="2"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Sense of style (what I like, what looks good on me)</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Cultural norms (what is accepted by your culture, your peers). This can be in some sense valid (Illustration - barefoot but dress shirt in India)</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What is comfortable - hence taking clothes off in the summer/on in the winter</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Practicality - "gird up your loins" (means to gather up loose, flowing garments with a belt or cord to better enable vigorous activity).  Sometimes we wear garments that help in various activities. There is a reason a farmer prefers overalls, or an athlete clothing that does not encumber needlessly. Swimmers typically wear brief or minimal clothing that clings and does not soak up a lot of water making it heavy or entangling.</a:t>
            </a:r>
          </a:p>
          <a:p>
            <a:pPr marR="0" lvl="1" algn="l" rtl="0">
              <a:buSzPts val="2200"/>
              <a:buFont typeface="Symbol" panose="05050102010706020507" pitchFamily="18" charset="2"/>
              <a:buChar char="·"/>
            </a:pPr>
            <a:r>
              <a:rPr lang="en-US" sz="1200" b="1" i="0" u="none" strike="noStrike" baseline="0" dirty="0">
                <a:solidFill>
                  <a:schemeClr val="bg1"/>
                </a:solidFill>
                <a:latin typeface="Aptos" panose="020B0004020202020204" pitchFamily="34" charset="0"/>
              </a:rPr>
              <a:t>Principle: </a:t>
            </a:r>
            <a:r>
              <a:rPr lang="en-US" sz="1200" b="0" i="0" u="none" strike="noStrike" baseline="0" dirty="0">
                <a:solidFill>
                  <a:schemeClr val="bg1"/>
                </a:solidFill>
                <a:latin typeface="Aptos" panose="020B0004020202020204" pitchFamily="34" charset="0"/>
              </a:rPr>
              <a:t>My first (and ultimately overriding thought) should be, what does God want me to wear?</a:t>
            </a:r>
          </a:p>
          <a:p>
            <a:pPr marR="0" lvl="2"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Actually this is the principle that should guide EVERY action of ours</a:t>
            </a:r>
          </a:p>
          <a:p>
            <a:pPr marR="0" algn="l" rtl="0"/>
            <a:r>
              <a:rPr lang="en-US" sz="1200" b="1" i="0" u="none" strike="noStrike" baseline="0" dirty="0">
                <a:solidFill>
                  <a:schemeClr val="bg1"/>
                </a:solidFill>
                <a:latin typeface="Aptos" panose="020B0004020202020204" pitchFamily="34" charset="0"/>
              </a:rPr>
              <a:t>Galatians 2:20 </a:t>
            </a:r>
            <a:r>
              <a:rPr lang="en-US" sz="1200" b="0" i="1" u="none" strike="noStrike" baseline="0" dirty="0">
                <a:solidFill>
                  <a:schemeClr val="bg1"/>
                </a:solidFill>
                <a:latin typeface="Aptos" panose="020B0004020202020204" pitchFamily="34" charset="0"/>
              </a:rPr>
              <a:t> I have been crucified with Christ; it is no longer I who live, but Christ lives in me; and the life which I now live in the flesh I live by faith in the Son of God, who loved me and gave Himself for me. </a:t>
            </a:r>
          </a:p>
          <a:p>
            <a:pPr marR="0" lvl="2"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Jesus said...</a:t>
            </a:r>
          </a:p>
          <a:p>
            <a:pPr marR="0" algn="l" rtl="0"/>
            <a:r>
              <a:rPr lang="en-US" sz="1200" b="1" i="0" u="none" strike="noStrike" baseline="0" dirty="0">
                <a:solidFill>
                  <a:schemeClr val="bg1"/>
                </a:solidFill>
                <a:latin typeface="Aptos" panose="020B0004020202020204" pitchFamily="34" charset="0"/>
              </a:rPr>
              <a:t>John 14:15</a:t>
            </a:r>
            <a:r>
              <a:rPr lang="en-US" sz="1200" b="0" i="1" u="none" strike="noStrike" baseline="0" dirty="0">
                <a:solidFill>
                  <a:schemeClr val="bg1"/>
                </a:solidFill>
                <a:latin typeface="Aptos" panose="020B0004020202020204" pitchFamily="34" charset="0"/>
              </a:rPr>
              <a:t>  "If you love Me, keep My commandments.</a:t>
            </a:r>
          </a:p>
          <a:p>
            <a:pPr marR="0" algn="l" rtl="0"/>
            <a:r>
              <a:rPr lang="en-US" sz="1200" b="1" i="0" u="none" strike="noStrike" baseline="0" dirty="0">
                <a:solidFill>
                  <a:schemeClr val="bg1"/>
                </a:solidFill>
                <a:latin typeface="Aptos" panose="020B0004020202020204" pitchFamily="34" charset="0"/>
              </a:rPr>
              <a:t>John 15:10</a:t>
            </a:r>
            <a:r>
              <a:rPr lang="en-US" sz="1200" b="0" i="1" u="none" strike="noStrike" baseline="0" dirty="0">
                <a:solidFill>
                  <a:schemeClr val="bg1"/>
                </a:solidFill>
                <a:latin typeface="Aptos" panose="020B0004020202020204" pitchFamily="34" charset="0"/>
              </a:rPr>
              <a:t>  If you keep My commandments, you will abide in My love, just as I have kept My Father's commandments and abide in His love.</a:t>
            </a:r>
          </a:p>
          <a:p>
            <a:pPr marR="0" lvl="2"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To follow any other primary concern is self-willed, rebellious and prideful</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It is not what parent say, what others say, what you say that is most important.</a:t>
            </a:r>
          </a:p>
          <a:p>
            <a:pPr marR="0" lvl="1"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Every other consideration we make is subordinate to what God says</a:t>
            </a:r>
          </a:p>
          <a:p>
            <a:pPr marR="0" lvl="2"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Possible answers:  Yes, No, God doesn't care</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With that in mind, here are some questions we can ask to know better God's will on the matter.</a:t>
            </a:r>
          </a:p>
          <a:p>
            <a:pPr marR="0" lvl="2" algn="l" rtl="0"/>
            <a:endParaRPr lang="en-US" sz="1200" b="0" i="0" u="none" strike="noStrike" baseline="0" dirty="0">
              <a:solidFill>
                <a:schemeClr val="bg1"/>
              </a:solidFill>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D87CDD0-E45F-4378-8E73-DF43D7F7E339}" type="slidenum">
              <a:rPr lang="en-US" smtClean="0"/>
              <a:t>1</a:t>
            </a:fld>
            <a:endParaRPr lang="en-US"/>
          </a:p>
        </p:txBody>
      </p:sp>
    </p:spTree>
    <p:extLst>
      <p:ext uri="{BB962C8B-B14F-4D97-AF65-F5344CB8AC3E}">
        <p14:creationId xmlns:p14="http://schemas.microsoft.com/office/powerpoint/2010/main" val="2937361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bg1"/>
                </a:solidFill>
                <a:latin typeface="Aptos" panose="020B0004020202020204" pitchFamily="34" charset="0"/>
              </a:rPr>
              <a:t>[CLICK HERE FOR NEW SLIDE]</a:t>
            </a:r>
            <a:endParaRPr lang="en-US" sz="1200" b="0" i="0" u="none" strike="noStrike" baseline="0" dirty="0">
              <a:solidFill>
                <a:schemeClr val="bg1"/>
              </a:solidFill>
              <a:latin typeface="Aptos" panose="020B0004020202020204" pitchFamily="34" charset="0"/>
            </a:endParaRPr>
          </a:p>
          <a:p>
            <a:pPr marR="0" algn="l" rtl="0"/>
            <a:r>
              <a:rPr lang="en-US" sz="1200" b="0" i="0" u="none" strike="noStrike" baseline="0" dirty="0">
                <a:solidFill>
                  <a:schemeClr val="bg1"/>
                </a:solidFill>
                <a:latin typeface="Aptos" panose="020B0004020202020204" pitchFamily="34" charset="0"/>
              </a:rPr>
              <a:t>DISCUSSION</a:t>
            </a:r>
          </a:p>
          <a:p>
            <a:pPr marR="0" algn="l" rtl="0">
              <a:buSzPts val="2200"/>
              <a:buFont typeface="Symbol" panose="05050102010706020507" pitchFamily="18" charset="2"/>
              <a:buChar char="·"/>
            </a:pPr>
            <a:r>
              <a:rPr lang="en-US" sz="1200" b="1" i="0" u="none" strike="noStrike" baseline="0" dirty="0">
                <a:solidFill>
                  <a:schemeClr val="bg1"/>
                </a:solidFill>
                <a:latin typeface="Aptos" panose="020B0004020202020204" pitchFamily="34" charset="0"/>
              </a:rPr>
              <a:t>Why does modesty matter?</a:t>
            </a:r>
            <a:endParaRPr lang="en-US" sz="1200" b="0" i="0" u="none" strike="noStrike" baseline="0" dirty="0">
              <a:solidFill>
                <a:schemeClr val="bg1"/>
              </a:solidFill>
              <a:latin typeface="Aptos" panose="020B0004020202020204" pitchFamily="34" charset="0"/>
            </a:endParaRPr>
          </a:p>
          <a:p>
            <a:pPr marR="0" lvl="1"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To be frank, the crux of this is God's creation of men and women to be sexual creatures.  It is in this way we populate the earth.</a:t>
            </a:r>
          </a:p>
          <a:p>
            <a:pPr marR="0" algn="l" rtl="0"/>
            <a:r>
              <a:rPr lang="en-US" sz="1200" b="1" i="0" u="none" strike="noStrike" baseline="0" dirty="0">
                <a:solidFill>
                  <a:schemeClr val="bg1"/>
                </a:solidFill>
                <a:latin typeface="Aptos" panose="020B0004020202020204" pitchFamily="34" charset="0"/>
              </a:rPr>
              <a:t>Genesis 1:27-28</a:t>
            </a:r>
            <a:r>
              <a:rPr lang="en-US" sz="1200" b="0" i="1" u="none" strike="noStrike" baseline="0" dirty="0">
                <a:solidFill>
                  <a:schemeClr val="bg1"/>
                </a:solidFill>
                <a:latin typeface="Aptos" panose="020B0004020202020204" pitchFamily="34" charset="0"/>
              </a:rPr>
              <a:t>  So God created man in His own image; in the image of God He created him; male and female He created them.  (28)  Then God blessed them, and God said to them, "Be fruitful and multiply; fill the earth and subdue it; have dominion over the fish of the sea, over the birds of the air, and over every living thing that moves on the earth."</a:t>
            </a:r>
            <a:endParaRPr lang="en-US" sz="1200" b="0" i="0" u="none" strike="noStrike" baseline="0" dirty="0">
              <a:solidFill>
                <a:schemeClr val="bg1"/>
              </a:solidFill>
              <a:latin typeface="Aptos" panose="020B0004020202020204" pitchFamily="34" charset="0"/>
            </a:endParaRPr>
          </a:p>
          <a:p>
            <a:pPr marR="0" lvl="1" algn="l" rtl="0">
              <a:buSzPts val="14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However, unlike mere animals, God limited the place of such sexual desire and activity.</a:t>
            </a:r>
          </a:p>
          <a:p>
            <a:pPr marR="0" algn="l" rtl="0"/>
            <a:r>
              <a:rPr lang="en-US" sz="1200" b="1" i="0" u="none" strike="noStrike" baseline="0" dirty="0">
                <a:solidFill>
                  <a:schemeClr val="bg1"/>
                </a:solidFill>
                <a:latin typeface="Aptos" panose="020B0004020202020204" pitchFamily="34" charset="0"/>
              </a:rPr>
              <a:t>Genesis 2:21-24</a:t>
            </a:r>
            <a:r>
              <a:rPr lang="en-US" sz="1200" b="0" i="1" u="none" strike="noStrike" baseline="0" dirty="0">
                <a:solidFill>
                  <a:schemeClr val="bg1"/>
                </a:solidFill>
                <a:latin typeface="Aptos" panose="020B0004020202020204" pitchFamily="34" charset="0"/>
              </a:rPr>
              <a:t>  And the LORD God caused a deep sleep to fall on Adam, and he slept; and He took one of his ribs, and closed up the flesh in its place.  (22)  Then the rib which the LORD God had taken from man He made into a woman, and He brought her to the man.  (23)  And Adam said: "This is now bone of my bones And flesh of my flesh; She shall be called Woman, Because she was taken out of Man."  (24)  Therefore a man shall leave his father and mother and be joined to his wife, and they shall become one flesh.</a:t>
            </a:r>
            <a:endParaRPr lang="en-US" sz="1200" b="0" i="0" u="none" strike="noStrike" baseline="0" dirty="0">
              <a:solidFill>
                <a:schemeClr val="bg1"/>
              </a:solidFill>
              <a:latin typeface="Aptos" panose="020B0004020202020204" pitchFamily="34" charset="0"/>
            </a:endParaRPr>
          </a:p>
          <a:p>
            <a:pPr marR="0" lvl="1" algn="l" rtl="0">
              <a:buSzPts val="14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The creation of the home as the place of sexual activity between a man and wife does a number of things.</a:t>
            </a:r>
          </a:p>
          <a:p>
            <a:pPr marR="0" lvl="2"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It makes clear the unique and important relationship between husband and wife.</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It protects both fostering loyalty and trust</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It most importantly gives stability to children who come naturally because of the sexual nature of the relationship</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SELF-EVIDENT:  The world is a fouled up place today because this is ignored.  Broken homes, broken hearts, neglected children, heartache and strife, etc.</a:t>
            </a:r>
          </a:p>
          <a:p>
            <a:pPr marR="0" lvl="1"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God has clearly established what sexual activity He condemns, and what sexual activity is considered wholesome, wonderful and as He intended it to be.</a:t>
            </a:r>
          </a:p>
          <a:p>
            <a:pPr marR="0" algn="l" rtl="0"/>
            <a:r>
              <a:rPr lang="en-US" sz="1200" b="1" i="0" u="none" strike="noStrike" baseline="0" dirty="0">
                <a:solidFill>
                  <a:schemeClr val="bg1"/>
                </a:solidFill>
                <a:latin typeface="Aptos" panose="020B0004020202020204" pitchFamily="34" charset="0"/>
              </a:rPr>
              <a:t>Hebrews 13:4 </a:t>
            </a:r>
            <a:r>
              <a:rPr lang="en-US" sz="1200" b="0" i="1" u="none" strike="noStrike" baseline="0" dirty="0">
                <a:solidFill>
                  <a:schemeClr val="bg1"/>
                </a:solidFill>
                <a:latin typeface="Aptos" panose="020B0004020202020204" pitchFamily="34" charset="0"/>
              </a:rPr>
              <a:t> Marriage is honorable among all, and the bed undefiled; but fornicators and adulterers God will judge.</a:t>
            </a:r>
            <a:endParaRPr lang="en-US" sz="1200" b="0" i="0" u="none" strike="noStrike" baseline="0" dirty="0">
              <a:solidFill>
                <a:schemeClr val="bg1"/>
              </a:solidFill>
              <a:latin typeface="Aptos" panose="020B0004020202020204" pitchFamily="34" charset="0"/>
            </a:endParaRPr>
          </a:p>
          <a:p>
            <a:pPr marR="0" lvl="2" algn="l" rtl="0">
              <a:buSzPts val="14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Therefore, it is unwise to do anything that leads to lust, (illicit desire), and tends toward fornication (sex outside of marriage).  This is why God has set limits upon men and their actions.</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This is why we have objections to dancing, drinking, immodest dress, illicit relations even between those who are dating or serious.  Because it can AND DOES lead to fornication.  Take seriously Paul's admonition</a:t>
            </a:r>
          </a:p>
          <a:p>
            <a:pPr marR="0" algn="l" rtl="0"/>
            <a:r>
              <a:rPr lang="en-US" sz="1200" b="1" i="0" u="none" strike="noStrike" baseline="0" dirty="0">
                <a:solidFill>
                  <a:schemeClr val="bg1"/>
                </a:solidFill>
                <a:latin typeface="Aptos" panose="020B0004020202020204" pitchFamily="34" charset="0"/>
              </a:rPr>
              <a:t>1 Corinthians 6:18 </a:t>
            </a:r>
            <a:r>
              <a:rPr lang="en-US" sz="1200" b="0" i="1" u="none" strike="noStrike" baseline="0" dirty="0">
                <a:solidFill>
                  <a:schemeClr val="bg1"/>
                </a:solidFill>
                <a:latin typeface="Aptos" panose="020B0004020202020204" pitchFamily="34" charset="0"/>
              </a:rPr>
              <a:t> Flee sexual immorality. Every sin that a man does is outside the body, but he who commits sexual immorality sins against his own body.</a:t>
            </a:r>
            <a:endParaRPr lang="en-US" sz="1200" b="0" i="0" u="none" strike="noStrike" baseline="0" dirty="0">
              <a:solidFill>
                <a:schemeClr val="bg1"/>
              </a:solidFill>
              <a:latin typeface="Aptos" panose="020B0004020202020204" pitchFamily="34" charset="0"/>
            </a:endParaRPr>
          </a:p>
          <a:p>
            <a:pPr marR="0" lvl="1" algn="l" rtl="0">
              <a:buSzPts val="14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So consider the gift that you will give your eventual spouse, wife or husband, as you reserve this wonderful experience for the marriage bed!  Anything that stands in the way of this is dangerous and frowned upon by God</a:t>
            </a:r>
          </a:p>
          <a:p>
            <a:pPr marR="0" lvl="4"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Why would you consider doing such a thing?  The precious gift of your sexuality.  Your enticement.  Your allurement. It is for one person for life.  That is God's plan.  That is what is best, most fulfilling, as God wants it in blessing our lives together.</a:t>
            </a:r>
          </a:p>
          <a:p>
            <a:pPr marR="0" algn="l" rtl="0"/>
            <a:r>
              <a:rPr lang="en-US" sz="1200" b="1" i="0" u="none" strike="noStrike" baseline="0" dirty="0">
                <a:solidFill>
                  <a:schemeClr val="bg1"/>
                </a:solidFill>
                <a:latin typeface="Aptos" panose="020B0004020202020204" pitchFamily="34" charset="0"/>
              </a:rPr>
              <a:t>Galatians 5:19-21</a:t>
            </a:r>
            <a:r>
              <a:rPr lang="en-US" sz="1200" b="0" i="1" u="none" strike="noStrike" baseline="0" dirty="0">
                <a:solidFill>
                  <a:schemeClr val="bg1"/>
                </a:solidFill>
                <a:latin typeface="Aptos" panose="020B0004020202020204" pitchFamily="34" charset="0"/>
              </a:rPr>
              <a:t>  Now the works of the flesh are evident, which are: adultery, fornication, uncleanness, lewdness,  (20)  idolatry, sorcery, hatred, contentions, jealousies, outbursts of wrath, selfish ambitions, dissensions, heresies,  (21)  envy, murders, drunkenness, revelries, and the like; of which I tell you beforehand, just as I also told you in time past, that those who practice such things will not inherit the kingdom of God.</a:t>
            </a:r>
            <a:endParaRPr lang="en-US" sz="1200" b="0" i="0" u="none" strike="noStrike" baseline="0" dirty="0">
              <a:solidFill>
                <a:schemeClr val="bg1"/>
              </a:solidFill>
              <a:latin typeface="Aptos" panose="020B0004020202020204" pitchFamily="34" charset="0"/>
            </a:endParaRPr>
          </a:p>
          <a:p>
            <a:pPr marR="0" lvl="2" algn="l" rtl="0">
              <a:buSzPts val="14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Contrast with the beauty of the fruit of the Spirit</a:t>
            </a:r>
          </a:p>
          <a:p>
            <a:pPr marR="0" algn="l" rtl="0"/>
            <a:r>
              <a:rPr lang="en-US" sz="1200" b="1" i="0" u="none" strike="noStrike" baseline="0" dirty="0">
                <a:solidFill>
                  <a:schemeClr val="bg1"/>
                </a:solidFill>
                <a:latin typeface="Aptos" panose="020B0004020202020204" pitchFamily="34" charset="0"/>
              </a:rPr>
              <a:t>Galatians 5:22-23</a:t>
            </a:r>
            <a:r>
              <a:rPr lang="en-US" sz="1200" b="0" i="1" u="none" strike="noStrike" baseline="0" dirty="0">
                <a:solidFill>
                  <a:schemeClr val="bg1"/>
                </a:solidFill>
                <a:latin typeface="Aptos" panose="020B0004020202020204" pitchFamily="34" charset="0"/>
              </a:rPr>
              <a:t>  But the fruit of the Spirit is love, joy, peace, longsuffering, kindness, goodness, faithfulness,  (23)  gentleness, self-control. Against such there is no law.</a:t>
            </a:r>
            <a:endParaRPr lang="en-US" sz="1200" b="0" i="0" u="none" strike="noStrike" baseline="0" dirty="0">
              <a:solidFill>
                <a:schemeClr val="bg1"/>
              </a:solidFill>
              <a:latin typeface="Aptos" panose="020B0004020202020204" pitchFamily="34" charset="0"/>
            </a:endParaRPr>
          </a:p>
          <a:p>
            <a:pPr marR="0" lvl="1" algn="l" rtl="0">
              <a:buSzPts val="14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So yes, modesty matters.  It is a part of God's plan to protect us, foster proper intimacy, and is a part of His way to control the passions He has given us.  Most ignore it, but as God's children we must place a proper emphasis upon it.</a:t>
            </a:r>
          </a:p>
          <a:p>
            <a:pPr marR="0" algn="l" rtl="0"/>
            <a:endParaRPr lang="en-US" sz="1200" b="0" i="0" u="none" strike="noStrike" baseline="0" dirty="0">
              <a:solidFill>
                <a:schemeClr val="bg1"/>
              </a:solidFill>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D87CDD0-E45F-4378-8E73-DF43D7F7E339}" type="slidenum">
              <a:rPr lang="en-US" smtClean="0"/>
              <a:t>2</a:t>
            </a:fld>
            <a:endParaRPr lang="en-US"/>
          </a:p>
        </p:txBody>
      </p:sp>
    </p:spTree>
    <p:extLst>
      <p:ext uri="{BB962C8B-B14F-4D97-AF65-F5344CB8AC3E}">
        <p14:creationId xmlns:p14="http://schemas.microsoft.com/office/powerpoint/2010/main" val="1417651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bg1"/>
                </a:solidFill>
                <a:latin typeface="Aptos" panose="020B0004020202020204" pitchFamily="34" charset="0"/>
              </a:rPr>
              <a:t>[CLICK HERE FOR NEW SLIDE]</a:t>
            </a:r>
            <a:endParaRPr lang="en-US" sz="1200" b="0" i="0" u="none" strike="noStrike" baseline="0" dirty="0">
              <a:solidFill>
                <a:schemeClr val="bg1"/>
              </a:solidFill>
              <a:latin typeface="Aptos" panose="020B0004020202020204" pitchFamily="34" charset="0"/>
            </a:endParaRPr>
          </a:p>
          <a:p>
            <a:pPr marR="0" algn="l" rtl="0">
              <a:buSzPts val="2200"/>
              <a:buFont typeface="Symbol" panose="05050102010706020507" pitchFamily="18" charset="2"/>
              <a:buChar char="·"/>
            </a:pPr>
            <a:r>
              <a:rPr lang="en-US" sz="1200" b="1" i="0" u="none" strike="noStrike" baseline="0" dirty="0">
                <a:solidFill>
                  <a:schemeClr val="bg1"/>
                </a:solidFill>
                <a:latin typeface="Aptos" panose="020B0004020202020204" pitchFamily="34" charset="0"/>
              </a:rPr>
              <a:t>Do I have any say in the matter of how I dress?</a:t>
            </a:r>
            <a:endParaRPr lang="en-US" sz="1200" b="0" i="0" u="none" strike="noStrike" baseline="0" dirty="0">
              <a:solidFill>
                <a:schemeClr val="bg1"/>
              </a:solidFill>
              <a:latin typeface="Aptos" panose="020B0004020202020204" pitchFamily="34" charset="0"/>
            </a:endParaRPr>
          </a:p>
          <a:p>
            <a:pPr marR="0" lvl="1"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Yes, of course you do!  There is no effort by God to punish us. It is to protect us!</a:t>
            </a:r>
          </a:p>
          <a:p>
            <a:pPr marR="0" lvl="2"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Style, color, fabric, all can be determined by tastes and fashion sense</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Example:  Golf (Gary Player, Man in Black; Payne Stewart, Knickers and Driver or Flat cap; John Daly, Loud Mouth Golf, neon colors and outlandish designs).</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For us:  Dresses, slacks, colors, ties, casual or dress shoes, etc., etc.,</a:t>
            </a:r>
          </a:p>
          <a:p>
            <a:pPr marR="0" lvl="1"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Authority:  A matter of expediency.  Before something is expedient, it must first be lawful!</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What is not lawful?</a:t>
            </a:r>
          </a:p>
          <a:p>
            <a:pPr marR="0" lvl="2"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Styles that expose nakedness</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Styles that are lewd, or lascivious, exciting lust</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The world knows what they are, and revel in them.  However, we limit ourselves to expedient, or lawful choices in what we wear!</a:t>
            </a:r>
          </a:p>
          <a:p>
            <a:pPr marR="0" lvl="1"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The world knows this clearly! They revel in what is called sexy, or sensuous dress</a:t>
            </a:r>
          </a:p>
          <a:p>
            <a:pPr marR="0" lvl="2"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Tight and form fitting; slinky; low V neck; bare midriff; revealing the thigh; spaghetti straps or strapless; low exposed back; gauzy. Anything that draws serves to stimulate or shock others.</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Though women have in the past been less likely to be influenced by dress, the same problems come to the men.  Tight shirts or shirtless; tight pants; short shorts; washboard Abs; prominent exposed muscles; etc. </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I'm not trying to be exhaustive here, but to note the type of thing that the world revels in, but Christians should have concerns about.  (Especially Christian young people, where style has such influence, and passions are not dulled by the passing of time).</a:t>
            </a:r>
          </a:p>
          <a:p>
            <a:pPr marR="0" lvl="1"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Consider the example of the daughter of Herodias</a:t>
            </a:r>
          </a:p>
          <a:p>
            <a:pPr marR="0" algn="l" rtl="0"/>
            <a:r>
              <a:rPr lang="en-US" sz="1200" b="1" i="0" u="none" strike="noStrike" baseline="0" dirty="0">
                <a:solidFill>
                  <a:schemeClr val="bg1"/>
                </a:solidFill>
                <a:latin typeface="Aptos" panose="020B0004020202020204" pitchFamily="34" charset="0"/>
              </a:rPr>
              <a:t>Matthew 14:6-11</a:t>
            </a:r>
            <a:r>
              <a:rPr lang="en-US" sz="1200" b="0" i="1" u="none" strike="noStrike" baseline="0" dirty="0">
                <a:solidFill>
                  <a:schemeClr val="bg1"/>
                </a:solidFill>
                <a:latin typeface="Aptos" panose="020B0004020202020204" pitchFamily="34" charset="0"/>
              </a:rPr>
              <a:t>  But when Herod's birthday was celebrated, the daughter of Herodias danced before them and pleased Herod.  (7)  Therefore he promised with an oath to give her whatever she might ask.  (8)  So she, having been prompted by her mother, said, "Give me John the Baptist's head here on a platter."  (9)  And the king was sorry; nevertheless, because of the oaths and because of those who sat with him, he commanded it to be given to her.  (10)  So he sent and had John beheaded in prison.  (11)  And his head was brought on a platter and given to the girl, and she brought it to her mother.</a:t>
            </a:r>
            <a:endParaRPr lang="en-US" sz="1200" b="0" i="0" u="none" strike="noStrike" baseline="0" dirty="0">
              <a:solidFill>
                <a:schemeClr val="bg1"/>
              </a:solidFill>
              <a:latin typeface="Aptos" panose="020B0004020202020204" pitchFamily="34" charset="0"/>
            </a:endParaRPr>
          </a:p>
          <a:p>
            <a:pPr marR="0" lvl="2" algn="l" rtl="0">
              <a:buSzPts val="14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It is obvious to all who are honest in heart that the daughter of Herodias inciting lust in the king</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Her actions and manner (which I believe would have included alluring dress) were what caused his rash pledge, and the death of John the Baptist.</a:t>
            </a:r>
          </a:p>
          <a:p>
            <a:pPr marR="0" lvl="1"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Ask yourself, what is the design or purpose for your choices in how you dress?</a:t>
            </a:r>
          </a:p>
          <a:p>
            <a:pPr marR="0" lvl="2"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For this advice to work, you must be honest with yourself!</a:t>
            </a:r>
          </a:p>
          <a:p>
            <a:pPr marR="0" algn="l" rtl="0"/>
            <a:r>
              <a:rPr lang="en-US" sz="1200" b="1" i="0" u="none" strike="noStrike" baseline="0" dirty="0">
                <a:solidFill>
                  <a:schemeClr val="bg1"/>
                </a:solidFill>
                <a:latin typeface="Aptos" panose="020B0004020202020204" pitchFamily="34" charset="0"/>
              </a:rPr>
              <a:t>1 Peter 3:1-4  </a:t>
            </a:r>
            <a:r>
              <a:rPr lang="en-US" sz="1200" b="0" i="1" u="none" strike="noStrike" baseline="0" dirty="0">
                <a:solidFill>
                  <a:schemeClr val="bg1"/>
                </a:solidFill>
                <a:latin typeface="Aptos" panose="020B0004020202020204" pitchFamily="34" charset="0"/>
              </a:rPr>
              <a:t>Wives, likewise, be submissive to your own husbands, that even if some do not obey the word, they, without a word, may be won by the conduct of their wives,  (2)  when they observe your chaste conduct accompanied by fear.  (3)  Do not let your adornment be merely outward—arranging the hair, wearing gold, or putting on fine apparel—  (4)  rather let it be the hidden person of the heart, with the incorruptible beauty of a gentle and quiet spirit, which is very precious in the sight of God.</a:t>
            </a:r>
            <a:endParaRPr lang="en-US" sz="1200" b="0" i="0" u="none" strike="noStrike" baseline="0" dirty="0">
              <a:solidFill>
                <a:schemeClr val="bg1"/>
              </a:solidFill>
              <a:latin typeface="Aptos" panose="020B0004020202020204" pitchFamily="34" charset="0"/>
            </a:endParaRPr>
          </a:p>
          <a:p>
            <a:pPr marR="0" lvl="2" algn="l" rtl="0">
              <a:buSzPts val="14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i.e. Your choices of adornment should be extensions of your faith! Your priorities as a disciple are to show yourselves godly, with no great concern for fashion, or conformation to the world!</a:t>
            </a:r>
          </a:p>
          <a:p>
            <a:pPr marR="0" algn="l" rtl="0"/>
            <a:r>
              <a:rPr lang="en-US" sz="1200" b="1" i="0" u="none" strike="noStrike" baseline="0" dirty="0">
                <a:solidFill>
                  <a:schemeClr val="bg1"/>
                </a:solidFill>
                <a:latin typeface="Aptos" panose="020B0004020202020204" pitchFamily="34" charset="0"/>
              </a:rPr>
              <a:t>Romans 12:1-2 </a:t>
            </a:r>
            <a:r>
              <a:rPr lang="en-US" sz="1200" b="0" i="1" u="none" strike="noStrike" baseline="0" dirty="0">
                <a:solidFill>
                  <a:schemeClr val="bg1"/>
                </a:solidFill>
                <a:latin typeface="Aptos" panose="020B0004020202020204" pitchFamily="34" charset="0"/>
              </a:rPr>
              <a:t> I beseech you therefore, brethren, by the mercies of God, that you present your bodies a living sacrifice, holy, acceptable to God, which is your reasonable service.  (2)  And do not be conformed to this world, but be transformed by the renewing of your mind, that you may prove what is that good and acceptable and perfect will of God.</a:t>
            </a:r>
            <a:endParaRPr lang="en-US" sz="1200" b="0" i="0" u="none" strike="noStrike" baseline="0" dirty="0">
              <a:solidFill>
                <a:schemeClr val="bg1"/>
              </a:solidFill>
              <a:latin typeface="Aptos" panose="020B0004020202020204" pitchFamily="34" charset="0"/>
            </a:endParaRPr>
          </a:p>
          <a:p>
            <a:pPr marR="0" lvl="1" algn="l" rtl="0">
              <a:buSzPts val="14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Consider the consequences of what you wear!</a:t>
            </a:r>
          </a:p>
          <a:p>
            <a:pPr marR="0" lvl="2"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Unwanted attention; reputation; inflamed desires.  But most of all, the potential disappointment of your MAKER!</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Consider the words of Isaiah, when the people of Judah rejected God's counsel:</a:t>
            </a:r>
          </a:p>
          <a:p>
            <a:pPr marR="0" algn="l" rtl="0"/>
            <a:r>
              <a:rPr lang="en-US" sz="1200" b="1" i="0" u="none" strike="noStrike" baseline="0" dirty="0">
                <a:solidFill>
                  <a:schemeClr val="bg1"/>
                </a:solidFill>
                <a:latin typeface="Aptos" panose="020B0004020202020204" pitchFamily="34" charset="0"/>
              </a:rPr>
              <a:t>Isaiah 1:2-4</a:t>
            </a:r>
            <a:r>
              <a:rPr lang="en-US" sz="1200" b="0" i="1" u="none" strike="noStrike" baseline="0" dirty="0">
                <a:solidFill>
                  <a:schemeClr val="bg1"/>
                </a:solidFill>
                <a:latin typeface="Aptos" panose="020B0004020202020204" pitchFamily="34" charset="0"/>
              </a:rPr>
              <a:t>  Hear, O heavens, and give ear, O earth! For the LORD has spoken: "I have nourished and brought up children, And they have rebelled against Me;  (3)  The ox knows its owner And the donkey its master's crib; But Israel does not know, My people do not consider."  (4)  Alas, sinful nation, A people laden with iniquity, A brood of evildoers, Children who are corrupters! They have forsaken the LORD, They have provoked to anger The Holy One of Israel, They have turned away backward.</a:t>
            </a:r>
            <a:endParaRPr lang="en-US" sz="1200" b="0" i="0" u="none" strike="noStrike" baseline="0" dirty="0">
              <a:solidFill>
                <a:schemeClr val="bg1"/>
              </a:solidFill>
              <a:latin typeface="Aptos" panose="020B0004020202020204" pitchFamily="34" charset="0"/>
            </a:endParaRPr>
          </a:p>
          <a:p>
            <a:pPr marR="0" algn="l" rtl="0"/>
            <a:endParaRPr lang="en-US" sz="1200" b="0" i="0" u="none" strike="noStrike" baseline="0" dirty="0">
              <a:solidFill>
                <a:schemeClr val="bg1"/>
              </a:solidFill>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D87CDD0-E45F-4378-8E73-DF43D7F7E339}" type="slidenum">
              <a:rPr lang="en-US" smtClean="0"/>
              <a:t>3</a:t>
            </a:fld>
            <a:endParaRPr lang="en-US"/>
          </a:p>
        </p:txBody>
      </p:sp>
    </p:spTree>
    <p:extLst>
      <p:ext uri="{BB962C8B-B14F-4D97-AF65-F5344CB8AC3E}">
        <p14:creationId xmlns:p14="http://schemas.microsoft.com/office/powerpoint/2010/main" val="24331283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bg1"/>
                </a:solidFill>
                <a:latin typeface="Aptos" panose="020B0004020202020204" pitchFamily="34" charset="0"/>
              </a:rPr>
              <a:t>[CLICK HERE FOR NEW SLIDE]</a:t>
            </a:r>
            <a:endParaRPr lang="en-US" sz="1200" b="0" i="0" u="none" strike="noStrike" baseline="0" dirty="0">
              <a:solidFill>
                <a:schemeClr val="bg1"/>
              </a:solidFill>
              <a:latin typeface="Aptos" panose="020B0004020202020204" pitchFamily="34" charset="0"/>
            </a:endParaRPr>
          </a:p>
          <a:p>
            <a:pPr marR="0" algn="l" rtl="0">
              <a:buSzPts val="2200"/>
              <a:buFont typeface="Symbol" panose="05050102010706020507" pitchFamily="18" charset="2"/>
              <a:buChar char="·"/>
            </a:pPr>
            <a:r>
              <a:rPr lang="en-US" sz="1200" b="1" i="0" u="none" strike="noStrike" baseline="0" dirty="0">
                <a:solidFill>
                  <a:schemeClr val="bg1"/>
                </a:solidFill>
                <a:latin typeface="Aptos" panose="020B0004020202020204" pitchFamily="34" charset="0"/>
              </a:rPr>
              <a:t>Does scripture draw strong lines in determining what is modest and what is not?</a:t>
            </a:r>
          </a:p>
          <a:p>
            <a:pPr marR="0" lvl="1"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Certainly.  This truth is dictated by logic; God's manner of dealing with men, and the clear teaching of God's word.  Let's </a:t>
            </a:r>
            <a:r>
              <a:rPr lang="en-US" sz="1200" b="0" i="0" u="none" strike="noStrike" baseline="0" dirty="0" err="1">
                <a:solidFill>
                  <a:schemeClr val="bg1"/>
                </a:solidFill>
                <a:latin typeface="Aptos" panose="020B0004020202020204" pitchFamily="34" charset="0"/>
              </a:rPr>
              <a:t>cosider</a:t>
            </a:r>
            <a:r>
              <a:rPr lang="en-US" sz="1200" b="0" i="0" u="none" strike="noStrike" baseline="0" dirty="0">
                <a:solidFill>
                  <a:schemeClr val="bg1"/>
                </a:solidFill>
                <a:latin typeface="Aptos" panose="020B0004020202020204" pitchFamily="34" charset="0"/>
              </a:rPr>
              <a:t> all three in turn, starting with logic.</a:t>
            </a:r>
          </a:p>
          <a:p>
            <a:pPr marR="0" lvl="1" algn="l" rtl="0">
              <a:buFont typeface="Symbol" panose="05050102010706020507" pitchFamily="18" charset="2"/>
              <a:buChar char="·"/>
            </a:pPr>
            <a:r>
              <a:rPr lang="en-US" sz="1200" b="1" i="0" u="none" strike="noStrike" baseline="0" dirty="0">
                <a:solidFill>
                  <a:schemeClr val="bg1"/>
                </a:solidFill>
                <a:latin typeface="Aptos" panose="020B0004020202020204" pitchFamily="34" charset="0"/>
              </a:rPr>
              <a:t>Logic:</a:t>
            </a:r>
            <a:r>
              <a:rPr lang="en-US" sz="1200" b="0" i="0" u="none" strike="noStrike" baseline="0" dirty="0">
                <a:solidFill>
                  <a:schemeClr val="bg1"/>
                </a:solidFill>
                <a:latin typeface="Aptos" panose="020B0004020202020204" pitchFamily="34" charset="0"/>
              </a:rPr>
              <a:t> God wants men to act with discretion and self-control regarding sex</a:t>
            </a:r>
          </a:p>
          <a:p>
            <a:pPr marR="0" lvl="1"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It is logical to oppose those things that would weaken discretion and self-control</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God actually has condemned that which causes lust!</a:t>
            </a:r>
          </a:p>
          <a:p>
            <a:pPr marR="0" algn="l" rtl="0"/>
            <a:r>
              <a:rPr lang="en-US" sz="1200" b="1" i="0" u="none" strike="noStrike" baseline="0" dirty="0">
                <a:solidFill>
                  <a:schemeClr val="bg1"/>
                </a:solidFill>
                <a:latin typeface="Aptos" panose="020B0004020202020204" pitchFamily="34" charset="0"/>
              </a:rPr>
              <a:t>Proverbs 6:23-25</a:t>
            </a:r>
            <a:r>
              <a:rPr lang="en-US" sz="1200" b="0" i="1" u="none" strike="noStrike" baseline="0" dirty="0">
                <a:solidFill>
                  <a:schemeClr val="bg1"/>
                </a:solidFill>
                <a:latin typeface="Aptos" panose="020B0004020202020204" pitchFamily="34" charset="0"/>
              </a:rPr>
              <a:t>  For the commandment is a lamp, And the law a light; Reproofs of instruction are the way of life,  (24)  To keep you from the evil woman, From the flattering tongue of a seductress.  (25)  Do not lust after her beauty in your heart, Nor let her allure you with her eyelids.</a:t>
            </a:r>
          </a:p>
          <a:p>
            <a:pPr marR="0" algn="l" rtl="0"/>
            <a:r>
              <a:rPr lang="en-US" sz="1200" b="1" i="0" u="none" strike="noStrike" baseline="0" dirty="0">
                <a:solidFill>
                  <a:schemeClr val="bg1"/>
                </a:solidFill>
                <a:latin typeface="Aptos" panose="020B0004020202020204" pitchFamily="34" charset="0"/>
              </a:rPr>
              <a:t>Proverbs 7:7-10</a:t>
            </a:r>
            <a:r>
              <a:rPr lang="en-US" sz="1200" b="0" i="1" u="none" strike="noStrike" baseline="0" dirty="0">
                <a:solidFill>
                  <a:schemeClr val="bg1"/>
                </a:solidFill>
                <a:latin typeface="Aptos" panose="020B0004020202020204" pitchFamily="34" charset="0"/>
              </a:rPr>
              <a:t>  And saw among the simple, I perceived among the youths, A young man devoid of understanding,  (8)  Passing along the street near her corner; And he took the path to her house  (9)  In the twilight, in the evening, In the black and dark night.  (10)  And there a woman met him, With the attire of a harlot, and a crafty heart.</a:t>
            </a:r>
            <a:endParaRPr lang="en-US" sz="1200" b="0" i="0" u="none" strike="noStrike" baseline="0" dirty="0">
              <a:solidFill>
                <a:schemeClr val="bg1"/>
              </a:solidFill>
              <a:latin typeface="Aptos" panose="020B0004020202020204" pitchFamily="34" charset="0"/>
            </a:endParaRPr>
          </a:p>
          <a:p>
            <a:pPr marR="0" algn="l" rtl="0"/>
            <a:r>
              <a:rPr lang="en-US" sz="1200" b="1" i="0" u="none" strike="noStrike" baseline="0" dirty="0">
                <a:solidFill>
                  <a:schemeClr val="bg1"/>
                </a:solidFill>
                <a:latin typeface="Aptos" panose="020B0004020202020204" pitchFamily="34" charset="0"/>
              </a:rPr>
              <a:t>Colossians 3:5 </a:t>
            </a:r>
            <a:r>
              <a:rPr lang="en-US" sz="1200" b="0" i="1" u="none" strike="noStrike" baseline="0" dirty="0">
                <a:solidFill>
                  <a:schemeClr val="bg1"/>
                </a:solidFill>
                <a:latin typeface="Aptos" panose="020B0004020202020204" pitchFamily="34" charset="0"/>
              </a:rPr>
              <a:t> Therefore put to death your members which are on the earth: fornication, uncleanness, passion, evil desire, and covetousness, which is idolatry.</a:t>
            </a:r>
          </a:p>
          <a:p>
            <a:pPr marR="0" lvl="3"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Any kind of dress that is </a:t>
            </a:r>
            <a:r>
              <a:rPr lang="en-US" sz="1200" b="0" i="0" u="none" strike="noStrike" baseline="0" dirty="0" err="1">
                <a:solidFill>
                  <a:schemeClr val="bg1"/>
                </a:solidFill>
                <a:latin typeface="Aptos" panose="020B0004020202020204" pitchFamily="34" charset="0"/>
              </a:rPr>
              <a:t>wordly</a:t>
            </a:r>
            <a:r>
              <a:rPr lang="en-US" sz="1200" b="0" i="0" u="none" strike="noStrike" baseline="0" dirty="0">
                <a:solidFill>
                  <a:schemeClr val="bg1"/>
                </a:solidFill>
                <a:latin typeface="Aptos" panose="020B0004020202020204" pitchFamily="34" charset="0"/>
              </a:rPr>
              <a:t> in causing </a:t>
            </a:r>
            <a:r>
              <a:rPr lang="en-US" sz="1200" b="0" i="0" u="none" strike="noStrike" baseline="0" dirty="0" err="1">
                <a:solidFill>
                  <a:schemeClr val="bg1"/>
                </a:solidFill>
                <a:latin typeface="Aptos" panose="020B0004020202020204" pitchFamily="34" charset="0"/>
              </a:rPr>
              <a:t>uncleannes</a:t>
            </a:r>
            <a:r>
              <a:rPr lang="en-US" sz="1200" b="0" i="0" u="none" strike="noStrike" baseline="0" dirty="0">
                <a:solidFill>
                  <a:schemeClr val="bg1"/>
                </a:solidFill>
                <a:latin typeface="Aptos" panose="020B0004020202020204" pitchFamily="34" charset="0"/>
              </a:rPr>
              <a:t>, passion, or evil desire should not be worn</a:t>
            </a:r>
          </a:p>
          <a:p>
            <a:pPr marR="0" lvl="2" algn="l" rtl="0">
              <a:buSzPts val="2000"/>
              <a:buFont typeface="Symbol" panose="05050102010706020507" pitchFamily="18" charset="2"/>
              <a:buChar char="·"/>
            </a:pPr>
            <a:r>
              <a:rPr lang="en-US" sz="1200" b="1" i="0" u="none" strike="noStrike" baseline="0" dirty="0">
                <a:solidFill>
                  <a:schemeClr val="bg1"/>
                </a:solidFill>
                <a:latin typeface="Aptos" panose="020B0004020202020204" pitchFamily="34" charset="0"/>
              </a:rPr>
              <a:t>God's manner of dealing with man.</a:t>
            </a:r>
            <a:r>
              <a:rPr lang="en-US" sz="1200" b="0" i="0" u="none" strike="noStrike" baseline="0" dirty="0">
                <a:solidFill>
                  <a:schemeClr val="bg1"/>
                </a:solidFill>
                <a:latin typeface="Aptos" panose="020B0004020202020204" pitchFamily="34" charset="0"/>
              </a:rPr>
              <a:t>  God doesn't make laws without giving us the information needed to know and keep those laws!</a:t>
            </a:r>
          </a:p>
          <a:p>
            <a:pPr marR="0" algn="l" rtl="0"/>
            <a:r>
              <a:rPr lang="en-US" sz="1200" b="1" i="0" u="none" strike="noStrike" baseline="0" dirty="0">
                <a:solidFill>
                  <a:schemeClr val="bg1"/>
                </a:solidFill>
                <a:latin typeface="Aptos" panose="020B0004020202020204" pitchFamily="34" charset="0"/>
              </a:rPr>
              <a:t>2 Timothy 3:16-17 </a:t>
            </a:r>
            <a:r>
              <a:rPr lang="en-US" sz="1200" b="0" i="1" u="none" strike="noStrike" baseline="0" dirty="0">
                <a:solidFill>
                  <a:schemeClr val="bg1"/>
                </a:solidFill>
                <a:latin typeface="Aptos" panose="020B0004020202020204" pitchFamily="34" charset="0"/>
              </a:rPr>
              <a:t> All Scripture is given by inspiration of God, and is profitable for doctrine, for reproof, for correction, for instruction in righteousness,  (17)  that the man of God may be complete, thoroughly equipped for every good work.</a:t>
            </a:r>
          </a:p>
          <a:p>
            <a:pPr marR="0" lvl="1"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What if I intend to always dress modestly, but God hasn't made it clear enough what is modest and what isn't, and I accidentally disobey?</a:t>
            </a:r>
          </a:p>
          <a:p>
            <a:pPr marR="0" lvl="2"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NOT GOING TO HAPPEN</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No excuses, if people disobey it is either because of willful ignorance or a rebellious spirit.  God gives us the information we need to serve Him.</a:t>
            </a:r>
          </a:p>
          <a:p>
            <a:pPr marR="0" lvl="2" algn="l" rtl="0">
              <a:buFont typeface="Symbol" panose="05050102010706020507" pitchFamily="18" charset="2"/>
              <a:buChar char="·"/>
            </a:pPr>
            <a:r>
              <a:rPr lang="en-US" sz="1200" b="1" i="0" u="none" strike="noStrike" baseline="0" dirty="0">
                <a:solidFill>
                  <a:schemeClr val="bg1"/>
                </a:solidFill>
                <a:latin typeface="Aptos" panose="020B0004020202020204" pitchFamily="34" charset="0"/>
              </a:rPr>
              <a:t>The clear teaching of God's word. </a:t>
            </a:r>
            <a:r>
              <a:rPr lang="en-US" sz="1200" b="0" i="0" u="none" strike="noStrike" baseline="0" dirty="0">
                <a:solidFill>
                  <a:schemeClr val="bg1"/>
                </a:solidFill>
                <a:latin typeface="Aptos" panose="020B0004020202020204" pitchFamily="34" charset="0"/>
              </a:rPr>
              <a:t> Finally, what information can we gain from scripture?</a:t>
            </a:r>
          </a:p>
          <a:p>
            <a:pPr marR="0" lvl="7"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First, if you remain naked, your dress is insufficient!</a:t>
            </a:r>
          </a:p>
          <a:p>
            <a:pPr marR="0" lvl="8"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Adam and Eve fashioned coverings, but were still naked according to scripture</a:t>
            </a:r>
          </a:p>
          <a:p>
            <a:pPr marR="0" algn="l" rtl="0"/>
            <a:r>
              <a:rPr lang="en-US" sz="1200" b="1" i="0" u="none" strike="noStrike" baseline="0" dirty="0">
                <a:solidFill>
                  <a:schemeClr val="bg1"/>
                </a:solidFill>
                <a:latin typeface="Aptos" panose="020B0004020202020204" pitchFamily="34" charset="0"/>
              </a:rPr>
              <a:t>Genesis 3:8-10 </a:t>
            </a:r>
            <a:r>
              <a:rPr lang="en-US" sz="1200" b="0" i="1" u="none" strike="noStrike" baseline="0" dirty="0">
                <a:solidFill>
                  <a:schemeClr val="bg1"/>
                </a:solidFill>
                <a:latin typeface="Aptos" panose="020B0004020202020204" pitchFamily="34" charset="0"/>
              </a:rPr>
              <a:t> And they heard the sound of the LORD God walking in the garden in the cool of the day, and Adam and his wife hid themselves from the presence of the LORD God among the trees of the garden.  (9)  Then the LORD God called to Adam and said to him, "Where are you?"  (10)  So he said, "I heard Your voice in the garden, and I was afraid because I was naked; and I hid myself."</a:t>
            </a:r>
            <a:endParaRPr lang="en-US" sz="1200" b="0" i="0" u="none" strike="noStrike" baseline="0" dirty="0">
              <a:solidFill>
                <a:schemeClr val="bg1"/>
              </a:solidFill>
              <a:latin typeface="Aptos" panose="020B0004020202020204" pitchFamily="34" charset="0"/>
            </a:endParaRPr>
          </a:p>
          <a:p>
            <a:pPr marR="0" lvl="8"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There is nakedness in the uncovered thigh (since shortness is used to ask about the so called "line).</a:t>
            </a:r>
          </a:p>
          <a:p>
            <a:pPr marR="0" algn="l" rtl="0"/>
            <a:r>
              <a:rPr lang="en-US" sz="1200" b="1" i="0" u="none" strike="noStrike" baseline="0" dirty="0">
                <a:solidFill>
                  <a:schemeClr val="bg1"/>
                </a:solidFill>
                <a:latin typeface="Aptos" panose="020B0004020202020204" pitchFamily="34" charset="0"/>
              </a:rPr>
              <a:t>Exodus 28:42-43  </a:t>
            </a:r>
            <a:r>
              <a:rPr lang="en-US" sz="1200" b="0" i="1" u="none" strike="noStrike" baseline="0" dirty="0">
                <a:solidFill>
                  <a:schemeClr val="bg1"/>
                </a:solidFill>
                <a:latin typeface="Aptos" panose="020B0004020202020204" pitchFamily="34" charset="0"/>
              </a:rPr>
              <a:t>And you shall make for them linen trousers to cover their nakedness; they shall reach from the waist to the thighs.  (43)  They shall be on Aaron and on his sons when they come into the tabernacle of meeting, or when they come near the altar to minister in the holy place, that they do not incur iniquity and die. It shall be a statute forever to him and his descendants after him.</a:t>
            </a:r>
          </a:p>
          <a:p>
            <a:pPr marR="0" lvl="2"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With all of these concepts in mind, I want to share some guidelines.  I am not trying to be exhaustive, and I believe these guidelines fall under these three guidelines.  Logic about lewdness and the incitement to lust, how God deals with men regarding His instructions, and specific teaching found on God defines nakedness in scripture.</a:t>
            </a:r>
          </a:p>
          <a:p>
            <a:pPr marR="0" lvl="7"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First, these apply equally to men and women, though unfortunately because of the sinfulness and power of men in our society, it impacts women a bit more.</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Concerning the beach, one wag said:  "Men go to the beach to see the women, and women go to the beach to be seen by the men."  (Much truth in this)</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What would I say is obviously objectionable, based on the lust of the eyes?  Let me give you list</a:t>
            </a:r>
          </a:p>
          <a:p>
            <a:pPr marR="0" lvl="8"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V Necks or low cut garments revealing cleavage.</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Short skirts, shorts or any other garment that reveals the thigh.</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Garments that reveal the midriff (sensual to most, especially men).</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Yoga pants (too tight and revealing.  Consider the clingy aspects, not only with regard to just below the waist, but the thigh as well).</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Any sheer material that exposes skin (which can include lace). Any style of dress that is designed to appeal to lust.</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Bathing suits and sporting clothes that are immodest.  The activity does not excuse immodest dress.  (Note:  Almost everything that is worn in the world for these activities are immodest and expose nakedness.  If yours is not as BAD or IMMODEST as theirs are, does not excuse you in the least.  Are YOU dressed as YOU should dress, or not).</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Tight pants or other tight clothes that reveal the form of a man or woman, that can elicit lust in the opposite sex.</a:t>
            </a:r>
          </a:p>
          <a:p>
            <a:pPr marR="0" algn="l" rtl="0"/>
            <a:endParaRPr lang="en-US" sz="1200" b="0" i="0" u="none" strike="noStrike" baseline="0" dirty="0">
              <a:solidFill>
                <a:schemeClr val="bg1"/>
              </a:solidFill>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D87CDD0-E45F-4378-8E73-DF43D7F7E339}" type="slidenum">
              <a:rPr lang="en-US" smtClean="0"/>
              <a:t>4</a:t>
            </a:fld>
            <a:endParaRPr lang="en-US"/>
          </a:p>
        </p:txBody>
      </p:sp>
    </p:spTree>
    <p:extLst>
      <p:ext uri="{BB962C8B-B14F-4D97-AF65-F5344CB8AC3E}">
        <p14:creationId xmlns:p14="http://schemas.microsoft.com/office/powerpoint/2010/main" val="13620799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bg1"/>
                </a:solidFill>
                <a:latin typeface="Aptos" panose="020B0004020202020204" pitchFamily="34" charset="0"/>
              </a:rPr>
              <a:t>[CLICK HERE FOR NEW SLIDE]</a:t>
            </a:r>
            <a:endParaRPr lang="en-US" sz="1200" b="0" i="0" u="none" strike="noStrike" baseline="0" dirty="0">
              <a:solidFill>
                <a:schemeClr val="bg1"/>
              </a:solidFill>
              <a:latin typeface="Aptos" panose="020B0004020202020204" pitchFamily="34" charset="0"/>
            </a:endParaRPr>
          </a:p>
          <a:p>
            <a:pPr marR="0" algn="l" rtl="0">
              <a:buSzPts val="2200"/>
              <a:buFont typeface="Symbol" panose="05050102010706020507" pitchFamily="18" charset="2"/>
              <a:buChar char="·"/>
            </a:pPr>
            <a:r>
              <a:rPr lang="en-US" sz="1200" b="1" i="0" u="none" strike="noStrike" baseline="0" dirty="0">
                <a:solidFill>
                  <a:schemeClr val="bg1"/>
                </a:solidFill>
                <a:latin typeface="Aptos" panose="020B0004020202020204" pitchFamily="34" charset="0"/>
              </a:rPr>
              <a:t>Isn't it the responsibility not to lust on the other person?</a:t>
            </a:r>
            <a:endParaRPr lang="en-US" sz="1200" b="0" i="0" u="none" strike="noStrike" baseline="0" dirty="0">
              <a:solidFill>
                <a:schemeClr val="bg1"/>
              </a:solidFill>
              <a:latin typeface="Aptos" panose="020B0004020202020204" pitchFamily="34" charset="0"/>
            </a:endParaRPr>
          </a:p>
          <a:p>
            <a:pPr marR="0" lvl="1"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Yes!  But we are talking about your </a:t>
            </a:r>
            <a:r>
              <a:rPr lang="en-US" sz="1200" b="0" i="0" u="none" strike="noStrike" baseline="0" dirty="0" err="1">
                <a:solidFill>
                  <a:schemeClr val="bg1"/>
                </a:solidFill>
                <a:latin typeface="Aptos" panose="020B0004020202020204" pitchFamily="34" charset="0"/>
              </a:rPr>
              <a:t>resonsibility</a:t>
            </a:r>
            <a:r>
              <a:rPr lang="en-US" sz="1200" b="0" i="0" u="none" strike="noStrike" baseline="0" dirty="0">
                <a:solidFill>
                  <a:schemeClr val="bg1"/>
                </a:solidFill>
                <a:latin typeface="Aptos" panose="020B0004020202020204" pitchFamily="34" charset="0"/>
              </a:rPr>
              <a:t>, not theirs!</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It is true, that lust (illicit desire) is something I must seek to control myself</a:t>
            </a:r>
          </a:p>
          <a:p>
            <a:pPr marR="0" algn="l" rtl="0"/>
            <a:r>
              <a:rPr lang="en-US" sz="1200" b="1" i="0" u="none" strike="noStrike" baseline="0" dirty="0">
                <a:solidFill>
                  <a:schemeClr val="bg1"/>
                </a:solidFill>
                <a:latin typeface="Aptos" panose="020B0004020202020204" pitchFamily="34" charset="0"/>
              </a:rPr>
              <a:t>Matthew 5:28 </a:t>
            </a:r>
            <a:r>
              <a:rPr lang="en-US" sz="1200" b="0" i="1" u="none" strike="noStrike" baseline="0" dirty="0">
                <a:solidFill>
                  <a:schemeClr val="bg1"/>
                </a:solidFill>
                <a:latin typeface="Aptos" panose="020B0004020202020204" pitchFamily="34" charset="0"/>
              </a:rPr>
              <a:t> But I say to you that whoever looks at a woman to lust for her has already committed adultery with her in his heart.</a:t>
            </a:r>
            <a:endParaRPr lang="en-US" sz="1200" b="0" i="0" u="none" strike="noStrike" baseline="0" dirty="0">
              <a:solidFill>
                <a:schemeClr val="bg1"/>
              </a:solidFill>
              <a:latin typeface="Aptos" panose="020B0004020202020204" pitchFamily="34" charset="0"/>
            </a:endParaRPr>
          </a:p>
          <a:p>
            <a:pPr marR="0" lvl="1" algn="l" rtl="0">
              <a:buSzPts val="14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But, you can't say that the seductress of Proverbs 7, with the attire of the harlot (vs. 10) was not at fault as well!</a:t>
            </a:r>
          </a:p>
          <a:p>
            <a:pPr marR="0" algn="l" rtl="0"/>
            <a:r>
              <a:rPr lang="en-US" sz="1200" b="1" i="0" u="none" strike="noStrike" baseline="0" dirty="0">
                <a:solidFill>
                  <a:schemeClr val="bg1"/>
                </a:solidFill>
                <a:latin typeface="Aptos" panose="020B0004020202020204" pitchFamily="34" charset="0"/>
              </a:rPr>
              <a:t>Proverbs 7:21</a:t>
            </a:r>
            <a:r>
              <a:rPr lang="en-US" sz="1200" b="0" i="1" u="none" strike="noStrike" baseline="0" dirty="0">
                <a:solidFill>
                  <a:schemeClr val="bg1"/>
                </a:solidFill>
                <a:latin typeface="Aptos" panose="020B0004020202020204" pitchFamily="34" charset="0"/>
              </a:rPr>
              <a:t>  With her enticing speech she caused him to yield, With her flattering lips she seduced him.</a:t>
            </a:r>
            <a:endParaRPr lang="en-US" sz="1200" b="0" i="0" u="none" strike="noStrike" baseline="0" dirty="0">
              <a:solidFill>
                <a:schemeClr val="bg1"/>
              </a:solidFill>
              <a:latin typeface="Aptos" panose="020B0004020202020204" pitchFamily="34" charset="0"/>
            </a:endParaRPr>
          </a:p>
          <a:p>
            <a:pPr marR="0" lvl="1" algn="l" rtl="0">
              <a:buSzPts val="14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The world sees it differently than God does, and we as Christians should.</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It is common for people to say "A woman should be able to wear whatever she wants, and she is not responsible for how it affects anyone else!"</a:t>
            </a:r>
          </a:p>
          <a:p>
            <a:pPr>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But, consider what God's word says</a:t>
            </a:r>
          </a:p>
          <a:p>
            <a:pPr marR="0" lvl="2"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How about causing someone to commit adultery? (Jesus said it)</a:t>
            </a:r>
          </a:p>
          <a:p>
            <a:pPr marR="0" algn="l" rtl="0"/>
            <a:r>
              <a:rPr lang="en-US" sz="1200" b="1" i="0" u="none" strike="noStrike" baseline="0" dirty="0">
                <a:solidFill>
                  <a:schemeClr val="bg1"/>
                </a:solidFill>
                <a:latin typeface="Aptos" panose="020B0004020202020204" pitchFamily="34" charset="0"/>
              </a:rPr>
              <a:t>Matthew 5:32</a:t>
            </a:r>
            <a:r>
              <a:rPr lang="en-US" sz="1200" b="0" i="1" u="none" strike="noStrike" baseline="0" dirty="0">
                <a:solidFill>
                  <a:schemeClr val="bg1"/>
                </a:solidFill>
                <a:latin typeface="Aptos" panose="020B0004020202020204" pitchFamily="34" charset="0"/>
              </a:rPr>
              <a:t>  But I say to you that whoever divorces his wife for any reason except sexual immorality causes her to commit adultery; and whoever marries a woman who is divorced commits adultery.</a:t>
            </a:r>
          </a:p>
          <a:p>
            <a:pPr marR="0" lvl="7" algn="l" rtl="0">
              <a:buSzPts val="22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What about being a good influence on others?</a:t>
            </a:r>
          </a:p>
          <a:p>
            <a:pPr marR="0" algn="l" rtl="0"/>
            <a:r>
              <a:rPr lang="en-US" sz="1200" b="1" i="0" u="none" strike="noStrike" baseline="0" dirty="0">
                <a:solidFill>
                  <a:schemeClr val="bg1"/>
                </a:solidFill>
                <a:latin typeface="Aptos" panose="020B0004020202020204" pitchFamily="34" charset="0"/>
              </a:rPr>
              <a:t>Matthew 5:13-16 </a:t>
            </a:r>
            <a:r>
              <a:rPr lang="en-US" sz="1200" b="0" i="1" u="none" strike="noStrike" baseline="0" dirty="0">
                <a:solidFill>
                  <a:schemeClr val="bg1"/>
                </a:solidFill>
                <a:latin typeface="Aptos" panose="020B0004020202020204" pitchFamily="34" charset="0"/>
              </a:rPr>
              <a:t> "You are the salt of the earth; but if the salt loses its flavor, how shall it be seasoned? It is then good for nothing but to be thrown out and trampled underfoot by men.  (14)  "You are the light of the world. A city that is set on a hill cannot be hidden.  (15)  Nor do they light a lamp and put it under a basket, but on a lampstand, and it gives light to all who are in the house.  (16)  Let your light so shine before men, that they may see your good works and glorify your Father in heaven.</a:t>
            </a:r>
            <a:endParaRPr lang="en-US" sz="1200" b="0" i="0" u="none" strike="noStrike" baseline="0" dirty="0">
              <a:solidFill>
                <a:schemeClr val="bg1"/>
              </a:solidFill>
              <a:latin typeface="Aptos" panose="020B0004020202020204" pitchFamily="34" charset="0"/>
            </a:endParaRPr>
          </a:p>
          <a:p>
            <a:pPr marR="0" lvl="7" algn="l" rtl="0">
              <a:buSzPts val="14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What about not putting a stumbling block in the way of your brother?</a:t>
            </a:r>
          </a:p>
          <a:p>
            <a:pPr marR="0" algn="l" rtl="0"/>
            <a:r>
              <a:rPr lang="en-US" sz="1200" b="1" i="0" u="none" strike="noStrike" baseline="0" dirty="0">
                <a:solidFill>
                  <a:schemeClr val="bg1"/>
                </a:solidFill>
                <a:latin typeface="Aptos" panose="020B0004020202020204" pitchFamily="34" charset="0"/>
              </a:rPr>
              <a:t>Romans 14:13</a:t>
            </a:r>
            <a:r>
              <a:rPr lang="en-US" sz="1200" b="0" i="1" u="none" strike="noStrike" baseline="0" dirty="0">
                <a:solidFill>
                  <a:schemeClr val="bg1"/>
                </a:solidFill>
                <a:latin typeface="Aptos" panose="020B0004020202020204" pitchFamily="34" charset="0"/>
              </a:rPr>
              <a:t>  Therefore let us not judge one another anymore, but rather resolve this, not to put a stumbling block or a cause to fall in our brother's way.</a:t>
            </a:r>
            <a:endParaRPr lang="en-US" sz="1200" b="0" i="0" u="none" strike="noStrike" baseline="0" dirty="0">
              <a:solidFill>
                <a:schemeClr val="bg1"/>
              </a:solidFill>
              <a:latin typeface="Aptos" panose="020B0004020202020204" pitchFamily="34" charset="0"/>
            </a:endParaRPr>
          </a:p>
          <a:p>
            <a:pPr marR="0" lvl="7" algn="l" rtl="0">
              <a:buSzPts val="1400"/>
              <a:buFont typeface="Symbol" panose="05050102010706020507" pitchFamily="18" charset="2"/>
              <a:buChar char="·"/>
            </a:pPr>
            <a:r>
              <a:rPr lang="en-US" sz="1200" b="0" i="0" u="none" strike="noStrike" baseline="0" dirty="0">
                <a:solidFill>
                  <a:schemeClr val="bg1"/>
                </a:solidFill>
                <a:latin typeface="Aptos" panose="020B0004020202020204" pitchFamily="34" charset="0"/>
              </a:rPr>
              <a:t>There is really no good excuse for dressing in a way that would incite lust.  It is sinful in and of itself, and it shows a lack of love in that in can lead another to sin as well.</a:t>
            </a:r>
          </a:p>
          <a:p>
            <a:pPr marR="0" lvl="6" algn="l" rtl="0"/>
            <a:endParaRPr lang="en-US" sz="1200" b="0" i="0" u="none" strike="noStrike" baseline="0" dirty="0">
              <a:solidFill>
                <a:schemeClr val="bg1"/>
              </a:solidFill>
              <a:latin typeface="Aptos" panose="020B0004020202020204" pitchFamily="34" charset="0"/>
            </a:endParaRPr>
          </a:p>
          <a:p>
            <a:endParaRPr lang="en-US" dirty="0"/>
          </a:p>
        </p:txBody>
      </p:sp>
      <p:sp>
        <p:nvSpPr>
          <p:cNvPr id="4" name="Slide Number Placeholder 3"/>
          <p:cNvSpPr>
            <a:spLocks noGrp="1"/>
          </p:cNvSpPr>
          <p:nvPr>
            <p:ph type="sldNum" sz="quarter" idx="5"/>
          </p:nvPr>
        </p:nvSpPr>
        <p:spPr/>
        <p:txBody>
          <a:bodyPr/>
          <a:lstStyle/>
          <a:p>
            <a:fld id="{BD87CDD0-E45F-4378-8E73-DF43D7F7E339}" type="slidenum">
              <a:rPr lang="en-US" smtClean="0"/>
              <a:t>5</a:t>
            </a:fld>
            <a:endParaRPr lang="en-US"/>
          </a:p>
        </p:txBody>
      </p:sp>
    </p:spTree>
    <p:extLst>
      <p:ext uri="{BB962C8B-B14F-4D97-AF65-F5344CB8AC3E}">
        <p14:creationId xmlns:p14="http://schemas.microsoft.com/office/powerpoint/2010/main" val="3515821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R="0" algn="l" rtl="0"/>
            <a:r>
              <a:rPr lang="en-US" sz="1200" b="1" i="0" u="none" strike="noStrike" baseline="0" dirty="0">
                <a:solidFill>
                  <a:schemeClr val="bg1"/>
                </a:solidFill>
                <a:latin typeface="Aptos" panose="020B0004020202020204" pitchFamily="34" charset="0"/>
              </a:rPr>
              <a:t>[CLICK HERE FOR FINAL SLIDE]</a:t>
            </a:r>
            <a:endParaRPr lang="en-US" sz="1200" b="0" i="0" u="none" strike="noStrike" baseline="0" dirty="0">
              <a:solidFill>
                <a:schemeClr val="bg1"/>
              </a:solidFill>
              <a:latin typeface="Aptos" panose="020B0004020202020204" pitchFamily="34" charset="0"/>
            </a:endParaRPr>
          </a:p>
          <a:p>
            <a:pPr marR="0" algn="l" rtl="0"/>
            <a:r>
              <a:rPr lang="en-US" sz="1200" b="0" i="0" u="none" strike="noStrike" baseline="0" dirty="0">
                <a:solidFill>
                  <a:schemeClr val="bg1"/>
                </a:solidFill>
                <a:latin typeface="Aptos" panose="020B0004020202020204" pitchFamily="34" charset="0"/>
              </a:rPr>
              <a:t>CONCLUSION</a:t>
            </a:r>
          </a:p>
          <a:p>
            <a:pPr marR="0" algn="l" rtl="0">
              <a:buFont typeface="Symbol" panose="05050102010706020507" pitchFamily="18" charset="2"/>
              <a:buChar char="·"/>
            </a:pPr>
            <a:r>
              <a:rPr lang="en-US" sz="1200" b="1" i="0" u="none" strike="noStrike" baseline="0" dirty="0">
                <a:solidFill>
                  <a:schemeClr val="bg1"/>
                </a:solidFill>
                <a:latin typeface="Aptos" panose="020B0004020202020204" pitchFamily="34" charset="0"/>
              </a:rPr>
              <a:t>No doubt we haven't answered every question one might have about Modest dress.</a:t>
            </a:r>
          </a:p>
          <a:p>
            <a:pPr marR="0" lvl="1"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But these will serve to establish the general principles from God that should inform every Christian when they get up in the morning, and decide what they are going to wear.</a:t>
            </a:r>
          </a:p>
          <a:p>
            <a:pPr marR="0" lvl="2" algn="l" rtl="0">
              <a:buFont typeface="Symbol" panose="05050102010706020507" pitchFamily="18" charset="2"/>
              <a:buChar char="·"/>
            </a:pPr>
            <a:r>
              <a:rPr lang="en-US" sz="1200" b="0" i="0" u="none" strike="noStrike" baseline="0" dirty="0">
                <a:solidFill>
                  <a:schemeClr val="bg1"/>
                </a:solidFill>
                <a:latin typeface="Aptos" panose="020B0004020202020204" pitchFamily="34" charset="0"/>
              </a:rPr>
              <a:t>Remember, every activity, every day, every decision must come with the Lord first and </a:t>
            </a:r>
            <a:r>
              <a:rPr lang="en-US" sz="1200" b="0" i="0" u="none" strike="noStrike" baseline="0" dirty="0" err="1">
                <a:solidFill>
                  <a:schemeClr val="bg1"/>
                </a:solidFill>
                <a:latin typeface="Aptos" panose="020B0004020202020204" pitchFamily="34" charset="0"/>
              </a:rPr>
              <a:t>formost</a:t>
            </a:r>
            <a:r>
              <a:rPr lang="en-US" sz="1200" b="0" i="0" u="none" strike="noStrike" baseline="0" dirty="0">
                <a:solidFill>
                  <a:schemeClr val="bg1"/>
                </a:solidFill>
                <a:latin typeface="Aptos" panose="020B0004020202020204" pitchFamily="34" charset="0"/>
              </a:rPr>
              <a:t> in our minds</a:t>
            </a:r>
          </a:p>
          <a:p>
            <a:pPr>
              <a:buFont typeface="Symbol" panose="05050102010706020507" pitchFamily="18" charset="2"/>
              <a:buChar char="·"/>
            </a:pPr>
            <a:r>
              <a:rPr lang="en-US" sz="1200" b="0" i="0" u="none" strike="noStrike" baseline="0" dirty="0">
                <a:solidFill>
                  <a:schemeClr val="bg1"/>
                </a:solidFill>
                <a:latin typeface="Aptos" panose="020B0004020202020204" pitchFamily="34" charset="0"/>
              </a:rPr>
              <a:t>May we all conduct ourselves as sanctified children.  Seeking to be Holy as God.</a:t>
            </a:r>
          </a:p>
          <a:p>
            <a:pPr marR="0" algn="l" rtl="0"/>
            <a:r>
              <a:rPr lang="en-US" sz="1200" b="1" i="0" u="none" strike="noStrike" baseline="0" dirty="0">
                <a:solidFill>
                  <a:schemeClr val="bg1"/>
                </a:solidFill>
                <a:latin typeface="Aptos" panose="020B0004020202020204" pitchFamily="34" charset="0"/>
              </a:rPr>
              <a:t>1 Peter 1:13-16 </a:t>
            </a:r>
            <a:r>
              <a:rPr lang="en-US" sz="1200" b="0" i="0" u="none" strike="noStrike" baseline="0" dirty="0">
                <a:solidFill>
                  <a:schemeClr val="bg1"/>
                </a:solidFill>
                <a:latin typeface="Aptos" panose="020B0004020202020204" pitchFamily="34" charset="0"/>
              </a:rPr>
              <a:t> </a:t>
            </a:r>
            <a:r>
              <a:rPr lang="en-US" sz="1200" b="0" i="1" u="none" strike="noStrike" baseline="0" dirty="0">
                <a:solidFill>
                  <a:schemeClr val="bg1"/>
                </a:solidFill>
                <a:latin typeface="Aptos" panose="020B0004020202020204" pitchFamily="34" charset="0"/>
              </a:rPr>
              <a:t>Therefore gird up the loins of your mind, be sober, and rest your hope fully upon the grace that is to be brought to you at the revelation of Jesus Christ;  (14)  as obedient children, not conforming yourselves to the former lusts, as in your ignorance;  (15)  but as He who called you is holy, you also be holy in all your conduct,  (16)  because it is written, "BE HOLY, FOR I AM HOLY."</a:t>
            </a:r>
            <a:endParaRPr lang="en-US" sz="1200" u="none" dirty="0">
              <a:solidFill>
                <a:schemeClr val="bg1"/>
              </a:solidFill>
              <a:latin typeface="Aptos" panose="020B0004020202020204" pitchFamily="34" charset="0"/>
            </a:endParaRPr>
          </a:p>
        </p:txBody>
      </p:sp>
      <p:sp>
        <p:nvSpPr>
          <p:cNvPr id="4" name="Slide Number Placeholder 3"/>
          <p:cNvSpPr>
            <a:spLocks noGrp="1"/>
          </p:cNvSpPr>
          <p:nvPr>
            <p:ph type="sldNum" sz="quarter" idx="5"/>
          </p:nvPr>
        </p:nvSpPr>
        <p:spPr/>
        <p:txBody>
          <a:bodyPr/>
          <a:lstStyle/>
          <a:p>
            <a:fld id="{BD87CDD0-E45F-4378-8E73-DF43D7F7E339}" type="slidenum">
              <a:rPr lang="en-US" smtClean="0"/>
              <a:t>6</a:t>
            </a:fld>
            <a:endParaRPr lang="en-US"/>
          </a:p>
        </p:txBody>
      </p:sp>
    </p:spTree>
    <p:extLst>
      <p:ext uri="{BB962C8B-B14F-4D97-AF65-F5344CB8AC3E}">
        <p14:creationId xmlns:p14="http://schemas.microsoft.com/office/powerpoint/2010/main" val="296350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066BC4-640F-C2A0-5275-FC2FE35DC5F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8FAA748-EBA9-56EB-74BB-0619E01CE8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5920AAA-A3C3-722F-E5B0-0039FF796DE0}"/>
              </a:ext>
            </a:extLst>
          </p:cNvPr>
          <p:cNvSpPr>
            <a:spLocks noGrp="1"/>
          </p:cNvSpPr>
          <p:nvPr>
            <p:ph type="dt" sz="half" idx="10"/>
          </p:nvPr>
        </p:nvSpPr>
        <p:spPr/>
        <p:txBody>
          <a:bodyPr/>
          <a:lstStyle/>
          <a:p>
            <a:fld id="{F0D473EE-9DC8-405D-86F6-1F2506C6A81A}" type="datetimeFigureOut">
              <a:rPr lang="en-US" smtClean="0"/>
              <a:t>7/1/2024</a:t>
            </a:fld>
            <a:endParaRPr lang="en-US"/>
          </a:p>
        </p:txBody>
      </p:sp>
      <p:sp>
        <p:nvSpPr>
          <p:cNvPr id="5" name="Footer Placeholder 4">
            <a:extLst>
              <a:ext uri="{FF2B5EF4-FFF2-40B4-BE49-F238E27FC236}">
                <a16:creationId xmlns:a16="http://schemas.microsoft.com/office/drawing/2014/main" id="{250EBF09-914D-D069-3159-696275259B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5598487-F88A-70EA-AC9D-BEDE4AB55849}"/>
              </a:ext>
            </a:extLst>
          </p:cNvPr>
          <p:cNvSpPr>
            <a:spLocks noGrp="1"/>
          </p:cNvSpPr>
          <p:nvPr>
            <p:ph type="sldNum" sz="quarter" idx="12"/>
          </p:nvPr>
        </p:nvSpPr>
        <p:spPr/>
        <p:txBody>
          <a:bodyPr/>
          <a:lstStyle/>
          <a:p>
            <a:fld id="{C39E5EE0-D2BE-4B4F-899E-BCFCF456DDBD}" type="slidenum">
              <a:rPr lang="en-US" smtClean="0"/>
              <a:t>‹#›</a:t>
            </a:fld>
            <a:endParaRPr lang="en-US"/>
          </a:p>
        </p:txBody>
      </p:sp>
    </p:spTree>
    <p:extLst>
      <p:ext uri="{BB962C8B-B14F-4D97-AF65-F5344CB8AC3E}">
        <p14:creationId xmlns:p14="http://schemas.microsoft.com/office/powerpoint/2010/main" val="3416576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669769-B346-E90A-40FB-B233C8D323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BC50046-C303-25BB-00E4-7D604A16EA4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0ABB241-809C-6D58-017B-5A229927798B}"/>
              </a:ext>
            </a:extLst>
          </p:cNvPr>
          <p:cNvSpPr>
            <a:spLocks noGrp="1"/>
          </p:cNvSpPr>
          <p:nvPr>
            <p:ph type="dt" sz="half" idx="10"/>
          </p:nvPr>
        </p:nvSpPr>
        <p:spPr/>
        <p:txBody>
          <a:bodyPr/>
          <a:lstStyle/>
          <a:p>
            <a:fld id="{F0D473EE-9DC8-405D-86F6-1F2506C6A81A}" type="datetimeFigureOut">
              <a:rPr lang="en-US" smtClean="0"/>
              <a:t>7/1/2024</a:t>
            </a:fld>
            <a:endParaRPr lang="en-US"/>
          </a:p>
        </p:txBody>
      </p:sp>
      <p:sp>
        <p:nvSpPr>
          <p:cNvPr id="5" name="Footer Placeholder 4">
            <a:extLst>
              <a:ext uri="{FF2B5EF4-FFF2-40B4-BE49-F238E27FC236}">
                <a16:creationId xmlns:a16="http://schemas.microsoft.com/office/drawing/2014/main" id="{DFFF1FCF-104E-E5C5-25AA-9C64259595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462E6B5-DE17-CD8E-F3F8-B88EA955679F}"/>
              </a:ext>
            </a:extLst>
          </p:cNvPr>
          <p:cNvSpPr>
            <a:spLocks noGrp="1"/>
          </p:cNvSpPr>
          <p:nvPr>
            <p:ph type="sldNum" sz="quarter" idx="12"/>
          </p:nvPr>
        </p:nvSpPr>
        <p:spPr/>
        <p:txBody>
          <a:bodyPr/>
          <a:lstStyle/>
          <a:p>
            <a:fld id="{C39E5EE0-D2BE-4B4F-899E-BCFCF456DDBD}" type="slidenum">
              <a:rPr lang="en-US" smtClean="0"/>
              <a:t>‹#›</a:t>
            </a:fld>
            <a:endParaRPr lang="en-US"/>
          </a:p>
        </p:txBody>
      </p:sp>
    </p:spTree>
    <p:extLst>
      <p:ext uri="{BB962C8B-B14F-4D97-AF65-F5344CB8AC3E}">
        <p14:creationId xmlns:p14="http://schemas.microsoft.com/office/powerpoint/2010/main" val="559281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098913B-1839-A711-0BFF-36A80CC0F0E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203D266-63A4-E35C-DCDA-42B7FBDC283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8BF584-68FE-3EC4-64DE-BFB69237CB85}"/>
              </a:ext>
            </a:extLst>
          </p:cNvPr>
          <p:cNvSpPr>
            <a:spLocks noGrp="1"/>
          </p:cNvSpPr>
          <p:nvPr>
            <p:ph type="dt" sz="half" idx="10"/>
          </p:nvPr>
        </p:nvSpPr>
        <p:spPr/>
        <p:txBody>
          <a:bodyPr/>
          <a:lstStyle/>
          <a:p>
            <a:fld id="{F0D473EE-9DC8-405D-86F6-1F2506C6A81A}" type="datetimeFigureOut">
              <a:rPr lang="en-US" smtClean="0"/>
              <a:t>7/1/2024</a:t>
            </a:fld>
            <a:endParaRPr lang="en-US"/>
          </a:p>
        </p:txBody>
      </p:sp>
      <p:sp>
        <p:nvSpPr>
          <p:cNvPr id="5" name="Footer Placeholder 4">
            <a:extLst>
              <a:ext uri="{FF2B5EF4-FFF2-40B4-BE49-F238E27FC236}">
                <a16:creationId xmlns:a16="http://schemas.microsoft.com/office/drawing/2014/main" id="{9227642C-E472-104D-D221-39C494C9D9C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E098C7-FBF5-071F-D61F-2817B822E84B}"/>
              </a:ext>
            </a:extLst>
          </p:cNvPr>
          <p:cNvSpPr>
            <a:spLocks noGrp="1"/>
          </p:cNvSpPr>
          <p:nvPr>
            <p:ph type="sldNum" sz="quarter" idx="12"/>
          </p:nvPr>
        </p:nvSpPr>
        <p:spPr/>
        <p:txBody>
          <a:bodyPr/>
          <a:lstStyle/>
          <a:p>
            <a:fld id="{C39E5EE0-D2BE-4B4F-899E-BCFCF456DDBD}" type="slidenum">
              <a:rPr lang="en-US" smtClean="0"/>
              <a:t>‹#›</a:t>
            </a:fld>
            <a:endParaRPr lang="en-US"/>
          </a:p>
        </p:txBody>
      </p:sp>
    </p:spTree>
    <p:extLst>
      <p:ext uri="{BB962C8B-B14F-4D97-AF65-F5344CB8AC3E}">
        <p14:creationId xmlns:p14="http://schemas.microsoft.com/office/powerpoint/2010/main" val="3938078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FFE49D-FA12-A841-DDF5-C70F0EAD8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B188771-B3A9-DF12-EC60-FD9073F06B8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B7479F-4801-8EDE-D0D3-18DA3F965AD5}"/>
              </a:ext>
            </a:extLst>
          </p:cNvPr>
          <p:cNvSpPr>
            <a:spLocks noGrp="1"/>
          </p:cNvSpPr>
          <p:nvPr>
            <p:ph type="dt" sz="half" idx="10"/>
          </p:nvPr>
        </p:nvSpPr>
        <p:spPr/>
        <p:txBody>
          <a:bodyPr/>
          <a:lstStyle/>
          <a:p>
            <a:fld id="{F0D473EE-9DC8-405D-86F6-1F2506C6A81A}" type="datetimeFigureOut">
              <a:rPr lang="en-US" smtClean="0"/>
              <a:t>7/1/2024</a:t>
            </a:fld>
            <a:endParaRPr lang="en-US"/>
          </a:p>
        </p:txBody>
      </p:sp>
      <p:sp>
        <p:nvSpPr>
          <p:cNvPr id="5" name="Footer Placeholder 4">
            <a:extLst>
              <a:ext uri="{FF2B5EF4-FFF2-40B4-BE49-F238E27FC236}">
                <a16:creationId xmlns:a16="http://schemas.microsoft.com/office/drawing/2014/main" id="{F279C52A-0C51-C768-E4E3-5A2EF9013C8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9FCCB1-ECEB-968F-54AE-690F77AD1656}"/>
              </a:ext>
            </a:extLst>
          </p:cNvPr>
          <p:cNvSpPr>
            <a:spLocks noGrp="1"/>
          </p:cNvSpPr>
          <p:nvPr>
            <p:ph type="sldNum" sz="quarter" idx="12"/>
          </p:nvPr>
        </p:nvSpPr>
        <p:spPr/>
        <p:txBody>
          <a:bodyPr/>
          <a:lstStyle/>
          <a:p>
            <a:fld id="{C39E5EE0-D2BE-4B4F-899E-BCFCF456DDBD}" type="slidenum">
              <a:rPr lang="en-US" smtClean="0"/>
              <a:t>‹#›</a:t>
            </a:fld>
            <a:endParaRPr lang="en-US"/>
          </a:p>
        </p:txBody>
      </p:sp>
    </p:spTree>
    <p:extLst>
      <p:ext uri="{BB962C8B-B14F-4D97-AF65-F5344CB8AC3E}">
        <p14:creationId xmlns:p14="http://schemas.microsoft.com/office/powerpoint/2010/main" val="1383107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89519-D46D-D00C-4A29-DADA37E0C8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9570D18-728D-D9A3-9621-50BB3B8A0713}"/>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BC217FF-4123-CD7B-98B8-4014003A3B9C}"/>
              </a:ext>
            </a:extLst>
          </p:cNvPr>
          <p:cNvSpPr>
            <a:spLocks noGrp="1"/>
          </p:cNvSpPr>
          <p:nvPr>
            <p:ph type="dt" sz="half" idx="10"/>
          </p:nvPr>
        </p:nvSpPr>
        <p:spPr/>
        <p:txBody>
          <a:bodyPr/>
          <a:lstStyle/>
          <a:p>
            <a:fld id="{F0D473EE-9DC8-405D-86F6-1F2506C6A81A}" type="datetimeFigureOut">
              <a:rPr lang="en-US" smtClean="0"/>
              <a:t>7/1/2024</a:t>
            </a:fld>
            <a:endParaRPr lang="en-US"/>
          </a:p>
        </p:txBody>
      </p:sp>
      <p:sp>
        <p:nvSpPr>
          <p:cNvPr id="5" name="Footer Placeholder 4">
            <a:extLst>
              <a:ext uri="{FF2B5EF4-FFF2-40B4-BE49-F238E27FC236}">
                <a16:creationId xmlns:a16="http://schemas.microsoft.com/office/drawing/2014/main" id="{62F52515-0E68-0FF4-4FD6-C98A16C076F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58FE5B-98F1-0391-E496-EC41848B835C}"/>
              </a:ext>
            </a:extLst>
          </p:cNvPr>
          <p:cNvSpPr>
            <a:spLocks noGrp="1"/>
          </p:cNvSpPr>
          <p:nvPr>
            <p:ph type="sldNum" sz="quarter" idx="12"/>
          </p:nvPr>
        </p:nvSpPr>
        <p:spPr/>
        <p:txBody>
          <a:bodyPr/>
          <a:lstStyle/>
          <a:p>
            <a:fld id="{C39E5EE0-D2BE-4B4F-899E-BCFCF456DDBD}" type="slidenum">
              <a:rPr lang="en-US" smtClean="0"/>
              <a:t>‹#›</a:t>
            </a:fld>
            <a:endParaRPr lang="en-US"/>
          </a:p>
        </p:txBody>
      </p:sp>
    </p:spTree>
    <p:extLst>
      <p:ext uri="{BB962C8B-B14F-4D97-AF65-F5344CB8AC3E}">
        <p14:creationId xmlns:p14="http://schemas.microsoft.com/office/powerpoint/2010/main" val="2591467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72AF53-8E80-6783-F241-4DD49A95B6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6D6728-0495-F460-43F7-9A111CAA981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5E7D160-6FB3-C57A-2ED5-8A46BE3C074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31D1408-66C4-CB91-3E67-70169A9E7F64}"/>
              </a:ext>
            </a:extLst>
          </p:cNvPr>
          <p:cNvSpPr>
            <a:spLocks noGrp="1"/>
          </p:cNvSpPr>
          <p:nvPr>
            <p:ph type="dt" sz="half" idx="10"/>
          </p:nvPr>
        </p:nvSpPr>
        <p:spPr/>
        <p:txBody>
          <a:bodyPr/>
          <a:lstStyle/>
          <a:p>
            <a:fld id="{F0D473EE-9DC8-405D-86F6-1F2506C6A81A}" type="datetimeFigureOut">
              <a:rPr lang="en-US" smtClean="0"/>
              <a:t>7/1/2024</a:t>
            </a:fld>
            <a:endParaRPr lang="en-US"/>
          </a:p>
        </p:txBody>
      </p:sp>
      <p:sp>
        <p:nvSpPr>
          <p:cNvPr id="6" name="Footer Placeholder 5">
            <a:extLst>
              <a:ext uri="{FF2B5EF4-FFF2-40B4-BE49-F238E27FC236}">
                <a16:creationId xmlns:a16="http://schemas.microsoft.com/office/drawing/2014/main" id="{C366CA2D-7DA0-5221-5B57-911D6FA078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1E1635-DF73-DF77-7E44-F95B106FF919}"/>
              </a:ext>
            </a:extLst>
          </p:cNvPr>
          <p:cNvSpPr>
            <a:spLocks noGrp="1"/>
          </p:cNvSpPr>
          <p:nvPr>
            <p:ph type="sldNum" sz="quarter" idx="12"/>
          </p:nvPr>
        </p:nvSpPr>
        <p:spPr/>
        <p:txBody>
          <a:bodyPr/>
          <a:lstStyle/>
          <a:p>
            <a:fld id="{C39E5EE0-D2BE-4B4F-899E-BCFCF456DDBD}" type="slidenum">
              <a:rPr lang="en-US" smtClean="0"/>
              <a:t>‹#›</a:t>
            </a:fld>
            <a:endParaRPr lang="en-US"/>
          </a:p>
        </p:txBody>
      </p:sp>
    </p:spTree>
    <p:extLst>
      <p:ext uri="{BB962C8B-B14F-4D97-AF65-F5344CB8AC3E}">
        <p14:creationId xmlns:p14="http://schemas.microsoft.com/office/powerpoint/2010/main" val="40828009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6EC81D-77DB-5F2B-8668-2C02ABE77F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D000F52-182E-99C0-10C2-AC6FA48B4B6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291F010-5A48-4290-8700-852A1FBCA6B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749A78-B3CF-EF0D-4C70-D7CA703DC19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4417A75-702F-6F54-44B3-A68EE02E63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EB56B96-C69E-442D-0650-01A42517204F}"/>
              </a:ext>
            </a:extLst>
          </p:cNvPr>
          <p:cNvSpPr>
            <a:spLocks noGrp="1"/>
          </p:cNvSpPr>
          <p:nvPr>
            <p:ph type="dt" sz="half" idx="10"/>
          </p:nvPr>
        </p:nvSpPr>
        <p:spPr/>
        <p:txBody>
          <a:bodyPr/>
          <a:lstStyle/>
          <a:p>
            <a:fld id="{F0D473EE-9DC8-405D-86F6-1F2506C6A81A}" type="datetimeFigureOut">
              <a:rPr lang="en-US" smtClean="0"/>
              <a:t>7/1/2024</a:t>
            </a:fld>
            <a:endParaRPr lang="en-US"/>
          </a:p>
        </p:txBody>
      </p:sp>
      <p:sp>
        <p:nvSpPr>
          <p:cNvPr id="8" name="Footer Placeholder 7">
            <a:extLst>
              <a:ext uri="{FF2B5EF4-FFF2-40B4-BE49-F238E27FC236}">
                <a16:creationId xmlns:a16="http://schemas.microsoft.com/office/drawing/2014/main" id="{5121AE53-89F9-D92A-B195-B215F328707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35600B4-1FDB-C3B3-1951-B06666051317}"/>
              </a:ext>
            </a:extLst>
          </p:cNvPr>
          <p:cNvSpPr>
            <a:spLocks noGrp="1"/>
          </p:cNvSpPr>
          <p:nvPr>
            <p:ph type="sldNum" sz="quarter" idx="12"/>
          </p:nvPr>
        </p:nvSpPr>
        <p:spPr/>
        <p:txBody>
          <a:bodyPr/>
          <a:lstStyle/>
          <a:p>
            <a:fld id="{C39E5EE0-D2BE-4B4F-899E-BCFCF456DDBD}" type="slidenum">
              <a:rPr lang="en-US" smtClean="0"/>
              <a:t>‹#›</a:t>
            </a:fld>
            <a:endParaRPr lang="en-US"/>
          </a:p>
        </p:txBody>
      </p:sp>
    </p:spTree>
    <p:extLst>
      <p:ext uri="{BB962C8B-B14F-4D97-AF65-F5344CB8AC3E}">
        <p14:creationId xmlns:p14="http://schemas.microsoft.com/office/powerpoint/2010/main" val="13763047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89DE2-09F9-7102-C2BF-14DF7BDB5E2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1FAD0DE-2C7A-50D1-EAF8-C054E20F2121}"/>
              </a:ext>
            </a:extLst>
          </p:cNvPr>
          <p:cNvSpPr>
            <a:spLocks noGrp="1"/>
          </p:cNvSpPr>
          <p:nvPr>
            <p:ph type="dt" sz="half" idx="10"/>
          </p:nvPr>
        </p:nvSpPr>
        <p:spPr/>
        <p:txBody>
          <a:bodyPr/>
          <a:lstStyle/>
          <a:p>
            <a:fld id="{F0D473EE-9DC8-405D-86F6-1F2506C6A81A}" type="datetimeFigureOut">
              <a:rPr lang="en-US" smtClean="0"/>
              <a:t>7/1/2024</a:t>
            </a:fld>
            <a:endParaRPr lang="en-US"/>
          </a:p>
        </p:txBody>
      </p:sp>
      <p:sp>
        <p:nvSpPr>
          <p:cNvPr id="4" name="Footer Placeholder 3">
            <a:extLst>
              <a:ext uri="{FF2B5EF4-FFF2-40B4-BE49-F238E27FC236}">
                <a16:creationId xmlns:a16="http://schemas.microsoft.com/office/drawing/2014/main" id="{AD02D1CF-A248-CDA8-E96D-F3121F6D66E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2B3625E-0AB7-99A4-2515-B4F9BCF104FC}"/>
              </a:ext>
            </a:extLst>
          </p:cNvPr>
          <p:cNvSpPr>
            <a:spLocks noGrp="1"/>
          </p:cNvSpPr>
          <p:nvPr>
            <p:ph type="sldNum" sz="quarter" idx="12"/>
          </p:nvPr>
        </p:nvSpPr>
        <p:spPr/>
        <p:txBody>
          <a:bodyPr/>
          <a:lstStyle/>
          <a:p>
            <a:fld id="{C39E5EE0-D2BE-4B4F-899E-BCFCF456DDBD}" type="slidenum">
              <a:rPr lang="en-US" smtClean="0"/>
              <a:t>‹#›</a:t>
            </a:fld>
            <a:endParaRPr lang="en-US"/>
          </a:p>
        </p:txBody>
      </p:sp>
    </p:spTree>
    <p:extLst>
      <p:ext uri="{BB962C8B-B14F-4D97-AF65-F5344CB8AC3E}">
        <p14:creationId xmlns:p14="http://schemas.microsoft.com/office/powerpoint/2010/main" val="36824137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D991AF-C144-BE44-70D7-D4AE053E497A}"/>
              </a:ext>
            </a:extLst>
          </p:cNvPr>
          <p:cNvSpPr>
            <a:spLocks noGrp="1"/>
          </p:cNvSpPr>
          <p:nvPr>
            <p:ph type="dt" sz="half" idx="10"/>
          </p:nvPr>
        </p:nvSpPr>
        <p:spPr/>
        <p:txBody>
          <a:bodyPr/>
          <a:lstStyle/>
          <a:p>
            <a:fld id="{F0D473EE-9DC8-405D-86F6-1F2506C6A81A}" type="datetimeFigureOut">
              <a:rPr lang="en-US" smtClean="0"/>
              <a:t>7/1/2024</a:t>
            </a:fld>
            <a:endParaRPr lang="en-US"/>
          </a:p>
        </p:txBody>
      </p:sp>
      <p:sp>
        <p:nvSpPr>
          <p:cNvPr id="3" name="Footer Placeholder 2">
            <a:extLst>
              <a:ext uri="{FF2B5EF4-FFF2-40B4-BE49-F238E27FC236}">
                <a16:creationId xmlns:a16="http://schemas.microsoft.com/office/drawing/2014/main" id="{83885212-161B-3FFF-BCA5-DFC7D20872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DF4B51-1EE7-70D1-D14B-28EC9F8B84C0}"/>
              </a:ext>
            </a:extLst>
          </p:cNvPr>
          <p:cNvSpPr>
            <a:spLocks noGrp="1"/>
          </p:cNvSpPr>
          <p:nvPr>
            <p:ph type="sldNum" sz="quarter" idx="12"/>
          </p:nvPr>
        </p:nvSpPr>
        <p:spPr/>
        <p:txBody>
          <a:bodyPr/>
          <a:lstStyle/>
          <a:p>
            <a:fld id="{C39E5EE0-D2BE-4B4F-899E-BCFCF456DDBD}" type="slidenum">
              <a:rPr lang="en-US" smtClean="0"/>
              <a:t>‹#›</a:t>
            </a:fld>
            <a:endParaRPr lang="en-US"/>
          </a:p>
        </p:txBody>
      </p:sp>
    </p:spTree>
    <p:extLst>
      <p:ext uri="{BB962C8B-B14F-4D97-AF65-F5344CB8AC3E}">
        <p14:creationId xmlns:p14="http://schemas.microsoft.com/office/powerpoint/2010/main" val="799366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70AA5-11ED-F727-25E1-F85FC3D357D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3FACF9D-813D-2291-EC30-37C66497D7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57C4D08-B28D-517E-AA95-58A96172A7D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C69A862-784F-0C3E-27AB-BEDC9EE36D07}"/>
              </a:ext>
            </a:extLst>
          </p:cNvPr>
          <p:cNvSpPr>
            <a:spLocks noGrp="1"/>
          </p:cNvSpPr>
          <p:nvPr>
            <p:ph type="dt" sz="half" idx="10"/>
          </p:nvPr>
        </p:nvSpPr>
        <p:spPr/>
        <p:txBody>
          <a:bodyPr/>
          <a:lstStyle/>
          <a:p>
            <a:fld id="{F0D473EE-9DC8-405D-86F6-1F2506C6A81A}" type="datetimeFigureOut">
              <a:rPr lang="en-US" smtClean="0"/>
              <a:t>7/1/2024</a:t>
            </a:fld>
            <a:endParaRPr lang="en-US"/>
          </a:p>
        </p:txBody>
      </p:sp>
      <p:sp>
        <p:nvSpPr>
          <p:cNvPr id="6" name="Footer Placeholder 5">
            <a:extLst>
              <a:ext uri="{FF2B5EF4-FFF2-40B4-BE49-F238E27FC236}">
                <a16:creationId xmlns:a16="http://schemas.microsoft.com/office/drawing/2014/main" id="{61E6B6AD-281C-9AF2-0927-DA36BEE18D5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B414F09-32D7-28F4-1078-3A2EE7D2212B}"/>
              </a:ext>
            </a:extLst>
          </p:cNvPr>
          <p:cNvSpPr>
            <a:spLocks noGrp="1"/>
          </p:cNvSpPr>
          <p:nvPr>
            <p:ph type="sldNum" sz="quarter" idx="12"/>
          </p:nvPr>
        </p:nvSpPr>
        <p:spPr/>
        <p:txBody>
          <a:bodyPr/>
          <a:lstStyle/>
          <a:p>
            <a:fld id="{C39E5EE0-D2BE-4B4F-899E-BCFCF456DDBD}" type="slidenum">
              <a:rPr lang="en-US" smtClean="0"/>
              <a:t>‹#›</a:t>
            </a:fld>
            <a:endParaRPr lang="en-US"/>
          </a:p>
        </p:txBody>
      </p:sp>
    </p:spTree>
    <p:extLst>
      <p:ext uri="{BB962C8B-B14F-4D97-AF65-F5344CB8AC3E}">
        <p14:creationId xmlns:p14="http://schemas.microsoft.com/office/powerpoint/2010/main" val="2928276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1875FC-8067-8FF7-F66D-69C9F472A6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55748E-4470-7E69-1D39-B0479AB58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B1DBF00-6BA6-2368-F2DB-0BFF334ACE5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EDEB83-75E8-4025-3795-24315C029B4D}"/>
              </a:ext>
            </a:extLst>
          </p:cNvPr>
          <p:cNvSpPr>
            <a:spLocks noGrp="1"/>
          </p:cNvSpPr>
          <p:nvPr>
            <p:ph type="dt" sz="half" idx="10"/>
          </p:nvPr>
        </p:nvSpPr>
        <p:spPr/>
        <p:txBody>
          <a:bodyPr/>
          <a:lstStyle/>
          <a:p>
            <a:fld id="{F0D473EE-9DC8-405D-86F6-1F2506C6A81A}" type="datetimeFigureOut">
              <a:rPr lang="en-US" smtClean="0"/>
              <a:t>7/1/2024</a:t>
            </a:fld>
            <a:endParaRPr lang="en-US"/>
          </a:p>
        </p:txBody>
      </p:sp>
      <p:sp>
        <p:nvSpPr>
          <p:cNvPr id="6" name="Footer Placeholder 5">
            <a:extLst>
              <a:ext uri="{FF2B5EF4-FFF2-40B4-BE49-F238E27FC236}">
                <a16:creationId xmlns:a16="http://schemas.microsoft.com/office/drawing/2014/main" id="{A6B7DCB0-634D-27BB-FCF0-A47E6C8B4E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7CEDCA-FB8B-611B-E4F3-F1E3A8E0B1E6}"/>
              </a:ext>
            </a:extLst>
          </p:cNvPr>
          <p:cNvSpPr>
            <a:spLocks noGrp="1"/>
          </p:cNvSpPr>
          <p:nvPr>
            <p:ph type="sldNum" sz="quarter" idx="12"/>
          </p:nvPr>
        </p:nvSpPr>
        <p:spPr/>
        <p:txBody>
          <a:bodyPr/>
          <a:lstStyle/>
          <a:p>
            <a:fld id="{C39E5EE0-D2BE-4B4F-899E-BCFCF456DDBD}" type="slidenum">
              <a:rPr lang="en-US" smtClean="0"/>
              <a:t>‹#›</a:t>
            </a:fld>
            <a:endParaRPr lang="en-US"/>
          </a:p>
        </p:txBody>
      </p:sp>
    </p:spTree>
    <p:extLst>
      <p:ext uri="{BB962C8B-B14F-4D97-AF65-F5344CB8AC3E}">
        <p14:creationId xmlns:p14="http://schemas.microsoft.com/office/powerpoint/2010/main" val="30485208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CC2E4D7-87D7-5863-252D-F6AA22707D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A5E8F69-02E3-0742-F8DF-44BE2D92F9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C38BF7-3D4F-280B-5EC6-F9C8BC621F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0D473EE-9DC8-405D-86F6-1F2506C6A81A}" type="datetimeFigureOut">
              <a:rPr lang="en-US" smtClean="0"/>
              <a:t>7/1/2024</a:t>
            </a:fld>
            <a:endParaRPr lang="en-US"/>
          </a:p>
        </p:txBody>
      </p:sp>
      <p:sp>
        <p:nvSpPr>
          <p:cNvPr id="5" name="Footer Placeholder 4">
            <a:extLst>
              <a:ext uri="{FF2B5EF4-FFF2-40B4-BE49-F238E27FC236}">
                <a16:creationId xmlns:a16="http://schemas.microsoft.com/office/drawing/2014/main" id="{8B52864C-C974-CBCB-C55E-72C20C692A5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E253A34-1567-426A-61B8-D773B71196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39E5EE0-D2BE-4B4F-899E-BCFCF456DDBD}" type="slidenum">
              <a:rPr lang="en-US" smtClean="0"/>
              <a:t>‹#›</a:t>
            </a:fld>
            <a:endParaRPr lang="en-US"/>
          </a:p>
        </p:txBody>
      </p:sp>
    </p:spTree>
    <p:extLst>
      <p:ext uri="{BB962C8B-B14F-4D97-AF65-F5344CB8AC3E}">
        <p14:creationId xmlns:p14="http://schemas.microsoft.com/office/powerpoint/2010/main" val="40870663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65B0-086E-EBBA-B662-0C996FC48033}"/>
              </a:ext>
            </a:extLst>
          </p:cNvPr>
          <p:cNvSpPr>
            <a:spLocks noGrp="1"/>
          </p:cNvSpPr>
          <p:nvPr>
            <p:ph type="ctrTitle"/>
          </p:nvPr>
        </p:nvSpPr>
        <p:spPr>
          <a:xfrm>
            <a:off x="568960" y="482599"/>
            <a:ext cx="5831840" cy="1655763"/>
          </a:xfrm>
        </p:spPr>
        <p:txBody>
          <a:bodyPr>
            <a:normAutofit/>
          </a:bodyPr>
          <a:lstStyle/>
          <a:p>
            <a:r>
              <a:rPr lang="en-US" sz="4800" i="1" dirty="0">
                <a:solidFill>
                  <a:srgbClr val="6F0520"/>
                </a:solidFill>
              </a:rPr>
              <a:t>Straight Answers to Questions About</a:t>
            </a:r>
          </a:p>
        </p:txBody>
      </p:sp>
      <p:sp>
        <p:nvSpPr>
          <p:cNvPr id="3" name="Subtitle 2">
            <a:extLst>
              <a:ext uri="{FF2B5EF4-FFF2-40B4-BE49-F238E27FC236}">
                <a16:creationId xmlns:a16="http://schemas.microsoft.com/office/drawing/2014/main" id="{D6C2729B-0E70-CB0E-1F6C-BD31EF0B276E}"/>
              </a:ext>
            </a:extLst>
          </p:cNvPr>
          <p:cNvSpPr>
            <a:spLocks noGrp="1"/>
          </p:cNvSpPr>
          <p:nvPr>
            <p:ph type="subTitle" idx="1"/>
          </p:nvPr>
        </p:nvSpPr>
        <p:spPr>
          <a:xfrm>
            <a:off x="1219200" y="2407920"/>
            <a:ext cx="6197600" cy="1655763"/>
          </a:xfrm>
        </p:spPr>
        <p:txBody>
          <a:bodyPr>
            <a:normAutofit/>
          </a:bodyPr>
          <a:lstStyle/>
          <a:p>
            <a:r>
              <a:rPr lang="en-US" sz="8000" dirty="0">
                <a:solidFill>
                  <a:srgbClr val="6F0520"/>
                </a:solidFill>
                <a:latin typeface="KG TRIBECA STAMP" panose="02000505000000020004" pitchFamily="2" charset="0"/>
              </a:rPr>
              <a:t>MODESTY</a:t>
            </a:r>
          </a:p>
        </p:txBody>
      </p:sp>
      <p:sp>
        <p:nvSpPr>
          <p:cNvPr id="4" name="TextBox 3">
            <a:extLst>
              <a:ext uri="{FF2B5EF4-FFF2-40B4-BE49-F238E27FC236}">
                <a16:creationId xmlns:a16="http://schemas.microsoft.com/office/drawing/2014/main" id="{F6633373-BFBC-B158-DA10-4535BD8F27E7}"/>
              </a:ext>
            </a:extLst>
          </p:cNvPr>
          <p:cNvSpPr txBox="1"/>
          <p:nvPr/>
        </p:nvSpPr>
        <p:spPr>
          <a:xfrm>
            <a:off x="375920" y="5913120"/>
            <a:ext cx="3945888" cy="646331"/>
          </a:xfrm>
          <a:prstGeom prst="rect">
            <a:avLst/>
          </a:prstGeom>
          <a:noFill/>
        </p:spPr>
        <p:txBody>
          <a:bodyPr wrap="none" rtlCol="0">
            <a:spAutoFit/>
          </a:bodyPr>
          <a:lstStyle/>
          <a:p>
            <a:r>
              <a:rPr lang="en-US" sz="3600" i="1" dirty="0">
                <a:solidFill>
                  <a:srgbClr val="6F0520"/>
                </a:solidFill>
              </a:rPr>
              <a:t>Dress &amp; Demeanor</a:t>
            </a:r>
          </a:p>
        </p:txBody>
      </p:sp>
      <p:sp>
        <p:nvSpPr>
          <p:cNvPr id="5" name="Rectangle: Rounded Corners 4">
            <a:extLst>
              <a:ext uri="{FF2B5EF4-FFF2-40B4-BE49-F238E27FC236}">
                <a16:creationId xmlns:a16="http://schemas.microsoft.com/office/drawing/2014/main" id="{8B405532-2962-B4F7-A836-EBE10595521E}"/>
              </a:ext>
            </a:extLst>
          </p:cNvPr>
          <p:cNvSpPr/>
          <p:nvPr/>
        </p:nvSpPr>
        <p:spPr>
          <a:xfrm>
            <a:off x="233680" y="213360"/>
            <a:ext cx="11714480" cy="6492240"/>
          </a:xfrm>
          <a:custGeom>
            <a:avLst/>
            <a:gdLst>
              <a:gd name="connsiteX0" fmla="*/ 0 w 11714480"/>
              <a:gd name="connsiteY0" fmla="*/ 320132 h 6492240"/>
              <a:gd name="connsiteX1" fmla="*/ 320132 w 11714480"/>
              <a:gd name="connsiteY1" fmla="*/ 0 h 6492240"/>
              <a:gd name="connsiteX2" fmla="*/ 790786 w 11714480"/>
              <a:gd name="connsiteY2" fmla="*/ 0 h 6492240"/>
              <a:gd name="connsiteX3" fmla="*/ 1593667 w 11714480"/>
              <a:gd name="connsiteY3" fmla="*/ 0 h 6492240"/>
              <a:gd name="connsiteX4" fmla="*/ 2175063 w 11714480"/>
              <a:gd name="connsiteY4" fmla="*/ 0 h 6492240"/>
              <a:gd name="connsiteX5" fmla="*/ 2977944 w 11714480"/>
              <a:gd name="connsiteY5" fmla="*/ 0 h 6492240"/>
              <a:gd name="connsiteX6" fmla="*/ 3559340 w 11714480"/>
              <a:gd name="connsiteY6" fmla="*/ 0 h 6492240"/>
              <a:gd name="connsiteX7" fmla="*/ 4362221 w 11714480"/>
              <a:gd name="connsiteY7" fmla="*/ 0 h 6492240"/>
              <a:gd name="connsiteX8" fmla="*/ 5165102 w 11714480"/>
              <a:gd name="connsiteY8" fmla="*/ 0 h 6492240"/>
              <a:gd name="connsiteX9" fmla="*/ 5525014 w 11714480"/>
              <a:gd name="connsiteY9" fmla="*/ 0 h 6492240"/>
              <a:gd name="connsiteX10" fmla="*/ 5884926 w 11714480"/>
              <a:gd name="connsiteY10" fmla="*/ 0 h 6492240"/>
              <a:gd name="connsiteX11" fmla="*/ 6244838 w 11714480"/>
              <a:gd name="connsiteY11" fmla="*/ 0 h 6492240"/>
              <a:gd name="connsiteX12" fmla="*/ 7158460 w 11714480"/>
              <a:gd name="connsiteY12" fmla="*/ 0 h 6492240"/>
              <a:gd name="connsiteX13" fmla="*/ 7739857 w 11714480"/>
              <a:gd name="connsiteY13" fmla="*/ 0 h 6492240"/>
              <a:gd name="connsiteX14" fmla="*/ 8321253 w 11714480"/>
              <a:gd name="connsiteY14" fmla="*/ 0 h 6492240"/>
              <a:gd name="connsiteX15" fmla="*/ 8902649 w 11714480"/>
              <a:gd name="connsiteY15" fmla="*/ 0 h 6492240"/>
              <a:gd name="connsiteX16" fmla="*/ 9594788 w 11714480"/>
              <a:gd name="connsiteY16" fmla="*/ 0 h 6492240"/>
              <a:gd name="connsiteX17" fmla="*/ 10065442 w 11714480"/>
              <a:gd name="connsiteY17" fmla="*/ 0 h 6492240"/>
              <a:gd name="connsiteX18" fmla="*/ 10757581 w 11714480"/>
              <a:gd name="connsiteY18" fmla="*/ 0 h 6492240"/>
              <a:gd name="connsiteX19" fmla="*/ 11394348 w 11714480"/>
              <a:gd name="connsiteY19" fmla="*/ 0 h 6492240"/>
              <a:gd name="connsiteX20" fmla="*/ 11714480 w 11714480"/>
              <a:gd name="connsiteY20" fmla="*/ 320132 h 6492240"/>
              <a:gd name="connsiteX21" fmla="*/ 11714480 w 11714480"/>
              <a:gd name="connsiteY21" fmla="*/ 853312 h 6492240"/>
              <a:gd name="connsiteX22" fmla="*/ 11714480 w 11714480"/>
              <a:gd name="connsiteY22" fmla="*/ 1445012 h 6492240"/>
              <a:gd name="connsiteX23" fmla="*/ 11714480 w 11714480"/>
              <a:gd name="connsiteY23" fmla="*/ 1978192 h 6492240"/>
              <a:gd name="connsiteX24" fmla="*/ 11714480 w 11714480"/>
              <a:gd name="connsiteY24" fmla="*/ 2686931 h 6492240"/>
              <a:gd name="connsiteX25" fmla="*/ 11714480 w 11714480"/>
              <a:gd name="connsiteY25" fmla="*/ 3161591 h 6492240"/>
              <a:gd name="connsiteX26" fmla="*/ 11714480 w 11714480"/>
              <a:gd name="connsiteY26" fmla="*/ 3753291 h 6492240"/>
              <a:gd name="connsiteX27" fmla="*/ 11714480 w 11714480"/>
              <a:gd name="connsiteY27" fmla="*/ 4520550 h 6492240"/>
              <a:gd name="connsiteX28" fmla="*/ 11714480 w 11714480"/>
              <a:gd name="connsiteY28" fmla="*/ 5229290 h 6492240"/>
              <a:gd name="connsiteX29" fmla="*/ 11714480 w 11714480"/>
              <a:gd name="connsiteY29" fmla="*/ 6172108 h 6492240"/>
              <a:gd name="connsiteX30" fmla="*/ 11394348 w 11714480"/>
              <a:gd name="connsiteY30" fmla="*/ 6492240 h 6492240"/>
              <a:gd name="connsiteX31" fmla="*/ 10812952 w 11714480"/>
              <a:gd name="connsiteY31" fmla="*/ 6492240 h 6492240"/>
              <a:gd name="connsiteX32" fmla="*/ 10010071 w 11714480"/>
              <a:gd name="connsiteY32" fmla="*/ 6492240 h 6492240"/>
              <a:gd name="connsiteX33" fmla="*/ 9317933 w 11714480"/>
              <a:gd name="connsiteY33" fmla="*/ 6492240 h 6492240"/>
              <a:gd name="connsiteX34" fmla="*/ 8847278 w 11714480"/>
              <a:gd name="connsiteY34" fmla="*/ 6492240 h 6492240"/>
              <a:gd name="connsiteX35" fmla="*/ 8265882 w 11714480"/>
              <a:gd name="connsiteY35" fmla="*/ 6492240 h 6492240"/>
              <a:gd name="connsiteX36" fmla="*/ 7463001 w 11714480"/>
              <a:gd name="connsiteY36" fmla="*/ 6492240 h 6492240"/>
              <a:gd name="connsiteX37" fmla="*/ 6881605 w 11714480"/>
              <a:gd name="connsiteY37" fmla="*/ 6492240 h 6492240"/>
              <a:gd name="connsiteX38" fmla="*/ 6521693 w 11714480"/>
              <a:gd name="connsiteY38" fmla="*/ 6492240 h 6492240"/>
              <a:gd name="connsiteX39" fmla="*/ 5940297 w 11714480"/>
              <a:gd name="connsiteY39" fmla="*/ 6492240 h 6492240"/>
              <a:gd name="connsiteX40" fmla="*/ 5248158 w 11714480"/>
              <a:gd name="connsiteY40" fmla="*/ 6492240 h 6492240"/>
              <a:gd name="connsiteX41" fmla="*/ 4334535 w 11714480"/>
              <a:gd name="connsiteY41" fmla="*/ 6492240 h 6492240"/>
              <a:gd name="connsiteX42" fmla="*/ 3863881 w 11714480"/>
              <a:gd name="connsiteY42" fmla="*/ 6492240 h 6492240"/>
              <a:gd name="connsiteX43" fmla="*/ 3282485 w 11714480"/>
              <a:gd name="connsiteY43" fmla="*/ 6492240 h 6492240"/>
              <a:gd name="connsiteX44" fmla="*/ 2479604 w 11714480"/>
              <a:gd name="connsiteY44" fmla="*/ 6492240 h 6492240"/>
              <a:gd name="connsiteX45" fmla="*/ 1787466 w 11714480"/>
              <a:gd name="connsiteY45" fmla="*/ 6492240 h 6492240"/>
              <a:gd name="connsiteX46" fmla="*/ 984585 w 11714480"/>
              <a:gd name="connsiteY46" fmla="*/ 6492240 h 6492240"/>
              <a:gd name="connsiteX47" fmla="*/ 320132 w 11714480"/>
              <a:gd name="connsiteY47" fmla="*/ 6492240 h 6492240"/>
              <a:gd name="connsiteX48" fmla="*/ 0 w 11714480"/>
              <a:gd name="connsiteY48" fmla="*/ 6172108 h 6492240"/>
              <a:gd name="connsiteX49" fmla="*/ 0 w 11714480"/>
              <a:gd name="connsiteY49" fmla="*/ 5404849 h 6492240"/>
              <a:gd name="connsiteX50" fmla="*/ 0 w 11714480"/>
              <a:gd name="connsiteY50" fmla="*/ 4813149 h 6492240"/>
              <a:gd name="connsiteX51" fmla="*/ 0 w 11714480"/>
              <a:gd name="connsiteY51" fmla="*/ 4162930 h 6492240"/>
              <a:gd name="connsiteX52" fmla="*/ 0 w 11714480"/>
              <a:gd name="connsiteY52" fmla="*/ 3629750 h 6492240"/>
              <a:gd name="connsiteX53" fmla="*/ 0 w 11714480"/>
              <a:gd name="connsiteY53" fmla="*/ 2979530 h 6492240"/>
              <a:gd name="connsiteX54" fmla="*/ 0 w 11714480"/>
              <a:gd name="connsiteY54" fmla="*/ 2270791 h 6492240"/>
              <a:gd name="connsiteX55" fmla="*/ 0 w 11714480"/>
              <a:gd name="connsiteY55" fmla="*/ 1562051 h 6492240"/>
              <a:gd name="connsiteX56" fmla="*/ 0 w 11714480"/>
              <a:gd name="connsiteY56" fmla="*/ 911832 h 6492240"/>
              <a:gd name="connsiteX57" fmla="*/ 0 w 11714480"/>
              <a:gd name="connsiteY57" fmla="*/ 320132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714480" h="6492240" extrusionOk="0">
                <a:moveTo>
                  <a:pt x="0" y="320132"/>
                </a:moveTo>
                <a:cubicBezTo>
                  <a:pt x="3074" y="147202"/>
                  <a:pt x="149069" y="27927"/>
                  <a:pt x="320132" y="0"/>
                </a:cubicBezTo>
                <a:cubicBezTo>
                  <a:pt x="421943" y="-5188"/>
                  <a:pt x="628378" y="-14047"/>
                  <a:pt x="790786" y="0"/>
                </a:cubicBezTo>
                <a:cubicBezTo>
                  <a:pt x="953194" y="14047"/>
                  <a:pt x="1418818" y="-7853"/>
                  <a:pt x="1593667" y="0"/>
                </a:cubicBezTo>
                <a:cubicBezTo>
                  <a:pt x="1768516" y="7853"/>
                  <a:pt x="1993171" y="5119"/>
                  <a:pt x="2175063" y="0"/>
                </a:cubicBezTo>
                <a:cubicBezTo>
                  <a:pt x="2356955" y="-5119"/>
                  <a:pt x="2773873" y="19821"/>
                  <a:pt x="2977944" y="0"/>
                </a:cubicBezTo>
                <a:cubicBezTo>
                  <a:pt x="3182015" y="-19821"/>
                  <a:pt x="3297935" y="24446"/>
                  <a:pt x="3559340" y="0"/>
                </a:cubicBezTo>
                <a:cubicBezTo>
                  <a:pt x="3820745" y="-24446"/>
                  <a:pt x="3988289" y="-29228"/>
                  <a:pt x="4362221" y="0"/>
                </a:cubicBezTo>
                <a:cubicBezTo>
                  <a:pt x="4736153" y="29228"/>
                  <a:pt x="4824305" y="-37040"/>
                  <a:pt x="5165102" y="0"/>
                </a:cubicBezTo>
                <a:cubicBezTo>
                  <a:pt x="5505899" y="37040"/>
                  <a:pt x="5406105" y="16170"/>
                  <a:pt x="5525014" y="0"/>
                </a:cubicBezTo>
                <a:cubicBezTo>
                  <a:pt x="5643923" y="-16170"/>
                  <a:pt x="5770713" y="6969"/>
                  <a:pt x="5884926" y="0"/>
                </a:cubicBezTo>
                <a:cubicBezTo>
                  <a:pt x="5999139" y="-6969"/>
                  <a:pt x="6126333" y="2437"/>
                  <a:pt x="6244838" y="0"/>
                </a:cubicBezTo>
                <a:cubicBezTo>
                  <a:pt x="6363343" y="-2437"/>
                  <a:pt x="6745673" y="26782"/>
                  <a:pt x="7158460" y="0"/>
                </a:cubicBezTo>
                <a:cubicBezTo>
                  <a:pt x="7571247" y="-26782"/>
                  <a:pt x="7533489" y="14181"/>
                  <a:pt x="7739857" y="0"/>
                </a:cubicBezTo>
                <a:cubicBezTo>
                  <a:pt x="7946225" y="-14181"/>
                  <a:pt x="8171301" y="-27975"/>
                  <a:pt x="8321253" y="0"/>
                </a:cubicBezTo>
                <a:cubicBezTo>
                  <a:pt x="8471205" y="27975"/>
                  <a:pt x="8762968" y="-1507"/>
                  <a:pt x="8902649" y="0"/>
                </a:cubicBezTo>
                <a:cubicBezTo>
                  <a:pt x="9042330" y="1507"/>
                  <a:pt x="9355493" y="-31289"/>
                  <a:pt x="9594788" y="0"/>
                </a:cubicBezTo>
                <a:cubicBezTo>
                  <a:pt x="9834083" y="31289"/>
                  <a:pt x="9904153" y="10968"/>
                  <a:pt x="10065442" y="0"/>
                </a:cubicBezTo>
                <a:cubicBezTo>
                  <a:pt x="10226731" y="-10968"/>
                  <a:pt x="10438070" y="28418"/>
                  <a:pt x="10757581" y="0"/>
                </a:cubicBezTo>
                <a:cubicBezTo>
                  <a:pt x="11077092" y="-28418"/>
                  <a:pt x="11084294" y="8939"/>
                  <a:pt x="11394348" y="0"/>
                </a:cubicBezTo>
                <a:cubicBezTo>
                  <a:pt x="11589691" y="-695"/>
                  <a:pt x="11733960" y="155162"/>
                  <a:pt x="11714480" y="320132"/>
                </a:cubicBezTo>
                <a:cubicBezTo>
                  <a:pt x="11712230" y="540584"/>
                  <a:pt x="11726907" y="704722"/>
                  <a:pt x="11714480" y="853312"/>
                </a:cubicBezTo>
                <a:cubicBezTo>
                  <a:pt x="11702053" y="1001902"/>
                  <a:pt x="11719643" y="1163175"/>
                  <a:pt x="11714480" y="1445012"/>
                </a:cubicBezTo>
                <a:cubicBezTo>
                  <a:pt x="11709317" y="1726849"/>
                  <a:pt x="11699844" y="1712847"/>
                  <a:pt x="11714480" y="1978192"/>
                </a:cubicBezTo>
                <a:cubicBezTo>
                  <a:pt x="11729116" y="2243537"/>
                  <a:pt x="11694048" y="2379091"/>
                  <a:pt x="11714480" y="2686931"/>
                </a:cubicBezTo>
                <a:cubicBezTo>
                  <a:pt x="11734912" y="2994771"/>
                  <a:pt x="11702445" y="3041889"/>
                  <a:pt x="11714480" y="3161591"/>
                </a:cubicBezTo>
                <a:cubicBezTo>
                  <a:pt x="11726515" y="3281293"/>
                  <a:pt x="11713453" y="3497505"/>
                  <a:pt x="11714480" y="3753291"/>
                </a:cubicBezTo>
                <a:cubicBezTo>
                  <a:pt x="11715507" y="4009077"/>
                  <a:pt x="11750947" y="4308152"/>
                  <a:pt x="11714480" y="4520550"/>
                </a:cubicBezTo>
                <a:cubicBezTo>
                  <a:pt x="11678013" y="4732948"/>
                  <a:pt x="11704420" y="4983116"/>
                  <a:pt x="11714480" y="5229290"/>
                </a:cubicBezTo>
                <a:cubicBezTo>
                  <a:pt x="11724540" y="5475464"/>
                  <a:pt x="11709206" y="5930144"/>
                  <a:pt x="11714480" y="6172108"/>
                </a:cubicBezTo>
                <a:cubicBezTo>
                  <a:pt x="11705785" y="6345281"/>
                  <a:pt x="11584478" y="6476317"/>
                  <a:pt x="11394348" y="6492240"/>
                </a:cubicBezTo>
                <a:cubicBezTo>
                  <a:pt x="11144892" y="6485506"/>
                  <a:pt x="10948381" y="6496311"/>
                  <a:pt x="10812952" y="6492240"/>
                </a:cubicBezTo>
                <a:cubicBezTo>
                  <a:pt x="10677523" y="6488169"/>
                  <a:pt x="10356821" y="6479479"/>
                  <a:pt x="10010071" y="6492240"/>
                </a:cubicBezTo>
                <a:cubicBezTo>
                  <a:pt x="9663321" y="6505001"/>
                  <a:pt x="9617540" y="6521940"/>
                  <a:pt x="9317933" y="6492240"/>
                </a:cubicBezTo>
                <a:cubicBezTo>
                  <a:pt x="9018326" y="6462540"/>
                  <a:pt x="8949701" y="6497358"/>
                  <a:pt x="8847278" y="6492240"/>
                </a:cubicBezTo>
                <a:cubicBezTo>
                  <a:pt x="8744855" y="6487122"/>
                  <a:pt x="8553999" y="6465498"/>
                  <a:pt x="8265882" y="6492240"/>
                </a:cubicBezTo>
                <a:cubicBezTo>
                  <a:pt x="7977765" y="6518982"/>
                  <a:pt x="7768656" y="6503399"/>
                  <a:pt x="7463001" y="6492240"/>
                </a:cubicBezTo>
                <a:cubicBezTo>
                  <a:pt x="7157346" y="6481081"/>
                  <a:pt x="7039141" y="6489035"/>
                  <a:pt x="6881605" y="6492240"/>
                </a:cubicBezTo>
                <a:cubicBezTo>
                  <a:pt x="6724069" y="6495445"/>
                  <a:pt x="6688200" y="6479638"/>
                  <a:pt x="6521693" y="6492240"/>
                </a:cubicBezTo>
                <a:cubicBezTo>
                  <a:pt x="6355186" y="6504842"/>
                  <a:pt x="6169423" y="6515649"/>
                  <a:pt x="5940297" y="6492240"/>
                </a:cubicBezTo>
                <a:cubicBezTo>
                  <a:pt x="5711171" y="6468831"/>
                  <a:pt x="5397038" y="6477259"/>
                  <a:pt x="5248158" y="6492240"/>
                </a:cubicBezTo>
                <a:cubicBezTo>
                  <a:pt x="5099278" y="6507221"/>
                  <a:pt x="4629844" y="6483881"/>
                  <a:pt x="4334535" y="6492240"/>
                </a:cubicBezTo>
                <a:cubicBezTo>
                  <a:pt x="4039226" y="6500599"/>
                  <a:pt x="4014619" y="6513976"/>
                  <a:pt x="3863881" y="6492240"/>
                </a:cubicBezTo>
                <a:cubicBezTo>
                  <a:pt x="3713143" y="6470504"/>
                  <a:pt x="3464715" y="6507754"/>
                  <a:pt x="3282485" y="6492240"/>
                </a:cubicBezTo>
                <a:cubicBezTo>
                  <a:pt x="3100255" y="6476726"/>
                  <a:pt x="2774757" y="6498184"/>
                  <a:pt x="2479604" y="6492240"/>
                </a:cubicBezTo>
                <a:cubicBezTo>
                  <a:pt x="2184451" y="6486296"/>
                  <a:pt x="2104861" y="6468683"/>
                  <a:pt x="1787466" y="6492240"/>
                </a:cubicBezTo>
                <a:cubicBezTo>
                  <a:pt x="1470071" y="6515797"/>
                  <a:pt x="1199232" y="6512752"/>
                  <a:pt x="984585" y="6492240"/>
                </a:cubicBezTo>
                <a:cubicBezTo>
                  <a:pt x="769938" y="6471728"/>
                  <a:pt x="470207" y="6473614"/>
                  <a:pt x="320132" y="6492240"/>
                </a:cubicBezTo>
                <a:cubicBezTo>
                  <a:pt x="162469" y="6498318"/>
                  <a:pt x="11230" y="6344291"/>
                  <a:pt x="0" y="6172108"/>
                </a:cubicBezTo>
                <a:cubicBezTo>
                  <a:pt x="-17486" y="5966328"/>
                  <a:pt x="-14778" y="5629535"/>
                  <a:pt x="0" y="5404849"/>
                </a:cubicBezTo>
                <a:cubicBezTo>
                  <a:pt x="14778" y="5180163"/>
                  <a:pt x="-5609" y="5090686"/>
                  <a:pt x="0" y="4813149"/>
                </a:cubicBezTo>
                <a:cubicBezTo>
                  <a:pt x="5609" y="4535612"/>
                  <a:pt x="-17323" y="4331019"/>
                  <a:pt x="0" y="4162930"/>
                </a:cubicBezTo>
                <a:cubicBezTo>
                  <a:pt x="17323" y="3994841"/>
                  <a:pt x="-2922" y="3852268"/>
                  <a:pt x="0" y="3629750"/>
                </a:cubicBezTo>
                <a:cubicBezTo>
                  <a:pt x="2922" y="3407232"/>
                  <a:pt x="-8138" y="3290067"/>
                  <a:pt x="0" y="2979530"/>
                </a:cubicBezTo>
                <a:cubicBezTo>
                  <a:pt x="8138" y="2668993"/>
                  <a:pt x="-13780" y="2544331"/>
                  <a:pt x="0" y="2270791"/>
                </a:cubicBezTo>
                <a:cubicBezTo>
                  <a:pt x="13780" y="1997251"/>
                  <a:pt x="-29469" y="1827136"/>
                  <a:pt x="0" y="1562051"/>
                </a:cubicBezTo>
                <a:cubicBezTo>
                  <a:pt x="29469" y="1296966"/>
                  <a:pt x="-26359" y="1181237"/>
                  <a:pt x="0" y="911832"/>
                </a:cubicBezTo>
                <a:cubicBezTo>
                  <a:pt x="26359" y="642427"/>
                  <a:pt x="10059" y="447701"/>
                  <a:pt x="0" y="320132"/>
                </a:cubicBezTo>
                <a:close/>
              </a:path>
            </a:pathLst>
          </a:custGeom>
          <a:noFill/>
          <a:ln w="57150">
            <a:solidFill>
              <a:srgbClr val="6F0520"/>
            </a:solidFill>
            <a:extLst>
              <a:ext uri="{C807C97D-BFC1-408E-A445-0C87EB9F89A2}">
                <ask:lineSketchStyleProps xmlns:ask="http://schemas.microsoft.com/office/drawing/2018/sketchyshapes" sd="654450259">
                  <a:prstGeom prst="roundRect">
                    <a:avLst>
                      <a:gd name="adj" fmla="val 4931"/>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5200432"/>
      </p:ext>
    </p:extLst>
  </p:cSld>
  <p:clrMapOvr>
    <a:masterClrMapping/>
  </p:clrMapOvr>
  <p:transition spd="slow">
    <p:wheel spokes="1"/>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65B0-086E-EBBA-B662-0C996FC48033}"/>
              </a:ext>
            </a:extLst>
          </p:cNvPr>
          <p:cNvSpPr>
            <a:spLocks noGrp="1"/>
          </p:cNvSpPr>
          <p:nvPr>
            <p:ph type="ctrTitle"/>
          </p:nvPr>
        </p:nvSpPr>
        <p:spPr>
          <a:xfrm>
            <a:off x="568960" y="482599"/>
            <a:ext cx="5831840" cy="1478281"/>
          </a:xfrm>
        </p:spPr>
        <p:txBody>
          <a:bodyPr>
            <a:normAutofit/>
          </a:bodyPr>
          <a:lstStyle/>
          <a:p>
            <a:r>
              <a:rPr lang="en-US" sz="4400" i="1" dirty="0">
                <a:solidFill>
                  <a:srgbClr val="6F0520"/>
                </a:solidFill>
              </a:rPr>
              <a:t>Why does </a:t>
            </a:r>
            <a:r>
              <a:rPr lang="en-US" sz="4400" dirty="0">
                <a:solidFill>
                  <a:srgbClr val="6F0520"/>
                </a:solidFill>
                <a:latin typeface="KG TRIBECA STAMP" panose="02000505000000020004" pitchFamily="2" charset="0"/>
              </a:rPr>
              <a:t>MODESTY</a:t>
            </a:r>
            <a:r>
              <a:rPr lang="en-US" sz="4400" i="1" dirty="0">
                <a:solidFill>
                  <a:srgbClr val="6F0520"/>
                </a:solidFill>
              </a:rPr>
              <a:t> matter anyway?</a:t>
            </a:r>
          </a:p>
        </p:txBody>
      </p:sp>
      <p:sp>
        <p:nvSpPr>
          <p:cNvPr id="3" name="Subtitle 2">
            <a:extLst>
              <a:ext uri="{FF2B5EF4-FFF2-40B4-BE49-F238E27FC236}">
                <a16:creationId xmlns:a16="http://schemas.microsoft.com/office/drawing/2014/main" id="{D6C2729B-0E70-CB0E-1F6C-BD31EF0B276E}"/>
              </a:ext>
            </a:extLst>
          </p:cNvPr>
          <p:cNvSpPr>
            <a:spLocks noGrp="1"/>
          </p:cNvSpPr>
          <p:nvPr>
            <p:ph type="subTitle" idx="1"/>
          </p:nvPr>
        </p:nvSpPr>
        <p:spPr>
          <a:xfrm>
            <a:off x="568960" y="2113280"/>
            <a:ext cx="7040880" cy="4419600"/>
          </a:xfrm>
        </p:spPr>
        <p:txBody>
          <a:bodyPr>
            <a:normAutofit/>
          </a:bodyPr>
          <a:lstStyle/>
          <a:p>
            <a:pPr marL="398463" indent="-398463" algn="l">
              <a:buFont typeface="Arial" panose="020B0604020202020204" pitchFamily="34" charset="0"/>
              <a:buChar char="•"/>
            </a:pPr>
            <a:r>
              <a:rPr lang="en-US" sz="3600" dirty="0">
                <a:solidFill>
                  <a:srgbClr val="6F0520"/>
                </a:solidFill>
              </a:rPr>
              <a:t>It is a part of God’s grand plan to protect us and the home!  It makes your life and relationships most fulfilling.</a:t>
            </a:r>
          </a:p>
          <a:p>
            <a:pPr marL="398463" indent="-398463" algn="l">
              <a:buFont typeface="Arial" panose="020B0604020202020204" pitchFamily="34" charset="0"/>
              <a:buChar char="•"/>
            </a:pPr>
            <a:r>
              <a:rPr lang="en-US" sz="3600" dirty="0">
                <a:solidFill>
                  <a:srgbClr val="6F0520"/>
                </a:solidFill>
              </a:rPr>
              <a:t>Genesis 1:27-28; 2:21-24; Hebrews 13:4;                                    1 Corinthians 6:18; Galatians 5:19-23</a:t>
            </a:r>
          </a:p>
        </p:txBody>
      </p:sp>
      <p:sp>
        <p:nvSpPr>
          <p:cNvPr id="5" name="Rectangle: Rounded Corners 4">
            <a:extLst>
              <a:ext uri="{FF2B5EF4-FFF2-40B4-BE49-F238E27FC236}">
                <a16:creationId xmlns:a16="http://schemas.microsoft.com/office/drawing/2014/main" id="{8B405532-2962-B4F7-A836-EBE10595521E}"/>
              </a:ext>
            </a:extLst>
          </p:cNvPr>
          <p:cNvSpPr/>
          <p:nvPr/>
        </p:nvSpPr>
        <p:spPr>
          <a:xfrm>
            <a:off x="233680" y="213360"/>
            <a:ext cx="11714480" cy="6492240"/>
          </a:xfrm>
          <a:custGeom>
            <a:avLst/>
            <a:gdLst>
              <a:gd name="connsiteX0" fmla="*/ 0 w 11714480"/>
              <a:gd name="connsiteY0" fmla="*/ 320132 h 6492240"/>
              <a:gd name="connsiteX1" fmla="*/ 320132 w 11714480"/>
              <a:gd name="connsiteY1" fmla="*/ 0 h 6492240"/>
              <a:gd name="connsiteX2" fmla="*/ 790786 w 11714480"/>
              <a:gd name="connsiteY2" fmla="*/ 0 h 6492240"/>
              <a:gd name="connsiteX3" fmla="*/ 1593667 w 11714480"/>
              <a:gd name="connsiteY3" fmla="*/ 0 h 6492240"/>
              <a:gd name="connsiteX4" fmla="*/ 2175063 w 11714480"/>
              <a:gd name="connsiteY4" fmla="*/ 0 h 6492240"/>
              <a:gd name="connsiteX5" fmla="*/ 2977944 w 11714480"/>
              <a:gd name="connsiteY5" fmla="*/ 0 h 6492240"/>
              <a:gd name="connsiteX6" fmla="*/ 3559340 w 11714480"/>
              <a:gd name="connsiteY6" fmla="*/ 0 h 6492240"/>
              <a:gd name="connsiteX7" fmla="*/ 4362221 w 11714480"/>
              <a:gd name="connsiteY7" fmla="*/ 0 h 6492240"/>
              <a:gd name="connsiteX8" fmla="*/ 5165102 w 11714480"/>
              <a:gd name="connsiteY8" fmla="*/ 0 h 6492240"/>
              <a:gd name="connsiteX9" fmla="*/ 5525014 w 11714480"/>
              <a:gd name="connsiteY9" fmla="*/ 0 h 6492240"/>
              <a:gd name="connsiteX10" fmla="*/ 5884926 w 11714480"/>
              <a:gd name="connsiteY10" fmla="*/ 0 h 6492240"/>
              <a:gd name="connsiteX11" fmla="*/ 6244838 w 11714480"/>
              <a:gd name="connsiteY11" fmla="*/ 0 h 6492240"/>
              <a:gd name="connsiteX12" fmla="*/ 7158460 w 11714480"/>
              <a:gd name="connsiteY12" fmla="*/ 0 h 6492240"/>
              <a:gd name="connsiteX13" fmla="*/ 7739857 w 11714480"/>
              <a:gd name="connsiteY13" fmla="*/ 0 h 6492240"/>
              <a:gd name="connsiteX14" fmla="*/ 8321253 w 11714480"/>
              <a:gd name="connsiteY14" fmla="*/ 0 h 6492240"/>
              <a:gd name="connsiteX15" fmla="*/ 8902649 w 11714480"/>
              <a:gd name="connsiteY15" fmla="*/ 0 h 6492240"/>
              <a:gd name="connsiteX16" fmla="*/ 9594788 w 11714480"/>
              <a:gd name="connsiteY16" fmla="*/ 0 h 6492240"/>
              <a:gd name="connsiteX17" fmla="*/ 10065442 w 11714480"/>
              <a:gd name="connsiteY17" fmla="*/ 0 h 6492240"/>
              <a:gd name="connsiteX18" fmla="*/ 10757581 w 11714480"/>
              <a:gd name="connsiteY18" fmla="*/ 0 h 6492240"/>
              <a:gd name="connsiteX19" fmla="*/ 11394348 w 11714480"/>
              <a:gd name="connsiteY19" fmla="*/ 0 h 6492240"/>
              <a:gd name="connsiteX20" fmla="*/ 11714480 w 11714480"/>
              <a:gd name="connsiteY20" fmla="*/ 320132 h 6492240"/>
              <a:gd name="connsiteX21" fmla="*/ 11714480 w 11714480"/>
              <a:gd name="connsiteY21" fmla="*/ 853312 h 6492240"/>
              <a:gd name="connsiteX22" fmla="*/ 11714480 w 11714480"/>
              <a:gd name="connsiteY22" fmla="*/ 1445012 h 6492240"/>
              <a:gd name="connsiteX23" fmla="*/ 11714480 w 11714480"/>
              <a:gd name="connsiteY23" fmla="*/ 1978192 h 6492240"/>
              <a:gd name="connsiteX24" fmla="*/ 11714480 w 11714480"/>
              <a:gd name="connsiteY24" fmla="*/ 2686931 h 6492240"/>
              <a:gd name="connsiteX25" fmla="*/ 11714480 w 11714480"/>
              <a:gd name="connsiteY25" fmla="*/ 3161591 h 6492240"/>
              <a:gd name="connsiteX26" fmla="*/ 11714480 w 11714480"/>
              <a:gd name="connsiteY26" fmla="*/ 3753291 h 6492240"/>
              <a:gd name="connsiteX27" fmla="*/ 11714480 w 11714480"/>
              <a:gd name="connsiteY27" fmla="*/ 4520550 h 6492240"/>
              <a:gd name="connsiteX28" fmla="*/ 11714480 w 11714480"/>
              <a:gd name="connsiteY28" fmla="*/ 5229290 h 6492240"/>
              <a:gd name="connsiteX29" fmla="*/ 11714480 w 11714480"/>
              <a:gd name="connsiteY29" fmla="*/ 6172108 h 6492240"/>
              <a:gd name="connsiteX30" fmla="*/ 11394348 w 11714480"/>
              <a:gd name="connsiteY30" fmla="*/ 6492240 h 6492240"/>
              <a:gd name="connsiteX31" fmla="*/ 10812952 w 11714480"/>
              <a:gd name="connsiteY31" fmla="*/ 6492240 h 6492240"/>
              <a:gd name="connsiteX32" fmla="*/ 10010071 w 11714480"/>
              <a:gd name="connsiteY32" fmla="*/ 6492240 h 6492240"/>
              <a:gd name="connsiteX33" fmla="*/ 9317933 w 11714480"/>
              <a:gd name="connsiteY33" fmla="*/ 6492240 h 6492240"/>
              <a:gd name="connsiteX34" fmla="*/ 8847278 w 11714480"/>
              <a:gd name="connsiteY34" fmla="*/ 6492240 h 6492240"/>
              <a:gd name="connsiteX35" fmla="*/ 8265882 w 11714480"/>
              <a:gd name="connsiteY35" fmla="*/ 6492240 h 6492240"/>
              <a:gd name="connsiteX36" fmla="*/ 7463001 w 11714480"/>
              <a:gd name="connsiteY36" fmla="*/ 6492240 h 6492240"/>
              <a:gd name="connsiteX37" fmla="*/ 6881605 w 11714480"/>
              <a:gd name="connsiteY37" fmla="*/ 6492240 h 6492240"/>
              <a:gd name="connsiteX38" fmla="*/ 6521693 w 11714480"/>
              <a:gd name="connsiteY38" fmla="*/ 6492240 h 6492240"/>
              <a:gd name="connsiteX39" fmla="*/ 5940297 w 11714480"/>
              <a:gd name="connsiteY39" fmla="*/ 6492240 h 6492240"/>
              <a:gd name="connsiteX40" fmla="*/ 5248158 w 11714480"/>
              <a:gd name="connsiteY40" fmla="*/ 6492240 h 6492240"/>
              <a:gd name="connsiteX41" fmla="*/ 4334535 w 11714480"/>
              <a:gd name="connsiteY41" fmla="*/ 6492240 h 6492240"/>
              <a:gd name="connsiteX42" fmla="*/ 3863881 w 11714480"/>
              <a:gd name="connsiteY42" fmla="*/ 6492240 h 6492240"/>
              <a:gd name="connsiteX43" fmla="*/ 3282485 w 11714480"/>
              <a:gd name="connsiteY43" fmla="*/ 6492240 h 6492240"/>
              <a:gd name="connsiteX44" fmla="*/ 2479604 w 11714480"/>
              <a:gd name="connsiteY44" fmla="*/ 6492240 h 6492240"/>
              <a:gd name="connsiteX45" fmla="*/ 1787466 w 11714480"/>
              <a:gd name="connsiteY45" fmla="*/ 6492240 h 6492240"/>
              <a:gd name="connsiteX46" fmla="*/ 984585 w 11714480"/>
              <a:gd name="connsiteY46" fmla="*/ 6492240 h 6492240"/>
              <a:gd name="connsiteX47" fmla="*/ 320132 w 11714480"/>
              <a:gd name="connsiteY47" fmla="*/ 6492240 h 6492240"/>
              <a:gd name="connsiteX48" fmla="*/ 0 w 11714480"/>
              <a:gd name="connsiteY48" fmla="*/ 6172108 h 6492240"/>
              <a:gd name="connsiteX49" fmla="*/ 0 w 11714480"/>
              <a:gd name="connsiteY49" fmla="*/ 5404849 h 6492240"/>
              <a:gd name="connsiteX50" fmla="*/ 0 w 11714480"/>
              <a:gd name="connsiteY50" fmla="*/ 4813149 h 6492240"/>
              <a:gd name="connsiteX51" fmla="*/ 0 w 11714480"/>
              <a:gd name="connsiteY51" fmla="*/ 4162930 h 6492240"/>
              <a:gd name="connsiteX52" fmla="*/ 0 w 11714480"/>
              <a:gd name="connsiteY52" fmla="*/ 3629750 h 6492240"/>
              <a:gd name="connsiteX53" fmla="*/ 0 w 11714480"/>
              <a:gd name="connsiteY53" fmla="*/ 2979530 h 6492240"/>
              <a:gd name="connsiteX54" fmla="*/ 0 w 11714480"/>
              <a:gd name="connsiteY54" fmla="*/ 2270791 h 6492240"/>
              <a:gd name="connsiteX55" fmla="*/ 0 w 11714480"/>
              <a:gd name="connsiteY55" fmla="*/ 1562051 h 6492240"/>
              <a:gd name="connsiteX56" fmla="*/ 0 w 11714480"/>
              <a:gd name="connsiteY56" fmla="*/ 911832 h 6492240"/>
              <a:gd name="connsiteX57" fmla="*/ 0 w 11714480"/>
              <a:gd name="connsiteY57" fmla="*/ 320132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714480" h="6492240" extrusionOk="0">
                <a:moveTo>
                  <a:pt x="0" y="320132"/>
                </a:moveTo>
                <a:cubicBezTo>
                  <a:pt x="3074" y="147202"/>
                  <a:pt x="149069" y="27927"/>
                  <a:pt x="320132" y="0"/>
                </a:cubicBezTo>
                <a:cubicBezTo>
                  <a:pt x="421943" y="-5188"/>
                  <a:pt x="628378" y="-14047"/>
                  <a:pt x="790786" y="0"/>
                </a:cubicBezTo>
                <a:cubicBezTo>
                  <a:pt x="953194" y="14047"/>
                  <a:pt x="1418818" y="-7853"/>
                  <a:pt x="1593667" y="0"/>
                </a:cubicBezTo>
                <a:cubicBezTo>
                  <a:pt x="1768516" y="7853"/>
                  <a:pt x="1993171" y="5119"/>
                  <a:pt x="2175063" y="0"/>
                </a:cubicBezTo>
                <a:cubicBezTo>
                  <a:pt x="2356955" y="-5119"/>
                  <a:pt x="2773873" y="19821"/>
                  <a:pt x="2977944" y="0"/>
                </a:cubicBezTo>
                <a:cubicBezTo>
                  <a:pt x="3182015" y="-19821"/>
                  <a:pt x="3297935" y="24446"/>
                  <a:pt x="3559340" y="0"/>
                </a:cubicBezTo>
                <a:cubicBezTo>
                  <a:pt x="3820745" y="-24446"/>
                  <a:pt x="3988289" y="-29228"/>
                  <a:pt x="4362221" y="0"/>
                </a:cubicBezTo>
                <a:cubicBezTo>
                  <a:pt x="4736153" y="29228"/>
                  <a:pt x="4824305" y="-37040"/>
                  <a:pt x="5165102" y="0"/>
                </a:cubicBezTo>
                <a:cubicBezTo>
                  <a:pt x="5505899" y="37040"/>
                  <a:pt x="5406105" y="16170"/>
                  <a:pt x="5525014" y="0"/>
                </a:cubicBezTo>
                <a:cubicBezTo>
                  <a:pt x="5643923" y="-16170"/>
                  <a:pt x="5770713" y="6969"/>
                  <a:pt x="5884926" y="0"/>
                </a:cubicBezTo>
                <a:cubicBezTo>
                  <a:pt x="5999139" y="-6969"/>
                  <a:pt x="6126333" y="2437"/>
                  <a:pt x="6244838" y="0"/>
                </a:cubicBezTo>
                <a:cubicBezTo>
                  <a:pt x="6363343" y="-2437"/>
                  <a:pt x="6745673" y="26782"/>
                  <a:pt x="7158460" y="0"/>
                </a:cubicBezTo>
                <a:cubicBezTo>
                  <a:pt x="7571247" y="-26782"/>
                  <a:pt x="7533489" y="14181"/>
                  <a:pt x="7739857" y="0"/>
                </a:cubicBezTo>
                <a:cubicBezTo>
                  <a:pt x="7946225" y="-14181"/>
                  <a:pt x="8171301" y="-27975"/>
                  <a:pt x="8321253" y="0"/>
                </a:cubicBezTo>
                <a:cubicBezTo>
                  <a:pt x="8471205" y="27975"/>
                  <a:pt x="8762968" y="-1507"/>
                  <a:pt x="8902649" y="0"/>
                </a:cubicBezTo>
                <a:cubicBezTo>
                  <a:pt x="9042330" y="1507"/>
                  <a:pt x="9355493" y="-31289"/>
                  <a:pt x="9594788" y="0"/>
                </a:cubicBezTo>
                <a:cubicBezTo>
                  <a:pt x="9834083" y="31289"/>
                  <a:pt x="9904153" y="10968"/>
                  <a:pt x="10065442" y="0"/>
                </a:cubicBezTo>
                <a:cubicBezTo>
                  <a:pt x="10226731" y="-10968"/>
                  <a:pt x="10438070" y="28418"/>
                  <a:pt x="10757581" y="0"/>
                </a:cubicBezTo>
                <a:cubicBezTo>
                  <a:pt x="11077092" y="-28418"/>
                  <a:pt x="11084294" y="8939"/>
                  <a:pt x="11394348" y="0"/>
                </a:cubicBezTo>
                <a:cubicBezTo>
                  <a:pt x="11589691" y="-695"/>
                  <a:pt x="11733960" y="155162"/>
                  <a:pt x="11714480" y="320132"/>
                </a:cubicBezTo>
                <a:cubicBezTo>
                  <a:pt x="11712230" y="540584"/>
                  <a:pt x="11726907" y="704722"/>
                  <a:pt x="11714480" y="853312"/>
                </a:cubicBezTo>
                <a:cubicBezTo>
                  <a:pt x="11702053" y="1001902"/>
                  <a:pt x="11719643" y="1163175"/>
                  <a:pt x="11714480" y="1445012"/>
                </a:cubicBezTo>
                <a:cubicBezTo>
                  <a:pt x="11709317" y="1726849"/>
                  <a:pt x="11699844" y="1712847"/>
                  <a:pt x="11714480" y="1978192"/>
                </a:cubicBezTo>
                <a:cubicBezTo>
                  <a:pt x="11729116" y="2243537"/>
                  <a:pt x="11694048" y="2379091"/>
                  <a:pt x="11714480" y="2686931"/>
                </a:cubicBezTo>
                <a:cubicBezTo>
                  <a:pt x="11734912" y="2994771"/>
                  <a:pt x="11702445" y="3041889"/>
                  <a:pt x="11714480" y="3161591"/>
                </a:cubicBezTo>
                <a:cubicBezTo>
                  <a:pt x="11726515" y="3281293"/>
                  <a:pt x="11713453" y="3497505"/>
                  <a:pt x="11714480" y="3753291"/>
                </a:cubicBezTo>
                <a:cubicBezTo>
                  <a:pt x="11715507" y="4009077"/>
                  <a:pt x="11750947" y="4308152"/>
                  <a:pt x="11714480" y="4520550"/>
                </a:cubicBezTo>
                <a:cubicBezTo>
                  <a:pt x="11678013" y="4732948"/>
                  <a:pt x="11704420" y="4983116"/>
                  <a:pt x="11714480" y="5229290"/>
                </a:cubicBezTo>
                <a:cubicBezTo>
                  <a:pt x="11724540" y="5475464"/>
                  <a:pt x="11709206" y="5930144"/>
                  <a:pt x="11714480" y="6172108"/>
                </a:cubicBezTo>
                <a:cubicBezTo>
                  <a:pt x="11705785" y="6345281"/>
                  <a:pt x="11584478" y="6476317"/>
                  <a:pt x="11394348" y="6492240"/>
                </a:cubicBezTo>
                <a:cubicBezTo>
                  <a:pt x="11144892" y="6485506"/>
                  <a:pt x="10948381" y="6496311"/>
                  <a:pt x="10812952" y="6492240"/>
                </a:cubicBezTo>
                <a:cubicBezTo>
                  <a:pt x="10677523" y="6488169"/>
                  <a:pt x="10356821" y="6479479"/>
                  <a:pt x="10010071" y="6492240"/>
                </a:cubicBezTo>
                <a:cubicBezTo>
                  <a:pt x="9663321" y="6505001"/>
                  <a:pt x="9617540" y="6521940"/>
                  <a:pt x="9317933" y="6492240"/>
                </a:cubicBezTo>
                <a:cubicBezTo>
                  <a:pt x="9018326" y="6462540"/>
                  <a:pt x="8949701" y="6497358"/>
                  <a:pt x="8847278" y="6492240"/>
                </a:cubicBezTo>
                <a:cubicBezTo>
                  <a:pt x="8744855" y="6487122"/>
                  <a:pt x="8553999" y="6465498"/>
                  <a:pt x="8265882" y="6492240"/>
                </a:cubicBezTo>
                <a:cubicBezTo>
                  <a:pt x="7977765" y="6518982"/>
                  <a:pt x="7768656" y="6503399"/>
                  <a:pt x="7463001" y="6492240"/>
                </a:cubicBezTo>
                <a:cubicBezTo>
                  <a:pt x="7157346" y="6481081"/>
                  <a:pt x="7039141" y="6489035"/>
                  <a:pt x="6881605" y="6492240"/>
                </a:cubicBezTo>
                <a:cubicBezTo>
                  <a:pt x="6724069" y="6495445"/>
                  <a:pt x="6688200" y="6479638"/>
                  <a:pt x="6521693" y="6492240"/>
                </a:cubicBezTo>
                <a:cubicBezTo>
                  <a:pt x="6355186" y="6504842"/>
                  <a:pt x="6169423" y="6515649"/>
                  <a:pt x="5940297" y="6492240"/>
                </a:cubicBezTo>
                <a:cubicBezTo>
                  <a:pt x="5711171" y="6468831"/>
                  <a:pt x="5397038" y="6477259"/>
                  <a:pt x="5248158" y="6492240"/>
                </a:cubicBezTo>
                <a:cubicBezTo>
                  <a:pt x="5099278" y="6507221"/>
                  <a:pt x="4629844" y="6483881"/>
                  <a:pt x="4334535" y="6492240"/>
                </a:cubicBezTo>
                <a:cubicBezTo>
                  <a:pt x="4039226" y="6500599"/>
                  <a:pt x="4014619" y="6513976"/>
                  <a:pt x="3863881" y="6492240"/>
                </a:cubicBezTo>
                <a:cubicBezTo>
                  <a:pt x="3713143" y="6470504"/>
                  <a:pt x="3464715" y="6507754"/>
                  <a:pt x="3282485" y="6492240"/>
                </a:cubicBezTo>
                <a:cubicBezTo>
                  <a:pt x="3100255" y="6476726"/>
                  <a:pt x="2774757" y="6498184"/>
                  <a:pt x="2479604" y="6492240"/>
                </a:cubicBezTo>
                <a:cubicBezTo>
                  <a:pt x="2184451" y="6486296"/>
                  <a:pt x="2104861" y="6468683"/>
                  <a:pt x="1787466" y="6492240"/>
                </a:cubicBezTo>
                <a:cubicBezTo>
                  <a:pt x="1470071" y="6515797"/>
                  <a:pt x="1199232" y="6512752"/>
                  <a:pt x="984585" y="6492240"/>
                </a:cubicBezTo>
                <a:cubicBezTo>
                  <a:pt x="769938" y="6471728"/>
                  <a:pt x="470207" y="6473614"/>
                  <a:pt x="320132" y="6492240"/>
                </a:cubicBezTo>
                <a:cubicBezTo>
                  <a:pt x="162469" y="6498318"/>
                  <a:pt x="11230" y="6344291"/>
                  <a:pt x="0" y="6172108"/>
                </a:cubicBezTo>
                <a:cubicBezTo>
                  <a:pt x="-17486" y="5966328"/>
                  <a:pt x="-14778" y="5629535"/>
                  <a:pt x="0" y="5404849"/>
                </a:cubicBezTo>
                <a:cubicBezTo>
                  <a:pt x="14778" y="5180163"/>
                  <a:pt x="-5609" y="5090686"/>
                  <a:pt x="0" y="4813149"/>
                </a:cubicBezTo>
                <a:cubicBezTo>
                  <a:pt x="5609" y="4535612"/>
                  <a:pt x="-17323" y="4331019"/>
                  <a:pt x="0" y="4162930"/>
                </a:cubicBezTo>
                <a:cubicBezTo>
                  <a:pt x="17323" y="3994841"/>
                  <a:pt x="-2922" y="3852268"/>
                  <a:pt x="0" y="3629750"/>
                </a:cubicBezTo>
                <a:cubicBezTo>
                  <a:pt x="2922" y="3407232"/>
                  <a:pt x="-8138" y="3290067"/>
                  <a:pt x="0" y="2979530"/>
                </a:cubicBezTo>
                <a:cubicBezTo>
                  <a:pt x="8138" y="2668993"/>
                  <a:pt x="-13780" y="2544331"/>
                  <a:pt x="0" y="2270791"/>
                </a:cubicBezTo>
                <a:cubicBezTo>
                  <a:pt x="13780" y="1997251"/>
                  <a:pt x="-29469" y="1827136"/>
                  <a:pt x="0" y="1562051"/>
                </a:cubicBezTo>
                <a:cubicBezTo>
                  <a:pt x="29469" y="1296966"/>
                  <a:pt x="-26359" y="1181237"/>
                  <a:pt x="0" y="911832"/>
                </a:cubicBezTo>
                <a:cubicBezTo>
                  <a:pt x="26359" y="642427"/>
                  <a:pt x="10059" y="447701"/>
                  <a:pt x="0" y="320132"/>
                </a:cubicBezTo>
                <a:close/>
              </a:path>
            </a:pathLst>
          </a:custGeom>
          <a:noFill/>
          <a:ln w="57150">
            <a:solidFill>
              <a:srgbClr val="6F0520"/>
            </a:solidFill>
            <a:extLst>
              <a:ext uri="{C807C97D-BFC1-408E-A445-0C87EB9F89A2}">
                <ask:lineSketchStyleProps xmlns:ask="http://schemas.microsoft.com/office/drawing/2018/sketchyshapes" sd="654450259">
                  <a:prstGeom prst="roundRect">
                    <a:avLst>
                      <a:gd name="adj" fmla="val 4931"/>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939214420"/>
      </p:ext>
    </p:extLst>
  </p:cSld>
  <p:clrMapOvr>
    <a:masterClrMapping/>
  </p:clrMapOvr>
  <p:transition spd="slow">
    <p:wheel spokes="1"/>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65B0-086E-EBBA-B662-0C996FC48033}"/>
              </a:ext>
            </a:extLst>
          </p:cNvPr>
          <p:cNvSpPr>
            <a:spLocks noGrp="1"/>
          </p:cNvSpPr>
          <p:nvPr>
            <p:ph type="ctrTitle"/>
          </p:nvPr>
        </p:nvSpPr>
        <p:spPr>
          <a:xfrm>
            <a:off x="568960" y="482599"/>
            <a:ext cx="5831840" cy="1478281"/>
          </a:xfrm>
        </p:spPr>
        <p:txBody>
          <a:bodyPr>
            <a:normAutofit/>
          </a:bodyPr>
          <a:lstStyle/>
          <a:p>
            <a:r>
              <a:rPr lang="en-US" sz="4400" i="1" dirty="0">
                <a:solidFill>
                  <a:srgbClr val="6F0520"/>
                </a:solidFill>
              </a:rPr>
              <a:t>Do I have any say in the matter of how I dress?</a:t>
            </a:r>
          </a:p>
        </p:txBody>
      </p:sp>
      <p:sp>
        <p:nvSpPr>
          <p:cNvPr id="3" name="Subtitle 2">
            <a:extLst>
              <a:ext uri="{FF2B5EF4-FFF2-40B4-BE49-F238E27FC236}">
                <a16:creationId xmlns:a16="http://schemas.microsoft.com/office/drawing/2014/main" id="{D6C2729B-0E70-CB0E-1F6C-BD31EF0B276E}"/>
              </a:ext>
            </a:extLst>
          </p:cNvPr>
          <p:cNvSpPr>
            <a:spLocks noGrp="1"/>
          </p:cNvSpPr>
          <p:nvPr>
            <p:ph type="subTitle" idx="1"/>
          </p:nvPr>
        </p:nvSpPr>
        <p:spPr>
          <a:xfrm>
            <a:off x="568960" y="2113280"/>
            <a:ext cx="7040880" cy="4419600"/>
          </a:xfrm>
        </p:spPr>
        <p:txBody>
          <a:bodyPr>
            <a:normAutofit/>
          </a:bodyPr>
          <a:lstStyle/>
          <a:p>
            <a:pPr marL="398463" indent="-398463" algn="l">
              <a:buFont typeface="Arial" panose="020B0604020202020204" pitchFamily="34" charset="0"/>
              <a:buChar char="•"/>
            </a:pPr>
            <a:r>
              <a:rPr lang="en-US" sz="3600" dirty="0">
                <a:solidFill>
                  <a:srgbClr val="6F0520"/>
                </a:solidFill>
              </a:rPr>
              <a:t>Yes! You do!  What you decide says a lot about who you are and what’s important.  There are consequences to decisions.</a:t>
            </a:r>
          </a:p>
          <a:p>
            <a:pPr marL="398463" indent="-398463" algn="l">
              <a:buFont typeface="Arial" panose="020B0604020202020204" pitchFamily="34" charset="0"/>
              <a:buChar char="•"/>
            </a:pPr>
            <a:r>
              <a:rPr lang="en-US" sz="3600" dirty="0">
                <a:solidFill>
                  <a:srgbClr val="6F0520"/>
                </a:solidFill>
              </a:rPr>
              <a:t>Matthew 14:6-11; 1 Peter 3:1-4; Romans 12:1-2; Isaiah 1:2-4</a:t>
            </a:r>
          </a:p>
        </p:txBody>
      </p:sp>
      <p:sp>
        <p:nvSpPr>
          <p:cNvPr id="5" name="Rectangle: Rounded Corners 4">
            <a:extLst>
              <a:ext uri="{FF2B5EF4-FFF2-40B4-BE49-F238E27FC236}">
                <a16:creationId xmlns:a16="http://schemas.microsoft.com/office/drawing/2014/main" id="{8B405532-2962-B4F7-A836-EBE10595521E}"/>
              </a:ext>
            </a:extLst>
          </p:cNvPr>
          <p:cNvSpPr/>
          <p:nvPr/>
        </p:nvSpPr>
        <p:spPr>
          <a:xfrm>
            <a:off x="233680" y="213360"/>
            <a:ext cx="11714480" cy="6492240"/>
          </a:xfrm>
          <a:custGeom>
            <a:avLst/>
            <a:gdLst>
              <a:gd name="connsiteX0" fmla="*/ 0 w 11714480"/>
              <a:gd name="connsiteY0" fmla="*/ 320132 h 6492240"/>
              <a:gd name="connsiteX1" fmla="*/ 320132 w 11714480"/>
              <a:gd name="connsiteY1" fmla="*/ 0 h 6492240"/>
              <a:gd name="connsiteX2" fmla="*/ 790786 w 11714480"/>
              <a:gd name="connsiteY2" fmla="*/ 0 h 6492240"/>
              <a:gd name="connsiteX3" fmla="*/ 1593667 w 11714480"/>
              <a:gd name="connsiteY3" fmla="*/ 0 h 6492240"/>
              <a:gd name="connsiteX4" fmla="*/ 2175063 w 11714480"/>
              <a:gd name="connsiteY4" fmla="*/ 0 h 6492240"/>
              <a:gd name="connsiteX5" fmla="*/ 2977944 w 11714480"/>
              <a:gd name="connsiteY5" fmla="*/ 0 h 6492240"/>
              <a:gd name="connsiteX6" fmla="*/ 3559340 w 11714480"/>
              <a:gd name="connsiteY6" fmla="*/ 0 h 6492240"/>
              <a:gd name="connsiteX7" fmla="*/ 4362221 w 11714480"/>
              <a:gd name="connsiteY7" fmla="*/ 0 h 6492240"/>
              <a:gd name="connsiteX8" fmla="*/ 5165102 w 11714480"/>
              <a:gd name="connsiteY8" fmla="*/ 0 h 6492240"/>
              <a:gd name="connsiteX9" fmla="*/ 5525014 w 11714480"/>
              <a:gd name="connsiteY9" fmla="*/ 0 h 6492240"/>
              <a:gd name="connsiteX10" fmla="*/ 5884926 w 11714480"/>
              <a:gd name="connsiteY10" fmla="*/ 0 h 6492240"/>
              <a:gd name="connsiteX11" fmla="*/ 6244838 w 11714480"/>
              <a:gd name="connsiteY11" fmla="*/ 0 h 6492240"/>
              <a:gd name="connsiteX12" fmla="*/ 7158460 w 11714480"/>
              <a:gd name="connsiteY12" fmla="*/ 0 h 6492240"/>
              <a:gd name="connsiteX13" fmla="*/ 7739857 w 11714480"/>
              <a:gd name="connsiteY13" fmla="*/ 0 h 6492240"/>
              <a:gd name="connsiteX14" fmla="*/ 8321253 w 11714480"/>
              <a:gd name="connsiteY14" fmla="*/ 0 h 6492240"/>
              <a:gd name="connsiteX15" fmla="*/ 8902649 w 11714480"/>
              <a:gd name="connsiteY15" fmla="*/ 0 h 6492240"/>
              <a:gd name="connsiteX16" fmla="*/ 9594788 w 11714480"/>
              <a:gd name="connsiteY16" fmla="*/ 0 h 6492240"/>
              <a:gd name="connsiteX17" fmla="*/ 10065442 w 11714480"/>
              <a:gd name="connsiteY17" fmla="*/ 0 h 6492240"/>
              <a:gd name="connsiteX18" fmla="*/ 10757581 w 11714480"/>
              <a:gd name="connsiteY18" fmla="*/ 0 h 6492240"/>
              <a:gd name="connsiteX19" fmla="*/ 11394348 w 11714480"/>
              <a:gd name="connsiteY19" fmla="*/ 0 h 6492240"/>
              <a:gd name="connsiteX20" fmla="*/ 11714480 w 11714480"/>
              <a:gd name="connsiteY20" fmla="*/ 320132 h 6492240"/>
              <a:gd name="connsiteX21" fmla="*/ 11714480 w 11714480"/>
              <a:gd name="connsiteY21" fmla="*/ 853312 h 6492240"/>
              <a:gd name="connsiteX22" fmla="*/ 11714480 w 11714480"/>
              <a:gd name="connsiteY22" fmla="*/ 1445012 h 6492240"/>
              <a:gd name="connsiteX23" fmla="*/ 11714480 w 11714480"/>
              <a:gd name="connsiteY23" fmla="*/ 1978192 h 6492240"/>
              <a:gd name="connsiteX24" fmla="*/ 11714480 w 11714480"/>
              <a:gd name="connsiteY24" fmla="*/ 2686931 h 6492240"/>
              <a:gd name="connsiteX25" fmla="*/ 11714480 w 11714480"/>
              <a:gd name="connsiteY25" fmla="*/ 3161591 h 6492240"/>
              <a:gd name="connsiteX26" fmla="*/ 11714480 w 11714480"/>
              <a:gd name="connsiteY26" fmla="*/ 3753291 h 6492240"/>
              <a:gd name="connsiteX27" fmla="*/ 11714480 w 11714480"/>
              <a:gd name="connsiteY27" fmla="*/ 4520550 h 6492240"/>
              <a:gd name="connsiteX28" fmla="*/ 11714480 w 11714480"/>
              <a:gd name="connsiteY28" fmla="*/ 5229290 h 6492240"/>
              <a:gd name="connsiteX29" fmla="*/ 11714480 w 11714480"/>
              <a:gd name="connsiteY29" fmla="*/ 6172108 h 6492240"/>
              <a:gd name="connsiteX30" fmla="*/ 11394348 w 11714480"/>
              <a:gd name="connsiteY30" fmla="*/ 6492240 h 6492240"/>
              <a:gd name="connsiteX31" fmla="*/ 10812952 w 11714480"/>
              <a:gd name="connsiteY31" fmla="*/ 6492240 h 6492240"/>
              <a:gd name="connsiteX32" fmla="*/ 10010071 w 11714480"/>
              <a:gd name="connsiteY32" fmla="*/ 6492240 h 6492240"/>
              <a:gd name="connsiteX33" fmla="*/ 9317933 w 11714480"/>
              <a:gd name="connsiteY33" fmla="*/ 6492240 h 6492240"/>
              <a:gd name="connsiteX34" fmla="*/ 8847278 w 11714480"/>
              <a:gd name="connsiteY34" fmla="*/ 6492240 h 6492240"/>
              <a:gd name="connsiteX35" fmla="*/ 8265882 w 11714480"/>
              <a:gd name="connsiteY35" fmla="*/ 6492240 h 6492240"/>
              <a:gd name="connsiteX36" fmla="*/ 7463001 w 11714480"/>
              <a:gd name="connsiteY36" fmla="*/ 6492240 h 6492240"/>
              <a:gd name="connsiteX37" fmla="*/ 6881605 w 11714480"/>
              <a:gd name="connsiteY37" fmla="*/ 6492240 h 6492240"/>
              <a:gd name="connsiteX38" fmla="*/ 6521693 w 11714480"/>
              <a:gd name="connsiteY38" fmla="*/ 6492240 h 6492240"/>
              <a:gd name="connsiteX39" fmla="*/ 5940297 w 11714480"/>
              <a:gd name="connsiteY39" fmla="*/ 6492240 h 6492240"/>
              <a:gd name="connsiteX40" fmla="*/ 5248158 w 11714480"/>
              <a:gd name="connsiteY40" fmla="*/ 6492240 h 6492240"/>
              <a:gd name="connsiteX41" fmla="*/ 4334535 w 11714480"/>
              <a:gd name="connsiteY41" fmla="*/ 6492240 h 6492240"/>
              <a:gd name="connsiteX42" fmla="*/ 3863881 w 11714480"/>
              <a:gd name="connsiteY42" fmla="*/ 6492240 h 6492240"/>
              <a:gd name="connsiteX43" fmla="*/ 3282485 w 11714480"/>
              <a:gd name="connsiteY43" fmla="*/ 6492240 h 6492240"/>
              <a:gd name="connsiteX44" fmla="*/ 2479604 w 11714480"/>
              <a:gd name="connsiteY44" fmla="*/ 6492240 h 6492240"/>
              <a:gd name="connsiteX45" fmla="*/ 1787466 w 11714480"/>
              <a:gd name="connsiteY45" fmla="*/ 6492240 h 6492240"/>
              <a:gd name="connsiteX46" fmla="*/ 984585 w 11714480"/>
              <a:gd name="connsiteY46" fmla="*/ 6492240 h 6492240"/>
              <a:gd name="connsiteX47" fmla="*/ 320132 w 11714480"/>
              <a:gd name="connsiteY47" fmla="*/ 6492240 h 6492240"/>
              <a:gd name="connsiteX48" fmla="*/ 0 w 11714480"/>
              <a:gd name="connsiteY48" fmla="*/ 6172108 h 6492240"/>
              <a:gd name="connsiteX49" fmla="*/ 0 w 11714480"/>
              <a:gd name="connsiteY49" fmla="*/ 5404849 h 6492240"/>
              <a:gd name="connsiteX50" fmla="*/ 0 w 11714480"/>
              <a:gd name="connsiteY50" fmla="*/ 4813149 h 6492240"/>
              <a:gd name="connsiteX51" fmla="*/ 0 w 11714480"/>
              <a:gd name="connsiteY51" fmla="*/ 4162930 h 6492240"/>
              <a:gd name="connsiteX52" fmla="*/ 0 w 11714480"/>
              <a:gd name="connsiteY52" fmla="*/ 3629750 h 6492240"/>
              <a:gd name="connsiteX53" fmla="*/ 0 w 11714480"/>
              <a:gd name="connsiteY53" fmla="*/ 2979530 h 6492240"/>
              <a:gd name="connsiteX54" fmla="*/ 0 w 11714480"/>
              <a:gd name="connsiteY54" fmla="*/ 2270791 h 6492240"/>
              <a:gd name="connsiteX55" fmla="*/ 0 w 11714480"/>
              <a:gd name="connsiteY55" fmla="*/ 1562051 h 6492240"/>
              <a:gd name="connsiteX56" fmla="*/ 0 w 11714480"/>
              <a:gd name="connsiteY56" fmla="*/ 911832 h 6492240"/>
              <a:gd name="connsiteX57" fmla="*/ 0 w 11714480"/>
              <a:gd name="connsiteY57" fmla="*/ 320132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714480" h="6492240" extrusionOk="0">
                <a:moveTo>
                  <a:pt x="0" y="320132"/>
                </a:moveTo>
                <a:cubicBezTo>
                  <a:pt x="3074" y="147202"/>
                  <a:pt x="149069" y="27927"/>
                  <a:pt x="320132" y="0"/>
                </a:cubicBezTo>
                <a:cubicBezTo>
                  <a:pt x="421943" y="-5188"/>
                  <a:pt x="628378" y="-14047"/>
                  <a:pt x="790786" y="0"/>
                </a:cubicBezTo>
                <a:cubicBezTo>
                  <a:pt x="953194" y="14047"/>
                  <a:pt x="1418818" y="-7853"/>
                  <a:pt x="1593667" y="0"/>
                </a:cubicBezTo>
                <a:cubicBezTo>
                  <a:pt x="1768516" y="7853"/>
                  <a:pt x="1993171" y="5119"/>
                  <a:pt x="2175063" y="0"/>
                </a:cubicBezTo>
                <a:cubicBezTo>
                  <a:pt x="2356955" y="-5119"/>
                  <a:pt x="2773873" y="19821"/>
                  <a:pt x="2977944" y="0"/>
                </a:cubicBezTo>
                <a:cubicBezTo>
                  <a:pt x="3182015" y="-19821"/>
                  <a:pt x="3297935" y="24446"/>
                  <a:pt x="3559340" y="0"/>
                </a:cubicBezTo>
                <a:cubicBezTo>
                  <a:pt x="3820745" y="-24446"/>
                  <a:pt x="3988289" y="-29228"/>
                  <a:pt x="4362221" y="0"/>
                </a:cubicBezTo>
                <a:cubicBezTo>
                  <a:pt x="4736153" y="29228"/>
                  <a:pt x="4824305" y="-37040"/>
                  <a:pt x="5165102" y="0"/>
                </a:cubicBezTo>
                <a:cubicBezTo>
                  <a:pt x="5505899" y="37040"/>
                  <a:pt x="5406105" y="16170"/>
                  <a:pt x="5525014" y="0"/>
                </a:cubicBezTo>
                <a:cubicBezTo>
                  <a:pt x="5643923" y="-16170"/>
                  <a:pt x="5770713" y="6969"/>
                  <a:pt x="5884926" y="0"/>
                </a:cubicBezTo>
                <a:cubicBezTo>
                  <a:pt x="5999139" y="-6969"/>
                  <a:pt x="6126333" y="2437"/>
                  <a:pt x="6244838" y="0"/>
                </a:cubicBezTo>
                <a:cubicBezTo>
                  <a:pt x="6363343" y="-2437"/>
                  <a:pt x="6745673" y="26782"/>
                  <a:pt x="7158460" y="0"/>
                </a:cubicBezTo>
                <a:cubicBezTo>
                  <a:pt x="7571247" y="-26782"/>
                  <a:pt x="7533489" y="14181"/>
                  <a:pt x="7739857" y="0"/>
                </a:cubicBezTo>
                <a:cubicBezTo>
                  <a:pt x="7946225" y="-14181"/>
                  <a:pt x="8171301" y="-27975"/>
                  <a:pt x="8321253" y="0"/>
                </a:cubicBezTo>
                <a:cubicBezTo>
                  <a:pt x="8471205" y="27975"/>
                  <a:pt x="8762968" y="-1507"/>
                  <a:pt x="8902649" y="0"/>
                </a:cubicBezTo>
                <a:cubicBezTo>
                  <a:pt x="9042330" y="1507"/>
                  <a:pt x="9355493" y="-31289"/>
                  <a:pt x="9594788" y="0"/>
                </a:cubicBezTo>
                <a:cubicBezTo>
                  <a:pt x="9834083" y="31289"/>
                  <a:pt x="9904153" y="10968"/>
                  <a:pt x="10065442" y="0"/>
                </a:cubicBezTo>
                <a:cubicBezTo>
                  <a:pt x="10226731" y="-10968"/>
                  <a:pt x="10438070" y="28418"/>
                  <a:pt x="10757581" y="0"/>
                </a:cubicBezTo>
                <a:cubicBezTo>
                  <a:pt x="11077092" y="-28418"/>
                  <a:pt x="11084294" y="8939"/>
                  <a:pt x="11394348" y="0"/>
                </a:cubicBezTo>
                <a:cubicBezTo>
                  <a:pt x="11589691" y="-695"/>
                  <a:pt x="11733960" y="155162"/>
                  <a:pt x="11714480" y="320132"/>
                </a:cubicBezTo>
                <a:cubicBezTo>
                  <a:pt x="11712230" y="540584"/>
                  <a:pt x="11726907" y="704722"/>
                  <a:pt x="11714480" y="853312"/>
                </a:cubicBezTo>
                <a:cubicBezTo>
                  <a:pt x="11702053" y="1001902"/>
                  <a:pt x="11719643" y="1163175"/>
                  <a:pt x="11714480" y="1445012"/>
                </a:cubicBezTo>
                <a:cubicBezTo>
                  <a:pt x="11709317" y="1726849"/>
                  <a:pt x="11699844" y="1712847"/>
                  <a:pt x="11714480" y="1978192"/>
                </a:cubicBezTo>
                <a:cubicBezTo>
                  <a:pt x="11729116" y="2243537"/>
                  <a:pt x="11694048" y="2379091"/>
                  <a:pt x="11714480" y="2686931"/>
                </a:cubicBezTo>
                <a:cubicBezTo>
                  <a:pt x="11734912" y="2994771"/>
                  <a:pt x="11702445" y="3041889"/>
                  <a:pt x="11714480" y="3161591"/>
                </a:cubicBezTo>
                <a:cubicBezTo>
                  <a:pt x="11726515" y="3281293"/>
                  <a:pt x="11713453" y="3497505"/>
                  <a:pt x="11714480" y="3753291"/>
                </a:cubicBezTo>
                <a:cubicBezTo>
                  <a:pt x="11715507" y="4009077"/>
                  <a:pt x="11750947" y="4308152"/>
                  <a:pt x="11714480" y="4520550"/>
                </a:cubicBezTo>
                <a:cubicBezTo>
                  <a:pt x="11678013" y="4732948"/>
                  <a:pt x="11704420" y="4983116"/>
                  <a:pt x="11714480" y="5229290"/>
                </a:cubicBezTo>
                <a:cubicBezTo>
                  <a:pt x="11724540" y="5475464"/>
                  <a:pt x="11709206" y="5930144"/>
                  <a:pt x="11714480" y="6172108"/>
                </a:cubicBezTo>
                <a:cubicBezTo>
                  <a:pt x="11705785" y="6345281"/>
                  <a:pt x="11584478" y="6476317"/>
                  <a:pt x="11394348" y="6492240"/>
                </a:cubicBezTo>
                <a:cubicBezTo>
                  <a:pt x="11144892" y="6485506"/>
                  <a:pt x="10948381" y="6496311"/>
                  <a:pt x="10812952" y="6492240"/>
                </a:cubicBezTo>
                <a:cubicBezTo>
                  <a:pt x="10677523" y="6488169"/>
                  <a:pt x="10356821" y="6479479"/>
                  <a:pt x="10010071" y="6492240"/>
                </a:cubicBezTo>
                <a:cubicBezTo>
                  <a:pt x="9663321" y="6505001"/>
                  <a:pt x="9617540" y="6521940"/>
                  <a:pt x="9317933" y="6492240"/>
                </a:cubicBezTo>
                <a:cubicBezTo>
                  <a:pt x="9018326" y="6462540"/>
                  <a:pt x="8949701" y="6497358"/>
                  <a:pt x="8847278" y="6492240"/>
                </a:cubicBezTo>
                <a:cubicBezTo>
                  <a:pt x="8744855" y="6487122"/>
                  <a:pt x="8553999" y="6465498"/>
                  <a:pt x="8265882" y="6492240"/>
                </a:cubicBezTo>
                <a:cubicBezTo>
                  <a:pt x="7977765" y="6518982"/>
                  <a:pt x="7768656" y="6503399"/>
                  <a:pt x="7463001" y="6492240"/>
                </a:cubicBezTo>
                <a:cubicBezTo>
                  <a:pt x="7157346" y="6481081"/>
                  <a:pt x="7039141" y="6489035"/>
                  <a:pt x="6881605" y="6492240"/>
                </a:cubicBezTo>
                <a:cubicBezTo>
                  <a:pt x="6724069" y="6495445"/>
                  <a:pt x="6688200" y="6479638"/>
                  <a:pt x="6521693" y="6492240"/>
                </a:cubicBezTo>
                <a:cubicBezTo>
                  <a:pt x="6355186" y="6504842"/>
                  <a:pt x="6169423" y="6515649"/>
                  <a:pt x="5940297" y="6492240"/>
                </a:cubicBezTo>
                <a:cubicBezTo>
                  <a:pt x="5711171" y="6468831"/>
                  <a:pt x="5397038" y="6477259"/>
                  <a:pt x="5248158" y="6492240"/>
                </a:cubicBezTo>
                <a:cubicBezTo>
                  <a:pt x="5099278" y="6507221"/>
                  <a:pt x="4629844" y="6483881"/>
                  <a:pt x="4334535" y="6492240"/>
                </a:cubicBezTo>
                <a:cubicBezTo>
                  <a:pt x="4039226" y="6500599"/>
                  <a:pt x="4014619" y="6513976"/>
                  <a:pt x="3863881" y="6492240"/>
                </a:cubicBezTo>
                <a:cubicBezTo>
                  <a:pt x="3713143" y="6470504"/>
                  <a:pt x="3464715" y="6507754"/>
                  <a:pt x="3282485" y="6492240"/>
                </a:cubicBezTo>
                <a:cubicBezTo>
                  <a:pt x="3100255" y="6476726"/>
                  <a:pt x="2774757" y="6498184"/>
                  <a:pt x="2479604" y="6492240"/>
                </a:cubicBezTo>
                <a:cubicBezTo>
                  <a:pt x="2184451" y="6486296"/>
                  <a:pt x="2104861" y="6468683"/>
                  <a:pt x="1787466" y="6492240"/>
                </a:cubicBezTo>
                <a:cubicBezTo>
                  <a:pt x="1470071" y="6515797"/>
                  <a:pt x="1199232" y="6512752"/>
                  <a:pt x="984585" y="6492240"/>
                </a:cubicBezTo>
                <a:cubicBezTo>
                  <a:pt x="769938" y="6471728"/>
                  <a:pt x="470207" y="6473614"/>
                  <a:pt x="320132" y="6492240"/>
                </a:cubicBezTo>
                <a:cubicBezTo>
                  <a:pt x="162469" y="6498318"/>
                  <a:pt x="11230" y="6344291"/>
                  <a:pt x="0" y="6172108"/>
                </a:cubicBezTo>
                <a:cubicBezTo>
                  <a:pt x="-17486" y="5966328"/>
                  <a:pt x="-14778" y="5629535"/>
                  <a:pt x="0" y="5404849"/>
                </a:cubicBezTo>
                <a:cubicBezTo>
                  <a:pt x="14778" y="5180163"/>
                  <a:pt x="-5609" y="5090686"/>
                  <a:pt x="0" y="4813149"/>
                </a:cubicBezTo>
                <a:cubicBezTo>
                  <a:pt x="5609" y="4535612"/>
                  <a:pt x="-17323" y="4331019"/>
                  <a:pt x="0" y="4162930"/>
                </a:cubicBezTo>
                <a:cubicBezTo>
                  <a:pt x="17323" y="3994841"/>
                  <a:pt x="-2922" y="3852268"/>
                  <a:pt x="0" y="3629750"/>
                </a:cubicBezTo>
                <a:cubicBezTo>
                  <a:pt x="2922" y="3407232"/>
                  <a:pt x="-8138" y="3290067"/>
                  <a:pt x="0" y="2979530"/>
                </a:cubicBezTo>
                <a:cubicBezTo>
                  <a:pt x="8138" y="2668993"/>
                  <a:pt x="-13780" y="2544331"/>
                  <a:pt x="0" y="2270791"/>
                </a:cubicBezTo>
                <a:cubicBezTo>
                  <a:pt x="13780" y="1997251"/>
                  <a:pt x="-29469" y="1827136"/>
                  <a:pt x="0" y="1562051"/>
                </a:cubicBezTo>
                <a:cubicBezTo>
                  <a:pt x="29469" y="1296966"/>
                  <a:pt x="-26359" y="1181237"/>
                  <a:pt x="0" y="911832"/>
                </a:cubicBezTo>
                <a:cubicBezTo>
                  <a:pt x="26359" y="642427"/>
                  <a:pt x="10059" y="447701"/>
                  <a:pt x="0" y="320132"/>
                </a:cubicBezTo>
                <a:close/>
              </a:path>
            </a:pathLst>
          </a:custGeom>
          <a:noFill/>
          <a:ln w="57150">
            <a:solidFill>
              <a:srgbClr val="6F0520"/>
            </a:solidFill>
            <a:extLst>
              <a:ext uri="{C807C97D-BFC1-408E-A445-0C87EB9F89A2}">
                <ask:lineSketchStyleProps xmlns:ask="http://schemas.microsoft.com/office/drawing/2018/sketchyshapes" sd="654450259">
                  <a:prstGeom prst="roundRect">
                    <a:avLst>
                      <a:gd name="adj" fmla="val 4931"/>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73345863"/>
      </p:ext>
    </p:extLst>
  </p:cSld>
  <p:clrMapOvr>
    <a:masterClrMapping/>
  </p:clrMapOvr>
  <p:transition spd="slow">
    <p:wheel spokes="1"/>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65B0-086E-EBBA-B662-0C996FC48033}"/>
              </a:ext>
            </a:extLst>
          </p:cNvPr>
          <p:cNvSpPr>
            <a:spLocks noGrp="1"/>
          </p:cNvSpPr>
          <p:nvPr>
            <p:ph type="ctrTitle"/>
          </p:nvPr>
        </p:nvSpPr>
        <p:spPr>
          <a:xfrm>
            <a:off x="568960" y="325120"/>
            <a:ext cx="6817360" cy="1971040"/>
          </a:xfrm>
        </p:spPr>
        <p:txBody>
          <a:bodyPr>
            <a:normAutofit/>
          </a:bodyPr>
          <a:lstStyle/>
          <a:p>
            <a:r>
              <a:rPr lang="en-US" sz="4400" i="1" dirty="0">
                <a:solidFill>
                  <a:srgbClr val="6F0520"/>
                </a:solidFill>
              </a:rPr>
              <a:t>Does God draw strong lines in determining what is </a:t>
            </a:r>
            <a:r>
              <a:rPr lang="en-US" sz="4400" dirty="0">
                <a:solidFill>
                  <a:srgbClr val="6F0520"/>
                </a:solidFill>
                <a:latin typeface="KG TRIBECA STAMP" panose="02000505000000020004" pitchFamily="2" charset="0"/>
              </a:rPr>
              <a:t>MODEST</a:t>
            </a:r>
            <a:r>
              <a:rPr lang="en-US" sz="4400" i="1" dirty="0">
                <a:solidFill>
                  <a:srgbClr val="6F0520"/>
                </a:solidFill>
              </a:rPr>
              <a:t> and what is not?</a:t>
            </a:r>
          </a:p>
        </p:txBody>
      </p:sp>
      <p:sp>
        <p:nvSpPr>
          <p:cNvPr id="3" name="Subtitle 2">
            <a:extLst>
              <a:ext uri="{FF2B5EF4-FFF2-40B4-BE49-F238E27FC236}">
                <a16:creationId xmlns:a16="http://schemas.microsoft.com/office/drawing/2014/main" id="{D6C2729B-0E70-CB0E-1F6C-BD31EF0B276E}"/>
              </a:ext>
            </a:extLst>
          </p:cNvPr>
          <p:cNvSpPr>
            <a:spLocks noGrp="1"/>
          </p:cNvSpPr>
          <p:nvPr>
            <p:ph type="subTitle" idx="1"/>
          </p:nvPr>
        </p:nvSpPr>
        <p:spPr>
          <a:xfrm>
            <a:off x="568960" y="2407920"/>
            <a:ext cx="7040880" cy="4267200"/>
          </a:xfrm>
        </p:spPr>
        <p:txBody>
          <a:bodyPr>
            <a:normAutofit/>
          </a:bodyPr>
          <a:lstStyle/>
          <a:p>
            <a:pPr marL="398463" indent="-398463" algn="l">
              <a:buFont typeface="Arial" panose="020B0604020202020204" pitchFamily="34" charset="0"/>
              <a:buChar char="•"/>
            </a:pPr>
            <a:r>
              <a:rPr lang="en-US" sz="3600" dirty="0">
                <a:solidFill>
                  <a:srgbClr val="6F0520"/>
                </a:solidFill>
              </a:rPr>
              <a:t>Certainly.  This truth is dictated by logic; God’s manner of dealing with men, and the clear teaching of God’s word!</a:t>
            </a:r>
          </a:p>
          <a:p>
            <a:pPr marL="398463" indent="-398463" algn="l">
              <a:buFont typeface="Arial" panose="020B0604020202020204" pitchFamily="34" charset="0"/>
              <a:buChar char="•"/>
            </a:pPr>
            <a:r>
              <a:rPr lang="en-US" sz="3600" dirty="0">
                <a:solidFill>
                  <a:srgbClr val="6F0520"/>
                </a:solidFill>
              </a:rPr>
              <a:t>Proverbs 6:23-25; 7:7-10;              Colossians 3:5;                                  2 Timothy 3:16-17;                        Genesis 3:8-10; Exodus 28:42-43</a:t>
            </a:r>
          </a:p>
        </p:txBody>
      </p:sp>
      <p:sp>
        <p:nvSpPr>
          <p:cNvPr id="5" name="Rectangle: Rounded Corners 4">
            <a:extLst>
              <a:ext uri="{FF2B5EF4-FFF2-40B4-BE49-F238E27FC236}">
                <a16:creationId xmlns:a16="http://schemas.microsoft.com/office/drawing/2014/main" id="{8B405532-2962-B4F7-A836-EBE10595521E}"/>
              </a:ext>
            </a:extLst>
          </p:cNvPr>
          <p:cNvSpPr/>
          <p:nvPr/>
        </p:nvSpPr>
        <p:spPr>
          <a:xfrm>
            <a:off x="233680" y="213360"/>
            <a:ext cx="11714480" cy="6492240"/>
          </a:xfrm>
          <a:custGeom>
            <a:avLst/>
            <a:gdLst>
              <a:gd name="connsiteX0" fmla="*/ 0 w 11714480"/>
              <a:gd name="connsiteY0" fmla="*/ 320132 h 6492240"/>
              <a:gd name="connsiteX1" fmla="*/ 320132 w 11714480"/>
              <a:gd name="connsiteY1" fmla="*/ 0 h 6492240"/>
              <a:gd name="connsiteX2" fmla="*/ 790786 w 11714480"/>
              <a:gd name="connsiteY2" fmla="*/ 0 h 6492240"/>
              <a:gd name="connsiteX3" fmla="*/ 1593667 w 11714480"/>
              <a:gd name="connsiteY3" fmla="*/ 0 h 6492240"/>
              <a:gd name="connsiteX4" fmla="*/ 2175063 w 11714480"/>
              <a:gd name="connsiteY4" fmla="*/ 0 h 6492240"/>
              <a:gd name="connsiteX5" fmla="*/ 2977944 w 11714480"/>
              <a:gd name="connsiteY5" fmla="*/ 0 h 6492240"/>
              <a:gd name="connsiteX6" fmla="*/ 3559340 w 11714480"/>
              <a:gd name="connsiteY6" fmla="*/ 0 h 6492240"/>
              <a:gd name="connsiteX7" fmla="*/ 4362221 w 11714480"/>
              <a:gd name="connsiteY7" fmla="*/ 0 h 6492240"/>
              <a:gd name="connsiteX8" fmla="*/ 5165102 w 11714480"/>
              <a:gd name="connsiteY8" fmla="*/ 0 h 6492240"/>
              <a:gd name="connsiteX9" fmla="*/ 5525014 w 11714480"/>
              <a:gd name="connsiteY9" fmla="*/ 0 h 6492240"/>
              <a:gd name="connsiteX10" fmla="*/ 5884926 w 11714480"/>
              <a:gd name="connsiteY10" fmla="*/ 0 h 6492240"/>
              <a:gd name="connsiteX11" fmla="*/ 6244838 w 11714480"/>
              <a:gd name="connsiteY11" fmla="*/ 0 h 6492240"/>
              <a:gd name="connsiteX12" fmla="*/ 7158460 w 11714480"/>
              <a:gd name="connsiteY12" fmla="*/ 0 h 6492240"/>
              <a:gd name="connsiteX13" fmla="*/ 7739857 w 11714480"/>
              <a:gd name="connsiteY13" fmla="*/ 0 h 6492240"/>
              <a:gd name="connsiteX14" fmla="*/ 8321253 w 11714480"/>
              <a:gd name="connsiteY14" fmla="*/ 0 h 6492240"/>
              <a:gd name="connsiteX15" fmla="*/ 8902649 w 11714480"/>
              <a:gd name="connsiteY15" fmla="*/ 0 h 6492240"/>
              <a:gd name="connsiteX16" fmla="*/ 9594788 w 11714480"/>
              <a:gd name="connsiteY16" fmla="*/ 0 h 6492240"/>
              <a:gd name="connsiteX17" fmla="*/ 10065442 w 11714480"/>
              <a:gd name="connsiteY17" fmla="*/ 0 h 6492240"/>
              <a:gd name="connsiteX18" fmla="*/ 10757581 w 11714480"/>
              <a:gd name="connsiteY18" fmla="*/ 0 h 6492240"/>
              <a:gd name="connsiteX19" fmla="*/ 11394348 w 11714480"/>
              <a:gd name="connsiteY19" fmla="*/ 0 h 6492240"/>
              <a:gd name="connsiteX20" fmla="*/ 11714480 w 11714480"/>
              <a:gd name="connsiteY20" fmla="*/ 320132 h 6492240"/>
              <a:gd name="connsiteX21" fmla="*/ 11714480 w 11714480"/>
              <a:gd name="connsiteY21" fmla="*/ 853312 h 6492240"/>
              <a:gd name="connsiteX22" fmla="*/ 11714480 w 11714480"/>
              <a:gd name="connsiteY22" fmla="*/ 1445012 h 6492240"/>
              <a:gd name="connsiteX23" fmla="*/ 11714480 w 11714480"/>
              <a:gd name="connsiteY23" fmla="*/ 1978192 h 6492240"/>
              <a:gd name="connsiteX24" fmla="*/ 11714480 w 11714480"/>
              <a:gd name="connsiteY24" fmla="*/ 2686931 h 6492240"/>
              <a:gd name="connsiteX25" fmla="*/ 11714480 w 11714480"/>
              <a:gd name="connsiteY25" fmla="*/ 3161591 h 6492240"/>
              <a:gd name="connsiteX26" fmla="*/ 11714480 w 11714480"/>
              <a:gd name="connsiteY26" fmla="*/ 3753291 h 6492240"/>
              <a:gd name="connsiteX27" fmla="*/ 11714480 w 11714480"/>
              <a:gd name="connsiteY27" fmla="*/ 4520550 h 6492240"/>
              <a:gd name="connsiteX28" fmla="*/ 11714480 w 11714480"/>
              <a:gd name="connsiteY28" fmla="*/ 5229290 h 6492240"/>
              <a:gd name="connsiteX29" fmla="*/ 11714480 w 11714480"/>
              <a:gd name="connsiteY29" fmla="*/ 6172108 h 6492240"/>
              <a:gd name="connsiteX30" fmla="*/ 11394348 w 11714480"/>
              <a:gd name="connsiteY30" fmla="*/ 6492240 h 6492240"/>
              <a:gd name="connsiteX31" fmla="*/ 10812952 w 11714480"/>
              <a:gd name="connsiteY31" fmla="*/ 6492240 h 6492240"/>
              <a:gd name="connsiteX32" fmla="*/ 10010071 w 11714480"/>
              <a:gd name="connsiteY32" fmla="*/ 6492240 h 6492240"/>
              <a:gd name="connsiteX33" fmla="*/ 9317933 w 11714480"/>
              <a:gd name="connsiteY33" fmla="*/ 6492240 h 6492240"/>
              <a:gd name="connsiteX34" fmla="*/ 8847278 w 11714480"/>
              <a:gd name="connsiteY34" fmla="*/ 6492240 h 6492240"/>
              <a:gd name="connsiteX35" fmla="*/ 8265882 w 11714480"/>
              <a:gd name="connsiteY35" fmla="*/ 6492240 h 6492240"/>
              <a:gd name="connsiteX36" fmla="*/ 7463001 w 11714480"/>
              <a:gd name="connsiteY36" fmla="*/ 6492240 h 6492240"/>
              <a:gd name="connsiteX37" fmla="*/ 6881605 w 11714480"/>
              <a:gd name="connsiteY37" fmla="*/ 6492240 h 6492240"/>
              <a:gd name="connsiteX38" fmla="*/ 6521693 w 11714480"/>
              <a:gd name="connsiteY38" fmla="*/ 6492240 h 6492240"/>
              <a:gd name="connsiteX39" fmla="*/ 5940297 w 11714480"/>
              <a:gd name="connsiteY39" fmla="*/ 6492240 h 6492240"/>
              <a:gd name="connsiteX40" fmla="*/ 5248158 w 11714480"/>
              <a:gd name="connsiteY40" fmla="*/ 6492240 h 6492240"/>
              <a:gd name="connsiteX41" fmla="*/ 4334535 w 11714480"/>
              <a:gd name="connsiteY41" fmla="*/ 6492240 h 6492240"/>
              <a:gd name="connsiteX42" fmla="*/ 3863881 w 11714480"/>
              <a:gd name="connsiteY42" fmla="*/ 6492240 h 6492240"/>
              <a:gd name="connsiteX43" fmla="*/ 3282485 w 11714480"/>
              <a:gd name="connsiteY43" fmla="*/ 6492240 h 6492240"/>
              <a:gd name="connsiteX44" fmla="*/ 2479604 w 11714480"/>
              <a:gd name="connsiteY44" fmla="*/ 6492240 h 6492240"/>
              <a:gd name="connsiteX45" fmla="*/ 1787466 w 11714480"/>
              <a:gd name="connsiteY45" fmla="*/ 6492240 h 6492240"/>
              <a:gd name="connsiteX46" fmla="*/ 984585 w 11714480"/>
              <a:gd name="connsiteY46" fmla="*/ 6492240 h 6492240"/>
              <a:gd name="connsiteX47" fmla="*/ 320132 w 11714480"/>
              <a:gd name="connsiteY47" fmla="*/ 6492240 h 6492240"/>
              <a:gd name="connsiteX48" fmla="*/ 0 w 11714480"/>
              <a:gd name="connsiteY48" fmla="*/ 6172108 h 6492240"/>
              <a:gd name="connsiteX49" fmla="*/ 0 w 11714480"/>
              <a:gd name="connsiteY49" fmla="*/ 5404849 h 6492240"/>
              <a:gd name="connsiteX50" fmla="*/ 0 w 11714480"/>
              <a:gd name="connsiteY50" fmla="*/ 4813149 h 6492240"/>
              <a:gd name="connsiteX51" fmla="*/ 0 w 11714480"/>
              <a:gd name="connsiteY51" fmla="*/ 4162930 h 6492240"/>
              <a:gd name="connsiteX52" fmla="*/ 0 w 11714480"/>
              <a:gd name="connsiteY52" fmla="*/ 3629750 h 6492240"/>
              <a:gd name="connsiteX53" fmla="*/ 0 w 11714480"/>
              <a:gd name="connsiteY53" fmla="*/ 2979530 h 6492240"/>
              <a:gd name="connsiteX54" fmla="*/ 0 w 11714480"/>
              <a:gd name="connsiteY54" fmla="*/ 2270791 h 6492240"/>
              <a:gd name="connsiteX55" fmla="*/ 0 w 11714480"/>
              <a:gd name="connsiteY55" fmla="*/ 1562051 h 6492240"/>
              <a:gd name="connsiteX56" fmla="*/ 0 w 11714480"/>
              <a:gd name="connsiteY56" fmla="*/ 911832 h 6492240"/>
              <a:gd name="connsiteX57" fmla="*/ 0 w 11714480"/>
              <a:gd name="connsiteY57" fmla="*/ 320132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714480" h="6492240" extrusionOk="0">
                <a:moveTo>
                  <a:pt x="0" y="320132"/>
                </a:moveTo>
                <a:cubicBezTo>
                  <a:pt x="3074" y="147202"/>
                  <a:pt x="149069" y="27927"/>
                  <a:pt x="320132" y="0"/>
                </a:cubicBezTo>
                <a:cubicBezTo>
                  <a:pt x="421943" y="-5188"/>
                  <a:pt x="628378" y="-14047"/>
                  <a:pt x="790786" y="0"/>
                </a:cubicBezTo>
                <a:cubicBezTo>
                  <a:pt x="953194" y="14047"/>
                  <a:pt x="1418818" y="-7853"/>
                  <a:pt x="1593667" y="0"/>
                </a:cubicBezTo>
                <a:cubicBezTo>
                  <a:pt x="1768516" y="7853"/>
                  <a:pt x="1993171" y="5119"/>
                  <a:pt x="2175063" y="0"/>
                </a:cubicBezTo>
                <a:cubicBezTo>
                  <a:pt x="2356955" y="-5119"/>
                  <a:pt x="2773873" y="19821"/>
                  <a:pt x="2977944" y="0"/>
                </a:cubicBezTo>
                <a:cubicBezTo>
                  <a:pt x="3182015" y="-19821"/>
                  <a:pt x="3297935" y="24446"/>
                  <a:pt x="3559340" y="0"/>
                </a:cubicBezTo>
                <a:cubicBezTo>
                  <a:pt x="3820745" y="-24446"/>
                  <a:pt x="3988289" y="-29228"/>
                  <a:pt x="4362221" y="0"/>
                </a:cubicBezTo>
                <a:cubicBezTo>
                  <a:pt x="4736153" y="29228"/>
                  <a:pt x="4824305" y="-37040"/>
                  <a:pt x="5165102" y="0"/>
                </a:cubicBezTo>
                <a:cubicBezTo>
                  <a:pt x="5505899" y="37040"/>
                  <a:pt x="5406105" y="16170"/>
                  <a:pt x="5525014" y="0"/>
                </a:cubicBezTo>
                <a:cubicBezTo>
                  <a:pt x="5643923" y="-16170"/>
                  <a:pt x="5770713" y="6969"/>
                  <a:pt x="5884926" y="0"/>
                </a:cubicBezTo>
                <a:cubicBezTo>
                  <a:pt x="5999139" y="-6969"/>
                  <a:pt x="6126333" y="2437"/>
                  <a:pt x="6244838" y="0"/>
                </a:cubicBezTo>
                <a:cubicBezTo>
                  <a:pt x="6363343" y="-2437"/>
                  <a:pt x="6745673" y="26782"/>
                  <a:pt x="7158460" y="0"/>
                </a:cubicBezTo>
                <a:cubicBezTo>
                  <a:pt x="7571247" y="-26782"/>
                  <a:pt x="7533489" y="14181"/>
                  <a:pt x="7739857" y="0"/>
                </a:cubicBezTo>
                <a:cubicBezTo>
                  <a:pt x="7946225" y="-14181"/>
                  <a:pt x="8171301" y="-27975"/>
                  <a:pt x="8321253" y="0"/>
                </a:cubicBezTo>
                <a:cubicBezTo>
                  <a:pt x="8471205" y="27975"/>
                  <a:pt x="8762968" y="-1507"/>
                  <a:pt x="8902649" y="0"/>
                </a:cubicBezTo>
                <a:cubicBezTo>
                  <a:pt x="9042330" y="1507"/>
                  <a:pt x="9355493" y="-31289"/>
                  <a:pt x="9594788" y="0"/>
                </a:cubicBezTo>
                <a:cubicBezTo>
                  <a:pt x="9834083" y="31289"/>
                  <a:pt x="9904153" y="10968"/>
                  <a:pt x="10065442" y="0"/>
                </a:cubicBezTo>
                <a:cubicBezTo>
                  <a:pt x="10226731" y="-10968"/>
                  <a:pt x="10438070" y="28418"/>
                  <a:pt x="10757581" y="0"/>
                </a:cubicBezTo>
                <a:cubicBezTo>
                  <a:pt x="11077092" y="-28418"/>
                  <a:pt x="11084294" y="8939"/>
                  <a:pt x="11394348" y="0"/>
                </a:cubicBezTo>
                <a:cubicBezTo>
                  <a:pt x="11589691" y="-695"/>
                  <a:pt x="11733960" y="155162"/>
                  <a:pt x="11714480" y="320132"/>
                </a:cubicBezTo>
                <a:cubicBezTo>
                  <a:pt x="11712230" y="540584"/>
                  <a:pt x="11726907" y="704722"/>
                  <a:pt x="11714480" y="853312"/>
                </a:cubicBezTo>
                <a:cubicBezTo>
                  <a:pt x="11702053" y="1001902"/>
                  <a:pt x="11719643" y="1163175"/>
                  <a:pt x="11714480" y="1445012"/>
                </a:cubicBezTo>
                <a:cubicBezTo>
                  <a:pt x="11709317" y="1726849"/>
                  <a:pt x="11699844" y="1712847"/>
                  <a:pt x="11714480" y="1978192"/>
                </a:cubicBezTo>
                <a:cubicBezTo>
                  <a:pt x="11729116" y="2243537"/>
                  <a:pt x="11694048" y="2379091"/>
                  <a:pt x="11714480" y="2686931"/>
                </a:cubicBezTo>
                <a:cubicBezTo>
                  <a:pt x="11734912" y="2994771"/>
                  <a:pt x="11702445" y="3041889"/>
                  <a:pt x="11714480" y="3161591"/>
                </a:cubicBezTo>
                <a:cubicBezTo>
                  <a:pt x="11726515" y="3281293"/>
                  <a:pt x="11713453" y="3497505"/>
                  <a:pt x="11714480" y="3753291"/>
                </a:cubicBezTo>
                <a:cubicBezTo>
                  <a:pt x="11715507" y="4009077"/>
                  <a:pt x="11750947" y="4308152"/>
                  <a:pt x="11714480" y="4520550"/>
                </a:cubicBezTo>
                <a:cubicBezTo>
                  <a:pt x="11678013" y="4732948"/>
                  <a:pt x="11704420" y="4983116"/>
                  <a:pt x="11714480" y="5229290"/>
                </a:cubicBezTo>
                <a:cubicBezTo>
                  <a:pt x="11724540" y="5475464"/>
                  <a:pt x="11709206" y="5930144"/>
                  <a:pt x="11714480" y="6172108"/>
                </a:cubicBezTo>
                <a:cubicBezTo>
                  <a:pt x="11705785" y="6345281"/>
                  <a:pt x="11584478" y="6476317"/>
                  <a:pt x="11394348" y="6492240"/>
                </a:cubicBezTo>
                <a:cubicBezTo>
                  <a:pt x="11144892" y="6485506"/>
                  <a:pt x="10948381" y="6496311"/>
                  <a:pt x="10812952" y="6492240"/>
                </a:cubicBezTo>
                <a:cubicBezTo>
                  <a:pt x="10677523" y="6488169"/>
                  <a:pt x="10356821" y="6479479"/>
                  <a:pt x="10010071" y="6492240"/>
                </a:cubicBezTo>
                <a:cubicBezTo>
                  <a:pt x="9663321" y="6505001"/>
                  <a:pt x="9617540" y="6521940"/>
                  <a:pt x="9317933" y="6492240"/>
                </a:cubicBezTo>
                <a:cubicBezTo>
                  <a:pt x="9018326" y="6462540"/>
                  <a:pt x="8949701" y="6497358"/>
                  <a:pt x="8847278" y="6492240"/>
                </a:cubicBezTo>
                <a:cubicBezTo>
                  <a:pt x="8744855" y="6487122"/>
                  <a:pt x="8553999" y="6465498"/>
                  <a:pt x="8265882" y="6492240"/>
                </a:cubicBezTo>
                <a:cubicBezTo>
                  <a:pt x="7977765" y="6518982"/>
                  <a:pt x="7768656" y="6503399"/>
                  <a:pt x="7463001" y="6492240"/>
                </a:cubicBezTo>
                <a:cubicBezTo>
                  <a:pt x="7157346" y="6481081"/>
                  <a:pt x="7039141" y="6489035"/>
                  <a:pt x="6881605" y="6492240"/>
                </a:cubicBezTo>
                <a:cubicBezTo>
                  <a:pt x="6724069" y="6495445"/>
                  <a:pt x="6688200" y="6479638"/>
                  <a:pt x="6521693" y="6492240"/>
                </a:cubicBezTo>
                <a:cubicBezTo>
                  <a:pt x="6355186" y="6504842"/>
                  <a:pt x="6169423" y="6515649"/>
                  <a:pt x="5940297" y="6492240"/>
                </a:cubicBezTo>
                <a:cubicBezTo>
                  <a:pt x="5711171" y="6468831"/>
                  <a:pt x="5397038" y="6477259"/>
                  <a:pt x="5248158" y="6492240"/>
                </a:cubicBezTo>
                <a:cubicBezTo>
                  <a:pt x="5099278" y="6507221"/>
                  <a:pt x="4629844" y="6483881"/>
                  <a:pt x="4334535" y="6492240"/>
                </a:cubicBezTo>
                <a:cubicBezTo>
                  <a:pt x="4039226" y="6500599"/>
                  <a:pt x="4014619" y="6513976"/>
                  <a:pt x="3863881" y="6492240"/>
                </a:cubicBezTo>
                <a:cubicBezTo>
                  <a:pt x="3713143" y="6470504"/>
                  <a:pt x="3464715" y="6507754"/>
                  <a:pt x="3282485" y="6492240"/>
                </a:cubicBezTo>
                <a:cubicBezTo>
                  <a:pt x="3100255" y="6476726"/>
                  <a:pt x="2774757" y="6498184"/>
                  <a:pt x="2479604" y="6492240"/>
                </a:cubicBezTo>
                <a:cubicBezTo>
                  <a:pt x="2184451" y="6486296"/>
                  <a:pt x="2104861" y="6468683"/>
                  <a:pt x="1787466" y="6492240"/>
                </a:cubicBezTo>
                <a:cubicBezTo>
                  <a:pt x="1470071" y="6515797"/>
                  <a:pt x="1199232" y="6512752"/>
                  <a:pt x="984585" y="6492240"/>
                </a:cubicBezTo>
                <a:cubicBezTo>
                  <a:pt x="769938" y="6471728"/>
                  <a:pt x="470207" y="6473614"/>
                  <a:pt x="320132" y="6492240"/>
                </a:cubicBezTo>
                <a:cubicBezTo>
                  <a:pt x="162469" y="6498318"/>
                  <a:pt x="11230" y="6344291"/>
                  <a:pt x="0" y="6172108"/>
                </a:cubicBezTo>
                <a:cubicBezTo>
                  <a:pt x="-17486" y="5966328"/>
                  <a:pt x="-14778" y="5629535"/>
                  <a:pt x="0" y="5404849"/>
                </a:cubicBezTo>
                <a:cubicBezTo>
                  <a:pt x="14778" y="5180163"/>
                  <a:pt x="-5609" y="5090686"/>
                  <a:pt x="0" y="4813149"/>
                </a:cubicBezTo>
                <a:cubicBezTo>
                  <a:pt x="5609" y="4535612"/>
                  <a:pt x="-17323" y="4331019"/>
                  <a:pt x="0" y="4162930"/>
                </a:cubicBezTo>
                <a:cubicBezTo>
                  <a:pt x="17323" y="3994841"/>
                  <a:pt x="-2922" y="3852268"/>
                  <a:pt x="0" y="3629750"/>
                </a:cubicBezTo>
                <a:cubicBezTo>
                  <a:pt x="2922" y="3407232"/>
                  <a:pt x="-8138" y="3290067"/>
                  <a:pt x="0" y="2979530"/>
                </a:cubicBezTo>
                <a:cubicBezTo>
                  <a:pt x="8138" y="2668993"/>
                  <a:pt x="-13780" y="2544331"/>
                  <a:pt x="0" y="2270791"/>
                </a:cubicBezTo>
                <a:cubicBezTo>
                  <a:pt x="13780" y="1997251"/>
                  <a:pt x="-29469" y="1827136"/>
                  <a:pt x="0" y="1562051"/>
                </a:cubicBezTo>
                <a:cubicBezTo>
                  <a:pt x="29469" y="1296966"/>
                  <a:pt x="-26359" y="1181237"/>
                  <a:pt x="0" y="911832"/>
                </a:cubicBezTo>
                <a:cubicBezTo>
                  <a:pt x="26359" y="642427"/>
                  <a:pt x="10059" y="447701"/>
                  <a:pt x="0" y="320132"/>
                </a:cubicBezTo>
                <a:close/>
              </a:path>
            </a:pathLst>
          </a:custGeom>
          <a:noFill/>
          <a:ln w="57150">
            <a:solidFill>
              <a:srgbClr val="6F0520"/>
            </a:solidFill>
            <a:extLst>
              <a:ext uri="{C807C97D-BFC1-408E-A445-0C87EB9F89A2}">
                <ask:lineSketchStyleProps xmlns:ask="http://schemas.microsoft.com/office/drawing/2018/sketchyshapes" sd="654450259">
                  <a:prstGeom prst="roundRect">
                    <a:avLst>
                      <a:gd name="adj" fmla="val 4931"/>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667280858"/>
      </p:ext>
    </p:extLst>
  </p:cSld>
  <p:clrMapOvr>
    <a:masterClrMapping/>
  </p:clrMapOvr>
  <p:transition spd="slow">
    <p:wheel spokes="1"/>
  </p:transition>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65B0-086E-EBBA-B662-0C996FC48033}"/>
              </a:ext>
            </a:extLst>
          </p:cNvPr>
          <p:cNvSpPr>
            <a:spLocks noGrp="1"/>
          </p:cNvSpPr>
          <p:nvPr>
            <p:ph type="ctrTitle"/>
          </p:nvPr>
        </p:nvSpPr>
        <p:spPr>
          <a:xfrm>
            <a:off x="568960" y="482599"/>
            <a:ext cx="6380480" cy="2057401"/>
          </a:xfrm>
        </p:spPr>
        <p:txBody>
          <a:bodyPr anchor="t">
            <a:normAutofit/>
          </a:bodyPr>
          <a:lstStyle/>
          <a:p>
            <a:r>
              <a:rPr lang="en-US" sz="4400" i="1" dirty="0">
                <a:solidFill>
                  <a:srgbClr val="6F0520"/>
                </a:solidFill>
              </a:rPr>
              <a:t>Isn’t the responsibility not to lust on the other person?</a:t>
            </a:r>
          </a:p>
        </p:txBody>
      </p:sp>
      <p:sp>
        <p:nvSpPr>
          <p:cNvPr id="3" name="Subtitle 2">
            <a:extLst>
              <a:ext uri="{FF2B5EF4-FFF2-40B4-BE49-F238E27FC236}">
                <a16:creationId xmlns:a16="http://schemas.microsoft.com/office/drawing/2014/main" id="{D6C2729B-0E70-CB0E-1F6C-BD31EF0B276E}"/>
              </a:ext>
            </a:extLst>
          </p:cNvPr>
          <p:cNvSpPr>
            <a:spLocks noGrp="1"/>
          </p:cNvSpPr>
          <p:nvPr>
            <p:ph type="subTitle" idx="1"/>
          </p:nvPr>
        </p:nvSpPr>
        <p:spPr>
          <a:xfrm>
            <a:off x="568960" y="2164080"/>
            <a:ext cx="7040880" cy="4368800"/>
          </a:xfrm>
        </p:spPr>
        <p:txBody>
          <a:bodyPr>
            <a:normAutofit/>
          </a:bodyPr>
          <a:lstStyle/>
          <a:p>
            <a:pPr marL="398463" indent="-398463" algn="l">
              <a:buFont typeface="Arial" panose="020B0604020202020204" pitchFamily="34" charset="0"/>
              <a:buChar char="•"/>
            </a:pPr>
            <a:r>
              <a:rPr lang="en-US" sz="3600" dirty="0">
                <a:solidFill>
                  <a:srgbClr val="6F0520"/>
                </a:solidFill>
              </a:rPr>
              <a:t>Absolutely!  We are talking about you, not them.</a:t>
            </a:r>
          </a:p>
          <a:p>
            <a:pPr marL="398463" indent="-398463" algn="l">
              <a:buFont typeface="Arial" panose="020B0604020202020204" pitchFamily="34" charset="0"/>
              <a:buChar char="•"/>
            </a:pPr>
            <a:r>
              <a:rPr lang="en-US" sz="3600" dirty="0">
                <a:solidFill>
                  <a:srgbClr val="6F0520"/>
                </a:solidFill>
              </a:rPr>
              <a:t>Matthew 5:28</a:t>
            </a:r>
          </a:p>
          <a:p>
            <a:pPr marL="398463" indent="-398463" algn="l">
              <a:buFont typeface="Arial" panose="020B0604020202020204" pitchFamily="34" charset="0"/>
              <a:buChar char="•"/>
            </a:pPr>
            <a:r>
              <a:rPr lang="en-US" sz="3600" dirty="0">
                <a:solidFill>
                  <a:srgbClr val="6F0520"/>
                </a:solidFill>
              </a:rPr>
              <a:t>Proverbs 7:10, 21;             Matthew 5:32; 5:13-16;                      Romans 14:13</a:t>
            </a:r>
          </a:p>
        </p:txBody>
      </p:sp>
      <p:sp>
        <p:nvSpPr>
          <p:cNvPr id="5" name="Rectangle: Rounded Corners 4">
            <a:extLst>
              <a:ext uri="{FF2B5EF4-FFF2-40B4-BE49-F238E27FC236}">
                <a16:creationId xmlns:a16="http://schemas.microsoft.com/office/drawing/2014/main" id="{8B405532-2962-B4F7-A836-EBE10595521E}"/>
              </a:ext>
            </a:extLst>
          </p:cNvPr>
          <p:cNvSpPr/>
          <p:nvPr/>
        </p:nvSpPr>
        <p:spPr>
          <a:xfrm>
            <a:off x="233680" y="213360"/>
            <a:ext cx="11714480" cy="6492240"/>
          </a:xfrm>
          <a:custGeom>
            <a:avLst/>
            <a:gdLst>
              <a:gd name="connsiteX0" fmla="*/ 0 w 11714480"/>
              <a:gd name="connsiteY0" fmla="*/ 320132 h 6492240"/>
              <a:gd name="connsiteX1" fmla="*/ 320132 w 11714480"/>
              <a:gd name="connsiteY1" fmla="*/ 0 h 6492240"/>
              <a:gd name="connsiteX2" fmla="*/ 790786 w 11714480"/>
              <a:gd name="connsiteY2" fmla="*/ 0 h 6492240"/>
              <a:gd name="connsiteX3" fmla="*/ 1593667 w 11714480"/>
              <a:gd name="connsiteY3" fmla="*/ 0 h 6492240"/>
              <a:gd name="connsiteX4" fmla="*/ 2175063 w 11714480"/>
              <a:gd name="connsiteY4" fmla="*/ 0 h 6492240"/>
              <a:gd name="connsiteX5" fmla="*/ 2977944 w 11714480"/>
              <a:gd name="connsiteY5" fmla="*/ 0 h 6492240"/>
              <a:gd name="connsiteX6" fmla="*/ 3559340 w 11714480"/>
              <a:gd name="connsiteY6" fmla="*/ 0 h 6492240"/>
              <a:gd name="connsiteX7" fmla="*/ 4362221 w 11714480"/>
              <a:gd name="connsiteY7" fmla="*/ 0 h 6492240"/>
              <a:gd name="connsiteX8" fmla="*/ 5165102 w 11714480"/>
              <a:gd name="connsiteY8" fmla="*/ 0 h 6492240"/>
              <a:gd name="connsiteX9" fmla="*/ 5525014 w 11714480"/>
              <a:gd name="connsiteY9" fmla="*/ 0 h 6492240"/>
              <a:gd name="connsiteX10" fmla="*/ 5884926 w 11714480"/>
              <a:gd name="connsiteY10" fmla="*/ 0 h 6492240"/>
              <a:gd name="connsiteX11" fmla="*/ 6244838 w 11714480"/>
              <a:gd name="connsiteY11" fmla="*/ 0 h 6492240"/>
              <a:gd name="connsiteX12" fmla="*/ 7158460 w 11714480"/>
              <a:gd name="connsiteY12" fmla="*/ 0 h 6492240"/>
              <a:gd name="connsiteX13" fmla="*/ 7739857 w 11714480"/>
              <a:gd name="connsiteY13" fmla="*/ 0 h 6492240"/>
              <a:gd name="connsiteX14" fmla="*/ 8321253 w 11714480"/>
              <a:gd name="connsiteY14" fmla="*/ 0 h 6492240"/>
              <a:gd name="connsiteX15" fmla="*/ 8902649 w 11714480"/>
              <a:gd name="connsiteY15" fmla="*/ 0 h 6492240"/>
              <a:gd name="connsiteX16" fmla="*/ 9594788 w 11714480"/>
              <a:gd name="connsiteY16" fmla="*/ 0 h 6492240"/>
              <a:gd name="connsiteX17" fmla="*/ 10065442 w 11714480"/>
              <a:gd name="connsiteY17" fmla="*/ 0 h 6492240"/>
              <a:gd name="connsiteX18" fmla="*/ 10757581 w 11714480"/>
              <a:gd name="connsiteY18" fmla="*/ 0 h 6492240"/>
              <a:gd name="connsiteX19" fmla="*/ 11394348 w 11714480"/>
              <a:gd name="connsiteY19" fmla="*/ 0 h 6492240"/>
              <a:gd name="connsiteX20" fmla="*/ 11714480 w 11714480"/>
              <a:gd name="connsiteY20" fmla="*/ 320132 h 6492240"/>
              <a:gd name="connsiteX21" fmla="*/ 11714480 w 11714480"/>
              <a:gd name="connsiteY21" fmla="*/ 853312 h 6492240"/>
              <a:gd name="connsiteX22" fmla="*/ 11714480 w 11714480"/>
              <a:gd name="connsiteY22" fmla="*/ 1445012 h 6492240"/>
              <a:gd name="connsiteX23" fmla="*/ 11714480 w 11714480"/>
              <a:gd name="connsiteY23" fmla="*/ 1978192 h 6492240"/>
              <a:gd name="connsiteX24" fmla="*/ 11714480 w 11714480"/>
              <a:gd name="connsiteY24" fmla="*/ 2686931 h 6492240"/>
              <a:gd name="connsiteX25" fmla="*/ 11714480 w 11714480"/>
              <a:gd name="connsiteY25" fmla="*/ 3161591 h 6492240"/>
              <a:gd name="connsiteX26" fmla="*/ 11714480 w 11714480"/>
              <a:gd name="connsiteY26" fmla="*/ 3753291 h 6492240"/>
              <a:gd name="connsiteX27" fmla="*/ 11714480 w 11714480"/>
              <a:gd name="connsiteY27" fmla="*/ 4520550 h 6492240"/>
              <a:gd name="connsiteX28" fmla="*/ 11714480 w 11714480"/>
              <a:gd name="connsiteY28" fmla="*/ 5229290 h 6492240"/>
              <a:gd name="connsiteX29" fmla="*/ 11714480 w 11714480"/>
              <a:gd name="connsiteY29" fmla="*/ 6172108 h 6492240"/>
              <a:gd name="connsiteX30" fmla="*/ 11394348 w 11714480"/>
              <a:gd name="connsiteY30" fmla="*/ 6492240 h 6492240"/>
              <a:gd name="connsiteX31" fmla="*/ 10812952 w 11714480"/>
              <a:gd name="connsiteY31" fmla="*/ 6492240 h 6492240"/>
              <a:gd name="connsiteX32" fmla="*/ 10010071 w 11714480"/>
              <a:gd name="connsiteY32" fmla="*/ 6492240 h 6492240"/>
              <a:gd name="connsiteX33" fmla="*/ 9317933 w 11714480"/>
              <a:gd name="connsiteY33" fmla="*/ 6492240 h 6492240"/>
              <a:gd name="connsiteX34" fmla="*/ 8847278 w 11714480"/>
              <a:gd name="connsiteY34" fmla="*/ 6492240 h 6492240"/>
              <a:gd name="connsiteX35" fmla="*/ 8265882 w 11714480"/>
              <a:gd name="connsiteY35" fmla="*/ 6492240 h 6492240"/>
              <a:gd name="connsiteX36" fmla="*/ 7463001 w 11714480"/>
              <a:gd name="connsiteY36" fmla="*/ 6492240 h 6492240"/>
              <a:gd name="connsiteX37" fmla="*/ 6881605 w 11714480"/>
              <a:gd name="connsiteY37" fmla="*/ 6492240 h 6492240"/>
              <a:gd name="connsiteX38" fmla="*/ 6521693 w 11714480"/>
              <a:gd name="connsiteY38" fmla="*/ 6492240 h 6492240"/>
              <a:gd name="connsiteX39" fmla="*/ 5940297 w 11714480"/>
              <a:gd name="connsiteY39" fmla="*/ 6492240 h 6492240"/>
              <a:gd name="connsiteX40" fmla="*/ 5248158 w 11714480"/>
              <a:gd name="connsiteY40" fmla="*/ 6492240 h 6492240"/>
              <a:gd name="connsiteX41" fmla="*/ 4334535 w 11714480"/>
              <a:gd name="connsiteY41" fmla="*/ 6492240 h 6492240"/>
              <a:gd name="connsiteX42" fmla="*/ 3863881 w 11714480"/>
              <a:gd name="connsiteY42" fmla="*/ 6492240 h 6492240"/>
              <a:gd name="connsiteX43" fmla="*/ 3282485 w 11714480"/>
              <a:gd name="connsiteY43" fmla="*/ 6492240 h 6492240"/>
              <a:gd name="connsiteX44" fmla="*/ 2479604 w 11714480"/>
              <a:gd name="connsiteY44" fmla="*/ 6492240 h 6492240"/>
              <a:gd name="connsiteX45" fmla="*/ 1787466 w 11714480"/>
              <a:gd name="connsiteY45" fmla="*/ 6492240 h 6492240"/>
              <a:gd name="connsiteX46" fmla="*/ 984585 w 11714480"/>
              <a:gd name="connsiteY46" fmla="*/ 6492240 h 6492240"/>
              <a:gd name="connsiteX47" fmla="*/ 320132 w 11714480"/>
              <a:gd name="connsiteY47" fmla="*/ 6492240 h 6492240"/>
              <a:gd name="connsiteX48" fmla="*/ 0 w 11714480"/>
              <a:gd name="connsiteY48" fmla="*/ 6172108 h 6492240"/>
              <a:gd name="connsiteX49" fmla="*/ 0 w 11714480"/>
              <a:gd name="connsiteY49" fmla="*/ 5404849 h 6492240"/>
              <a:gd name="connsiteX50" fmla="*/ 0 w 11714480"/>
              <a:gd name="connsiteY50" fmla="*/ 4813149 h 6492240"/>
              <a:gd name="connsiteX51" fmla="*/ 0 w 11714480"/>
              <a:gd name="connsiteY51" fmla="*/ 4162930 h 6492240"/>
              <a:gd name="connsiteX52" fmla="*/ 0 w 11714480"/>
              <a:gd name="connsiteY52" fmla="*/ 3629750 h 6492240"/>
              <a:gd name="connsiteX53" fmla="*/ 0 w 11714480"/>
              <a:gd name="connsiteY53" fmla="*/ 2979530 h 6492240"/>
              <a:gd name="connsiteX54" fmla="*/ 0 w 11714480"/>
              <a:gd name="connsiteY54" fmla="*/ 2270791 h 6492240"/>
              <a:gd name="connsiteX55" fmla="*/ 0 w 11714480"/>
              <a:gd name="connsiteY55" fmla="*/ 1562051 h 6492240"/>
              <a:gd name="connsiteX56" fmla="*/ 0 w 11714480"/>
              <a:gd name="connsiteY56" fmla="*/ 911832 h 6492240"/>
              <a:gd name="connsiteX57" fmla="*/ 0 w 11714480"/>
              <a:gd name="connsiteY57" fmla="*/ 320132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714480" h="6492240" extrusionOk="0">
                <a:moveTo>
                  <a:pt x="0" y="320132"/>
                </a:moveTo>
                <a:cubicBezTo>
                  <a:pt x="3074" y="147202"/>
                  <a:pt x="149069" y="27927"/>
                  <a:pt x="320132" y="0"/>
                </a:cubicBezTo>
                <a:cubicBezTo>
                  <a:pt x="421943" y="-5188"/>
                  <a:pt x="628378" y="-14047"/>
                  <a:pt x="790786" y="0"/>
                </a:cubicBezTo>
                <a:cubicBezTo>
                  <a:pt x="953194" y="14047"/>
                  <a:pt x="1418818" y="-7853"/>
                  <a:pt x="1593667" y="0"/>
                </a:cubicBezTo>
                <a:cubicBezTo>
                  <a:pt x="1768516" y="7853"/>
                  <a:pt x="1993171" y="5119"/>
                  <a:pt x="2175063" y="0"/>
                </a:cubicBezTo>
                <a:cubicBezTo>
                  <a:pt x="2356955" y="-5119"/>
                  <a:pt x="2773873" y="19821"/>
                  <a:pt x="2977944" y="0"/>
                </a:cubicBezTo>
                <a:cubicBezTo>
                  <a:pt x="3182015" y="-19821"/>
                  <a:pt x="3297935" y="24446"/>
                  <a:pt x="3559340" y="0"/>
                </a:cubicBezTo>
                <a:cubicBezTo>
                  <a:pt x="3820745" y="-24446"/>
                  <a:pt x="3988289" y="-29228"/>
                  <a:pt x="4362221" y="0"/>
                </a:cubicBezTo>
                <a:cubicBezTo>
                  <a:pt x="4736153" y="29228"/>
                  <a:pt x="4824305" y="-37040"/>
                  <a:pt x="5165102" y="0"/>
                </a:cubicBezTo>
                <a:cubicBezTo>
                  <a:pt x="5505899" y="37040"/>
                  <a:pt x="5406105" y="16170"/>
                  <a:pt x="5525014" y="0"/>
                </a:cubicBezTo>
                <a:cubicBezTo>
                  <a:pt x="5643923" y="-16170"/>
                  <a:pt x="5770713" y="6969"/>
                  <a:pt x="5884926" y="0"/>
                </a:cubicBezTo>
                <a:cubicBezTo>
                  <a:pt x="5999139" y="-6969"/>
                  <a:pt x="6126333" y="2437"/>
                  <a:pt x="6244838" y="0"/>
                </a:cubicBezTo>
                <a:cubicBezTo>
                  <a:pt x="6363343" y="-2437"/>
                  <a:pt x="6745673" y="26782"/>
                  <a:pt x="7158460" y="0"/>
                </a:cubicBezTo>
                <a:cubicBezTo>
                  <a:pt x="7571247" y="-26782"/>
                  <a:pt x="7533489" y="14181"/>
                  <a:pt x="7739857" y="0"/>
                </a:cubicBezTo>
                <a:cubicBezTo>
                  <a:pt x="7946225" y="-14181"/>
                  <a:pt x="8171301" y="-27975"/>
                  <a:pt x="8321253" y="0"/>
                </a:cubicBezTo>
                <a:cubicBezTo>
                  <a:pt x="8471205" y="27975"/>
                  <a:pt x="8762968" y="-1507"/>
                  <a:pt x="8902649" y="0"/>
                </a:cubicBezTo>
                <a:cubicBezTo>
                  <a:pt x="9042330" y="1507"/>
                  <a:pt x="9355493" y="-31289"/>
                  <a:pt x="9594788" y="0"/>
                </a:cubicBezTo>
                <a:cubicBezTo>
                  <a:pt x="9834083" y="31289"/>
                  <a:pt x="9904153" y="10968"/>
                  <a:pt x="10065442" y="0"/>
                </a:cubicBezTo>
                <a:cubicBezTo>
                  <a:pt x="10226731" y="-10968"/>
                  <a:pt x="10438070" y="28418"/>
                  <a:pt x="10757581" y="0"/>
                </a:cubicBezTo>
                <a:cubicBezTo>
                  <a:pt x="11077092" y="-28418"/>
                  <a:pt x="11084294" y="8939"/>
                  <a:pt x="11394348" y="0"/>
                </a:cubicBezTo>
                <a:cubicBezTo>
                  <a:pt x="11589691" y="-695"/>
                  <a:pt x="11733960" y="155162"/>
                  <a:pt x="11714480" y="320132"/>
                </a:cubicBezTo>
                <a:cubicBezTo>
                  <a:pt x="11712230" y="540584"/>
                  <a:pt x="11726907" y="704722"/>
                  <a:pt x="11714480" y="853312"/>
                </a:cubicBezTo>
                <a:cubicBezTo>
                  <a:pt x="11702053" y="1001902"/>
                  <a:pt x="11719643" y="1163175"/>
                  <a:pt x="11714480" y="1445012"/>
                </a:cubicBezTo>
                <a:cubicBezTo>
                  <a:pt x="11709317" y="1726849"/>
                  <a:pt x="11699844" y="1712847"/>
                  <a:pt x="11714480" y="1978192"/>
                </a:cubicBezTo>
                <a:cubicBezTo>
                  <a:pt x="11729116" y="2243537"/>
                  <a:pt x="11694048" y="2379091"/>
                  <a:pt x="11714480" y="2686931"/>
                </a:cubicBezTo>
                <a:cubicBezTo>
                  <a:pt x="11734912" y="2994771"/>
                  <a:pt x="11702445" y="3041889"/>
                  <a:pt x="11714480" y="3161591"/>
                </a:cubicBezTo>
                <a:cubicBezTo>
                  <a:pt x="11726515" y="3281293"/>
                  <a:pt x="11713453" y="3497505"/>
                  <a:pt x="11714480" y="3753291"/>
                </a:cubicBezTo>
                <a:cubicBezTo>
                  <a:pt x="11715507" y="4009077"/>
                  <a:pt x="11750947" y="4308152"/>
                  <a:pt x="11714480" y="4520550"/>
                </a:cubicBezTo>
                <a:cubicBezTo>
                  <a:pt x="11678013" y="4732948"/>
                  <a:pt x="11704420" y="4983116"/>
                  <a:pt x="11714480" y="5229290"/>
                </a:cubicBezTo>
                <a:cubicBezTo>
                  <a:pt x="11724540" y="5475464"/>
                  <a:pt x="11709206" y="5930144"/>
                  <a:pt x="11714480" y="6172108"/>
                </a:cubicBezTo>
                <a:cubicBezTo>
                  <a:pt x="11705785" y="6345281"/>
                  <a:pt x="11584478" y="6476317"/>
                  <a:pt x="11394348" y="6492240"/>
                </a:cubicBezTo>
                <a:cubicBezTo>
                  <a:pt x="11144892" y="6485506"/>
                  <a:pt x="10948381" y="6496311"/>
                  <a:pt x="10812952" y="6492240"/>
                </a:cubicBezTo>
                <a:cubicBezTo>
                  <a:pt x="10677523" y="6488169"/>
                  <a:pt x="10356821" y="6479479"/>
                  <a:pt x="10010071" y="6492240"/>
                </a:cubicBezTo>
                <a:cubicBezTo>
                  <a:pt x="9663321" y="6505001"/>
                  <a:pt x="9617540" y="6521940"/>
                  <a:pt x="9317933" y="6492240"/>
                </a:cubicBezTo>
                <a:cubicBezTo>
                  <a:pt x="9018326" y="6462540"/>
                  <a:pt x="8949701" y="6497358"/>
                  <a:pt x="8847278" y="6492240"/>
                </a:cubicBezTo>
                <a:cubicBezTo>
                  <a:pt x="8744855" y="6487122"/>
                  <a:pt x="8553999" y="6465498"/>
                  <a:pt x="8265882" y="6492240"/>
                </a:cubicBezTo>
                <a:cubicBezTo>
                  <a:pt x="7977765" y="6518982"/>
                  <a:pt x="7768656" y="6503399"/>
                  <a:pt x="7463001" y="6492240"/>
                </a:cubicBezTo>
                <a:cubicBezTo>
                  <a:pt x="7157346" y="6481081"/>
                  <a:pt x="7039141" y="6489035"/>
                  <a:pt x="6881605" y="6492240"/>
                </a:cubicBezTo>
                <a:cubicBezTo>
                  <a:pt x="6724069" y="6495445"/>
                  <a:pt x="6688200" y="6479638"/>
                  <a:pt x="6521693" y="6492240"/>
                </a:cubicBezTo>
                <a:cubicBezTo>
                  <a:pt x="6355186" y="6504842"/>
                  <a:pt x="6169423" y="6515649"/>
                  <a:pt x="5940297" y="6492240"/>
                </a:cubicBezTo>
                <a:cubicBezTo>
                  <a:pt x="5711171" y="6468831"/>
                  <a:pt x="5397038" y="6477259"/>
                  <a:pt x="5248158" y="6492240"/>
                </a:cubicBezTo>
                <a:cubicBezTo>
                  <a:pt x="5099278" y="6507221"/>
                  <a:pt x="4629844" y="6483881"/>
                  <a:pt x="4334535" y="6492240"/>
                </a:cubicBezTo>
                <a:cubicBezTo>
                  <a:pt x="4039226" y="6500599"/>
                  <a:pt x="4014619" y="6513976"/>
                  <a:pt x="3863881" y="6492240"/>
                </a:cubicBezTo>
                <a:cubicBezTo>
                  <a:pt x="3713143" y="6470504"/>
                  <a:pt x="3464715" y="6507754"/>
                  <a:pt x="3282485" y="6492240"/>
                </a:cubicBezTo>
                <a:cubicBezTo>
                  <a:pt x="3100255" y="6476726"/>
                  <a:pt x="2774757" y="6498184"/>
                  <a:pt x="2479604" y="6492240"/>
                </a:cubicBezTo>
                <a:cubicBezTo>
                  <a:pt x="2184451" y="6486296"/>
                  <a:pt x="2104861" y="6468683"/>
                  <a:pt x="1787466" y="6492240"/>
                </a:cubicBezTo>
                <a:cubicBezTo>
                  <a:pt x="1470071" y="6515797"/>
                  <a:pt x="1199232" y="6512752"/>
                  <a:pt x="984585" y="6492240"/>
                </a:cubicBezTo>
                <a:cubicBezTo>
                  <a:pt x="769938" y="6471728"/>
                  <a:pt x="470207" y="6473614"/>
                  <a:pt x="320132" y="6492240"/>
                </a:cubicBezTo>
                <a:cubicBezTo>
                  <a:pt x="162469" y="6498318"/>
                  <a:pt x="11230" y="6344291"/>
                  <a:pt x="0" y="6172108"/>
                </a:cubicBezTo>
                <a:cubicBezTo>
                  <a:pt x="-17486" y="5966328"/>
                  <a:pt x="-14778" y="5629535"/>
                  <a:pt x="0" y="5404849"/>
                </a:cubicBezTo>
                <a:cubicBezTo>
                  <a:pt x="14778" y="5180163"/>
                  <a:pt x="-5609" y="5090686"/>
                  <a:pt x="0" y="4813149"/>
                </a:cubicBezTo>
                <a:cubicBezTo>
                  <a:pt x="5609" y="4535612"/>
                  <a:pt x="-17323" y="4331019"/>
                  <a:pt x="0" y="4162930"/>
                </a:cubicBezTo>
                <a:cubicBezTo>
                  <a:pt x="17323" y="3994841"/>
                  <a:pt x="-2922" y="3852268"/>
                  <a:pt x="0" y="3629750"/>
                </a:cubicBezTo>
                <a:cubicBezTo>
                  <a:pt x="2922" y="3407232"/>
                  <a:pt x="-8138" y="3290067"/>
                  <a:pt x="0" y="2979530"/>
                </a:cubicBezTo>
                <a:cubicBezTo>
                  <a:pt x="8138" y="2668993"/>
                  <a:pt x="-13780" y="2544331"/>
                  <a:pt x="0" y="2270791"/>
                </a:cubicBezTo>
                <a:cubicBezTo>
                  <a:pt x="13780" y="1997251"/>
                  <a:pt x="-29469" y="1827136"/>
                  <a:pt x="0" y="1562051"/>
                </a:cubicBezTo>
                <a:cubicBezTo>
                  <a:pt x="29469" y="1296966"/>
                  <a:pt x="-26359" y="1181237"/>
                  <a:pt x="0" y="911832"/>
                </a:cubicBezTo>
                <a:cubicBezTo>
                  <a:pt x="26359" y="642427"/>
                  <a:pt x="10059" y="447701"/>
                  <a:pt x="0" y="320132"/>
                </a:cubicBezTo>
                <a:close/>
              </a:path>
            </a:pathLst>
          </a:custGeom>
          <a:noFill/>
          <a:ln w="57150">
            <a:solidFill>
              <a:srgbClr val="6F0520"/>
            </a:solidFill>
            <a:extLst>
              <a:ext uri="{C807C97D-BFC1-408E-A445-0C87EB9F89A2}">
                <ask:lineSketchStyleProps xmlns:ask="http://schemas.microsoft.com/office/drawing/2018/sketchyshapes" sd="654450259">
                  <a:prstGeom prst="roundRect">
                    <a:avLst>
                      <a:gd name="adj" fmla="val 4931"/>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3795687"/>
      </p:ext>
    </p:extLst>
  </p:cSld>
  <p:clrMapOvr>
    <a:masterClrMapping/>
  </p:clrMapOvr>
  <p:transition spd="slow">
    <p:wheel spokes="1"/>
  </p:transition>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6E65B0-086E-EBBA-B662-0C996FC48033}"/>
              </a:ext>
            </a:extLst>
          </p:cNvPr>
          <p:cNvSpPr>
            <a:spLocks noGrp="1"/>
          </p:cNvSpPr>
          <p:nvPr>
            <p:ph type="ctrTitle"/>
          </p:nvPr>
        </p:nvSpPr>
        <p:spPr>
          <a:xfrm>
            <a:off x="568960" y="381317"/>
            <a:ext cx="5831840" cy="878841"/>
          </a:xfrm>
        </p:spPr>
        <p:txBody>
          <a:bodyPr>
            <a:normAutofit/>
          </a:bodyPr>
          <a:lstStyle/>
          <a:p>
            <a:pPr algn="l"/>
            <a:r>
              <a:rPr lang="en-US" sz="4800" i="1" dirty="0">
                <a:solidFill>
                  <a:srgbClr val="6F0520"/>
                </a:solidFill>
              </a:rPr>
              <a:t>Conclusion about</a:t>
            </a:r>
          </a:p>
        </p:txBody>
      </p:sp>
      <p:sp>
        <p:nvSpPr>
          <p:cNvPr id="3" name="Subtitle 2">
            <a:extLst>
              <a:ext uri="{FF2B5EF4-FFF2-40B4-BE49-F238E27FC236}">
                <a16:creationId xmlns:a16="http://schemas.microsoft.com/office/drawing/2014/main" id="{D6C2729B-0E70-CB0E-1F6C-BD31EF0B276E}"/>
              </a:ext>
            </a:extLst>
          </p:cNvPr>
          <p:cNvSpPr>
            <a:spLocks noGrp="1"/>
          </p:cNvSpPr>
          <p:nvPr>
            <p:ph type="subTitle" idx="1"/>
          </p:nvPr>
        </p:nvSpPr>
        <p:spPr>
          <a:xfrm>
            <a:off x="1371600" y="1407478"/>
            <a:ext cx="6197600" cy="1295082"/>
          </a:xfrm>
        </p:spPr>
        <p:txBody>
          <a:bodyPr>
            <a:normAutofit/>
          </a:bodyPr>
          <a:lstStyle/>
          <a:p>
            <a:r>
              <a:rPr lang="en-US" sz="8000" dirty="0">
                <a:solidFill>
                  <a:srgbClr val="6F0520"/>
                </a:solidFill>
                <a:latin typeface="KG TRIBECA STAMP" panose="02000505000000020004" pitchFamily="2" charset="0"/>
              </a:rPr>
              <a:t>MODESTY</a:t>
            </a:r>
          </a:p>
        </p:txBody>
      </p:sp>
      <p:sp>
        <p:nvSpPr>
          <p:cNvPr id="4" name="TextBox 3">
            <a:extLst>
              <a:ext uri="{FF2B5EF4-FFF2-40B4-BE49-F238E27FC236}">
                <a16:creationId xmlns:a16="http://schemas.microsoft.com/office/drawing/2014/main" id="{F6633373-BFBC-B158-DA10-4535BD8F27E7}"/>
              </a:ext>
            </a:extLst>
          </p:cNvPr>
          <p:cNvSpPr txBox="1"/>
          <p:nvPr/>
        </p:nvSpPr>
        <p:spPr>
          <a:xfrm>
            <a:off x="568960" y="2849880"/>
            <a:ext cx="8737600" cy="3447098"/>
          </a:xfrm>
          <a:prstGeom prst="rect">
            <a:avLst/>
          </a:prstGeom>
          <a:noFill/>
        </p:spPr>
        <p:txBody>
          <a:bodyPr wrap="square" rtlCol="0">
            <a:spAutoFit/>
          </a:bodyPr>
          <a:lstStyle/>
          <a:p>
            <a:pPr marR="0" lvl="0" indent="396875" algn="l" defTabSz="914400" rtl="0" eaLnBrk="1" fontAlgn="auto" latinLnBrk="0" hangingPunct="1">
              <a:lnSpc>
                <a:spcPct val="100000"/>
              </a:lnSpc>
              <a:spcBef>
                <a:spcPts val="0"/>
              </a:spcBef>
              <a:spcAft>
                <a:spcPts val="0"/>
              </a:spcAft>
              <a:buClrTx/>
              <a:buSzTx/>
              <a:buFontTx/>
              <a:buNone/>
              <a:tabLst/>
              <a:defRPr/>
            </a:pPr>
            <a:r>
              <a:rPr lang="en-US" sz="4000" b="0" i="0" u="none" strike="noStrike" baseline="0" dirty="0">
                <a:solidFill>
                  <a:srgbClr val="6F0520"/>
                </a:solidFill>
                <a:latin typeface="Aptos" panose="020B0004020202020204" pitchFamily="34" charset="0"/>
              </a:rPr>
              <a:t>Remember, every activity,                  every day, every decision must                 come with the Lord first and          foremost in our minds.</a:t>
            </a:r>
            <a:endParaRPr lang="en-US" sz="1600" b="0" i="0" u="none" strike="noStrike" baseline="0" dirty="0">
              <a:solidFill>
                <a:srgbClr val="6F0520"/>
              </a:solidFill>
              <a:latin typeface="Aptos" panose="020B0004020202020204" pitchFamily="34" charset="0"/>
            </a:endParaRPr>
          </a:p>
          <a:p>
            <a:pPr marR="0" lvl="0" indent="396875" algn="l" defTabSz="914400" rtl="0" eaLnBrk="1" fontAlgn="auto" latinLnBrk="0" hangingPunct="1">
              <a:lnSpc>
                <a:spcPct val="100000"/>
              </a:lnSpc>
              <a:spcBef>
                <a:spcPts val="0"/>
              </a:spcBef>
              <a:spcAft>
                <a:spcPts val="0"/>
              </a:spcAft>
              <a:buClrTx/>
              <a:buSzTx/>
              <a:buFontTx/>
              <a:buNone/>
              <a:tabLst/>
              <a:defRPr/>
            </a:pPr>
            <a:endParaRPr lang="en-US" sz="1400" b="0" i="0" u="none" strike="noStrike" baseline="0" dirty="0">
              <a:solidFill>
                <a:srgbClr val="6F0520"/>
              </a:solidFill>
              <a:latin typeface="Aptos" panose="020B0004020202020204" pitchFamily="34" charset="0"/>
            </a:endParaRPr>
          </a:p>
          <a:p>
            <a:pPr marL="0" marR="0" lvl="0" indent="0" defTabSz="914400" rtl="0" eaLnBrk="1" fontAlgn="auto" latinLnBrk="0" hangingPunct="1">
              <a:lnSpc>
                <a:spcPct val="100000"/>
              </a:lnSpc>
              <a:spcBef>
                <a:spcPts val="0"/>
              </a:spcBef>
              <a:spcAft>
                <a:spcPts val="0"/>
              </a:spcAft>
              <a:buClrTx/>
              <a:buSzTx/>
              <a:buFontTx/>
              <a:buNone/>
              <a:tabLst/>
              <a:defRPr/>
            </a:pPr>
            <a:r>
              <a:rPr lang="en-US" sz="4000" b="0" i="1" u="none" strike="noStrike" baseline="0" dirty="0">
                <a:solidFill>
                  <a:srgbClr val="6F0520"/>
                </a:solidFill>
                <a:latin typeface="Aptos" panose="020B0004020202020204" pitchFamily="34" charset="0"/>
              </a:rPr>
              <a:t>                 1 Peter 1:13-16</a:t>
            </a:r>
            <a:endParaRPr kumimoji="0" lang="en-US" sz="6600" b="0" i="1" u="none" strike="noStrike" kern="1200" cap="none" spc="0" normalizeH="0" baseline="0" noProof="0" dirty="0">
              <a:ln>
                <a:noFill/>
              </a:ln>
              <a:solidFill>
                <a:srgbClr val="6F0520"/>
              </a:solidFill>
              <a:effectLst/>
              <a:uLnTx/>
              <a:uFillTx/>
              <a:latin typeface="Aptos" panose="020B0004020202020204" pitchFamily="34" charset="0"/>
            </a:endParaRPr>
          </a:p>
        </p:txBody>
      </p:sp>
      <p:sp>
        <p:nvSpPr>
          <p:cNvPr id="5" name="Rectangle: Rounded Corners 4">
            <a:extLst>
              <a:ext uri="{FF2B5EF4-FFF2-40B4-BE49-F238E27FC236}">
                <a16:creationId xmlns:a16="http://schemas.microsoft.com/office/drawing/2014/main" id="{8B405532-2962-B4F7-A836-EBE10595521E}"/>
              </a:ext>
            </a:extLst>
          </p:cNvPr>
          <p:cNvSpPr/>
          <p:nvPr/>
        </p:nvSpPr>
        <p:spPr>
          <a:xfrm>
            <a:off x="233680" y="213360"/>
            <a:ext cx="11714480" cy="6492240"/>
          </a:xfrm>
          <a:custGeom>
            <a:avLst/>
            <a:gdLst>
              <a:gd name="connsiteX0" fmla="*/ 0 w 11714480"/>
              <a:gd name="connsiteY0" fmla="*/ 320132 h 6492240"/>
              <a:gd name="connsiteX1" fmla="*/ 320132 w 11714480"/>
              <a:gd name="connsiteY1" fmla="*/ 0 h 6492240"/>
              <a:gd name="connsiteX2" fmla="*/ 790786 w 11714480"/>
              <a:gd name="connsiteY2" fmla="*/ 0 h 6492240"/>
              <a:gd name="connsiteX3" fmla="*/ 1593667 w 11714480"/>
              <a:gd name="connsiteY3" fmla="*/ 0 h 6492240"/>
              <a:gd name="connsiteX4" fmla="*/ 2175063 w 11714480"/>
              <a:gd name="connsiteY4" fmla="*/ 0 h 6492240"/>
              <a:gd name="connsiteX5" fmla="*/ 2977944 w 11714480"/>
              <a:gd name="connsiteY5" fmla="*/ 0 h 6492240"/>
              <a:gd name="connsiteX6" fmla="*/ 3559340 w 11714480"/>
              <a:gd name="connsiteY6" fmla="*/ 0 h 6492240"/>
              <a:gd name="connsiteX7" fmla="*/ 4362221 w 11714480"/>
              <a:gd name="connsiteY7" fmla="*/ 0 h 6492240"/>
              <a:gd name="connsiteX8" fmla="*/ 5165102 w 11714480"/>
              <a:gd name="connsiteY8" fmla="*/ 0 h 6492240"/>
              <a:gd name="connsiteX9" fmla="*/ 5525014 w 11714480"/>
              <a:gd name="connsiteY9" fmla="*/ 0 h 6492240"/>
              <a:gd name="connsiteX10" fmla="*/ 5884926 w 11714480"/>
              <a:gd name="connsiteY10" fmla="*/ 0 h 6492240"/>
              <a:gd name="connsiteX11" fmla="*/ 6244838 w 11714480"/>
              <a:gd name="connsiteY11" fmla="*/ 0 h 6492240"/>
              <a:gd name="connsiteX12" fmla="*/ 7158460 w 11714480"/>
              <a:gd name="connsiteY12" fmla="*/ 0 h 6492240"/>
              <a:gd name="connsiteX13" fmla="*/ 7739857 w 11714480"/>
              <a:gd name="connsiteY13" fmla="*/ 0 h 6492240"/>
              <a:gd name="connsiteX14" fmla="*/ 8321253 w 11714480"/>
              <a:gd name="connsiteY14" fmla="*/ 0 h 6492240"/>
              <a:gd name="connsiteX15" fmla="*/ 8902649 w 11714480"/>
              <a:gd name="connsiteY15" fmla="*/ 0 h 6492240"/>
              <a:gd name="connsiteX16" fmla="*/ 9594788 w 11714480"/>
              <a:gd name="connsiteY16" fmla="*/ 0 h 6492240"/>
              <a:gd name="connsiteX17" fmla="*/ 10065442 w 11714480"/>
              <a:gd name="connsiteY17" fmla="*/ 0 h 6492240"/>
              <a:gd name="connsiteX18" fmla="*/ 10757581 w 11714480"/>
              <a:gd name="connsiteY18" fmla="*/ 0 h 6492240"/>
              <a:gd name="connsiteX19" fmla="*/ 11394348 w 11714480"/>
              <a:gd name="connsiteY19" fmla="*/ 0 h 6492240"/>
              <a:gd name="connsiteX20" fmla="*/ 11714480 w 11714480"/>
              <a:gd name="connsiteY20" fmla="*/ 320132 h 6492240"/>
              <a:gd name="connsiteX21" fmla="*/ 11714480 w 11714480"/>
              <a:gd name="connsiteY21" fmla="*/ 853312 h 6492240"/>
              <a:gd name="connsiteX22" fmla="*/ 11714480 w 11714480"/>
              <a:gd name="connsiteY22" fmla="*/ 1445012 h 6492240"/>
              <a:gd name="connsiteX23" fmla="*/ 11714480 w 11714480"/>
              <a:gd name="connsiteY23" fmla="*/ 1978192 h 6492240"/>
              <a:gd name="connsiteX24" fmla="*/ 11714480 w 11714480"/>
              <a:gd name="connsiteY24" fmla="*/ 2686931 h 6492240"/>
              <a:gd name="connsiteX25" fmla="*/ 11714480 w 11714480"/>
              <a:gd name="connsiteY25" fmla="*/ 3161591 h 6492240"/>
              <a:gd name="connsiteX26" fmla="*/ 11714480 w 11714480"/>
              <a:gd name="connsiteY26" fmla="*/ 3753291 h 6492240"/>
              <a:gd name="connsiteX27" fmla="*/ 11714480 w 11714480"/>
              <a:gd name="connsiteY27" fmla="*/ 4520550 h 6492240"/>
              <a:gd name="connsiteX28" fmla="*/ 11714480 w 11714480"/>
              <a:gd name="connsiteY28" fmla="*/ 5229290 h 6492240"/>
              <a:gd name="connsiteX29" fmla="*/ 11714480 w 11714480"/>
              <a:gd name="connsiteY29" fmla="*/ 6172108 h 6492240"/>
              <a:gd name="connsiteX30" fmla="*/ 11394348 w 11714480"/>
              <a:gd name="connsiteY30" fmla="*/ 6492240 h 6492240"/>
              <a:gd name="connsiteX31" fmla="*/ 10812952 w 11714480"/>
              <a:gd name="connsiteY31" fmla="*/ 6492240 h 6492240"/>
              <a:gd name="connsiteX32" fmla="*/ 10010071 w 11714480"/>
              <a:gd name="connsiteY32" fmla="*/ 6492240 h 6492240"/>
              <a:gd name="connsiteX33" fmla="*/ 9317933 w 11714480"/>
              <a:gd name="connsiteY33" fmla="*/ 6492240 h 6492240"/>
              <a:gd name="connsiteX34" fmla="*/ 8847278 w 11714480"/>
              <a:gd name="connsiteY34" fmla="*/ 6492240 h 6492240"/>
              <a:gd name="connsiteX35" fmla="*/ 8265882 w 11714480"/>
              <a:gd name="connsiteY35" fmla="*/ 6492240 h 6492240"/>
              <a:gd name="connsiteX36" fmla="*/ 7463001 w 11714480"/>
              <a:gd name="connsiteY36" fmla="*/ 6492240 h 6492240"/>
              <a:gd name="connsiteX37" fmla="*/ 6881605 w 11714480"/>
              <a:gd name="connsiteY37" fmla="*/ 6492240 h 6492240"/>
              <a:gd name="connsiteX38" fmla="*/ 6521693 w 11714480"/>
              <a:gd name="connsiteY38" fmla="*/ 6492240 h 6492240"/>
              <a:gd name="connsiteX39" fmla="*/ 5940297 w 11714480"/>
              <a:gd name="connsiteY39" fmla="*/ 6492240 h 6492240"/>
              <a:gd name="connsiteX40" fmla="*/ 5248158 w 11714480"/>
              <a:gd name="connsiteY40" fmla="*/ 6492240 h 6492240"/>
              <a:gd name="connsiteX41" fmla="*/ 4334535 w 11714480"/>
              <a:gd name="connsiteY41" fmla="*/ 6492240 h 6492240"/>
              <a:gd name="connsiteX42" fmla="*/ 3863881 w 11714480"/>
              <a:gd name="connsiteY42" fmla="*/ 6492240 h 6492240"/>
              <a:gd name="connsiteX43" fmla="*/ 3282485 w 11714480"/>
              <a:gd name="connsiteY43" fmla="*/ 6492240 h 6492240"/>
              <a:gd name="connsiteX44" fmla="*/ 2479604 w 11714480"/>
              <a:gd name="connsiteY44" fmla="*/ 6492240 h 6492240"/>
              <a:gd name="connsiteX45" fmla="*/ 1787466 w 11714480"/>
              <a:gd name="connsiteY45" fmla="*/ 6492240 h 6492240"/>
              <a:gd name="connsiteX46" fmla="*/ 984585 w 11714480"/>
              <a:gd name="connsiteY46" fmla="*/ 6492240 h 6492240"/>
              <a:gd name="connsiteX47" fmla="*/ 320132 w 11714480"/>
              <a:gd name="connsiteY47" fmla="*/ 6492240 h 6492240"/>
              <a:gd name="connsiteX48" fmla="*/ 0 w 11714480"/>
              <a:gd name="connsiteY48" fmla="*/ 6172108 h 6492240"/>
              <a:gd name="connsiteX49" fmla="*/ 0 w 11714480"/>
              <a:gd name="connsiteY49" fmla="*/ 5404849 h 6492240"/>
              <a:gd name="connsiteX50" fmla="*/ 0 w 11714480"/>
              <a:gd name="connsiteY50" fmla="*/ 4813149 h 6492240"/>
              <a:gd name="connsiteX51" fmla="*/ 0 w 11714480"/>
              <a:gd name="connsiteY51" fmla="*/ 4162930 h 6492240"/>
              <a:gd name="connsiteX52" fmla="*/ 0 w 11714480"/>
              <a:gd name="connsiteY52" fmla="*/ 3629750 h 6492240"/>
              <a:gd name="connsiteX53" fmla="*/ 0 w 11714480"/>
              <a:gd name="connsiteY53" fmla="*/ 2979530 h 6492240"/>
              <a:gd name="connsiteX54" fmla="*/ 0 w 11714480"/>
              <a:gd name="connsiteY54" fmla="*/ 2270791 h 6492240"/>
              <a:gd name="connsiteX55" fmla="*/ 0 w 11714480"/>
              <a:gd name="connsiteY55" fmla="*/ 1562051 h 6492240"/>
              <a:gd name="connsiteX56" fmla="*/ 0 w 11714480"/>
              <a:gd name="connsiteY56" fmla="*/ 911832 h 6492240"/>
              <a:gd name="connsiteX57" fmla="*/ 0 w 11714480"/>
              <a:gd name="connsiteY57" fmla="*/ 320132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1714480" h="6492240" extrusionOk="0">
                <a:moveTo>
                  <a:pt x="0" y="320132"/>
                </a:moveTo>
                <a:cubicBezTo>
                  <a:pt x="3074" y="147202"/>
                  <a:pt x="149069" y="27927"/>
                  <a:pt x="320132" y="0"/>
                </a:cubicBezTo>
                <a:cubicBezTo>
                  <a:pt x="421943" y="-5188"/>
                  <a:pt x="628378" y="-14047"/>
                  <a:pt x="790786" y="0"/>
                </a:cubicBezTo>
                <a:cubicBezTo>
                  <a:pt x="953194" y="14047"/>
                  <a:pt x="1418818" y="-7853"/>
                  <a:pt x="1593667" y="0"/>
                </a:cubicBezTo>
                <a:cubicBezTo>
                  <a:pt x="1768516" y="7853"/>
                  <a:pt x="1993171" y="5119"/>
                  <a:pt x="2175063" y="0"/>
                </a:cubicBezTo>
                <a:cubicBezTo>
                  <a:pt x="2356955" y="-5119"/>
                  <a:pt x="2773873" y="19821"/>
                  <a:pt x="2977944" y="0"/>
                </a:cubicBezTo>
                <a:cubicBezTo>
                  <a:pt x="3182015" y="-19821"/>
                  <a:pt x="3297935" y="24446"/>
                  <a:pt x="3559340" y="0"/>
                </a:cubicBezTo>
                <a:cubicBezTo>
                  <a:pt x="3820745" y="-24446"/>
                  <a:pt x="3988289" y="-29228"/>
                  <a:pt x="4362221" y="0"/>
                </a:cubicBezTo>
                <a:cubicBezTo>
                  <a:pt x="4736153" y="29228"/>
                  <a:pt x="4824305" y="-37040"/>
                  <a:pt x="5165102" y="0"/>
                </a:cubicBezTo>
                <a:cubicBezTo>
                  <a:pt x="5505899" y="37040"/>
                  <a:pt x="5406105" y="16170"/>
                  <a:pt x="5525014" y="0"/>
                </a:cubicBezTo>
                <a:cubicBezTo>
                  <a:pt x="5643923" y="-16170"/>
                  <a:pt x="5770713" y="6969"/>
                  <a:pt x="5884926" y="0"/>
                </a:cubicBezTo>
                <a:cubicBezTo>
                  <a:pt x="5999139" y="-6969"/>
                  <a:pt x="6126333" y="2437"/>
                  <a:pt x="6244838" y="0"/>
                </a:cubicBezTo>
                <a:cubicBezTo>
                  <a:pt x="6363343" y="-2437"/>
                  <a:pt x="6745673" y="26782"/>
                  <a:pt x="7158460" y="0"/>
                </a:cubicBezTo>
                <a:cubicBezTo>
                  <a:pt x="7571247" y="-26782"/>
                  <a:pt x="7533489" y="14181"/>
                  <a:pt x="7739857" y="0"/>
                </a:cubicBezTo>
                <a:cubicBezTo>
                  <a:pt x="7946225" y="-14181"/>
                  <a:pt x="8171301" y="-27975"/>
                  <a:pt x="8321253" y="0"/>
                </a:cubicBezTo>
                <a:cubicBezTo>
                  <a:pt x="8471205" y="27975"/>
                  <a:pt x="8762968" y="-1507"/>
                  <a:pt x="8902649" y="0"/>
                </a:cubicBezTo>
                <a:cubicBezTo>
                  <a:pt x="9042330" y="1507"/>
                  <a:pt x="9355493" y="-31289"/>
                  <a:pt x="9594788" y="0"/>
                </a:cubicBezTo>
                <a:cubicBezTo>
                  <a:pt x="9834083" y="31289"/>
                  <a:pt x="9904153" y="10968"/>
                  <a:pt x="10065442" y="0"/>
                </a:cubicBezTo>
                <a:cubicBezTo>
                  <a:pt x="10226731" y="-10968"/>
                  <a:pt x="10438070" y="28418"/>
                  <a:pt x="10757581" y="0"/>
                </a:cubicBezTo>
                <a:cubicBezTo>
                  <a:pt x="11077092" y="-28418"/>
                  <a:pt x="11084294" y="8939"/>
                  <a:pt x="11394348" y="0"/>
                </a:cubicBezTo>
                <a:cubicBezTo>
                  <a:pt x="11589691" y="-695"/>
                  <a:pt x="11733960" y="155162"/>
                  <a:pt x="11714480" y="320132"/>
                </a:cubicBezTo>
                <a:cubicBezTo>
                  <a:pt x="11712230" y="540584"/>
                  <a:pt x="11726907" y="704722"/>
                  <a:pt x="11714480" y="853312"/>
                </a:cubicBezTo>
                <a:cubicBezTo>
                  <a:pt x="11702053" y="1001902"/>
                  <a:pt x="11719643" y="1163175"/>
                  <a:pt x="11714480" y="1445012"/>
                </a:cubicBezTo>
                <a:cubicBezTo>
                  <a:pt x="11709317" y="1726849"/>
                  <a:pt x="11699844" y="1712847"/>
                  <a:pt x="11714480" y="1978192"/>
                </a:cubicBezTo>
                <a:cubicBezTo>
                  <a:pt x="11729116" y="2243537"/>
                  <a:pt x="11694048" y="2379091"/>
                  <a:pt x="11714480" y="2686931"/>
                </a:cubicBezTo>
                <a:cubicBezTo>
                  <a:pt x="11734912" y="2994771"/>
                  <a:pt x="11702445" y="3041889"/>
                  <a:pt x="11714480" y="3161591"/>
                </a:cubicBezTo>
                <a:cubicBezTo>
                  <a:pt x="11726515" y="3281293"/>
                  <a:pt x="11713453" y="3497505"/>
                  <a:pt x="11714480" y="3753291"/>
                </a:cubicBezTo>
                <a:cubicBezTo>
                  <a:pt x="11715507" y="4009077"/>
                  <a:pt x="11750947" y="4308152"/>
                  <a:pt x="11714480" y="4520550"/>
                </a:cubicBezTo>
                <a:cubicBezTo>
                  <a:pt x="11678013" y="4732948"/>
                  <a:pt x="11704420" y="4983116"/>
                  <a:pt x="11714480" y="5229290"/>
                </a:cubicBezTo>
                <a:cubicBezTo>
                  <a:pt x="11724540" y="5475464"/>
                  <a:pt x="11709206" y="5930144"/>
                  <a:pt x="11714480" y="6172108"/>
                </a:cubicBezTo>
                <a:cubicBezTo>
                  <a:pt x="11705785" y="6345281"/>
                  <a:pt x="11584478" y="6476317"/>
                  <a:pt x="11394348" y="6492240"/>
                </a:cubicBezTo>
                <a:cubicBezTo>
                  <a:pt x="11144892" y="6485506"/>
                  <a:pt x="10948381" y="6496311"/>
                  <a:pt x="10812952" y="6492240"/>
                </a:cubicBezTo>
                <a:cubicBezTo>
                  <a:pt x="10677523" y="6488169"/>
                  <a:pt x="10356821" y="6479479"/>
                  <a:pt x="10010071" y="6492240"/>
                </a:cubicBezTo>
                <a:cubicBezTo>
                  <a:pt x="9663321" y="6505001"/>
                  <a:pt x="9617540" y="6521940"/>
                  <a:pt x="9317933" y="6492240"/>
                </a:cubicBezTo>
                <a:cubicBezTo>
                  <a:pt x="9018326" y="6462540"/>
                  <a:pt x="8949701" y="6497358"/>
                  <a:pt x="8847278" y="6492240"/>
                </a:cubicBezTo>
                <a:cubicBezTo>
                  <a:pt x="8744855" y="6487122"/>
                  <a:pt x="8553999" y="6465498"/>
                  <a:pt x="8265882" y="6492240"/>
                </a:cubicBezTo>
                <a:cubicBezTo>
                  <a:pt x="7977765" y="6518982"/>
                  <a:pt x="7768656" y="6503399"/>
                  <a:pt x="7463001" y="6492240"/>
                </a:cubicBezTo>
                <a:cubicBezTo>
                  <a:pt x="7157346" y="6481081"/>
                  <a:pt x="7039141" y="6489035"/>
                  <a:pt x="6881605" y="6492240"/>
                </a:cubicBezTo>
                <a:cubicBezTo>
                  <a:pt x="6724069" y="6495445"/>
                  <a:pt x="6688200" y="6479638"/>
                  <a:pt x="6521693" y="6492240"/>
                </a:cubicBezTo>
                <a:cubicBezTo>
                  <a:pt x="6355186" y="6504842"/>
                  <a:pt x="6169423" y="6515649"/>
                  <a:pt x="5940297" y="6492240"/>
                </a:cubicBezTo>
                <a:cubicBezTo>
                  <a:pt x="5711171" y="6468831"/>
                  <a:pt x="5397038" y="6477259"/>
                  <a:pt x="5248158" y="6492240"/>
                </a:cubicBezTo>
                <a:cubicBezTo>
                  <a:pt x="5099278" y="6507221"/>
                  <a:pt x="4629844" y="6483881"/>
                  <a:pt x="4334535" y="6492240"/>
                </a:cubicBezTo>
                <a:cubicBezTo>
                  <a:pt x="4039226" y="6500599"/>
                  <a:pt x="4014619" y="6513976"/>
                  <a:pt x="3863881" y="6492240"/>
                </a:cubicBezTo>
                <a:cubicBezTo>
                  <a:pt x="3713143" y="6470504"/>
                  <a:pt x="3464715" y="6507754"/>
                  <a:pt x="3282485" y="6492240"/>
                </a:cubicBezTo>
                <a:cubicBezTo>
                  <a:pt x="3100255" y="6476726"/>
                  <a:pt x="2774757" y="6498184"/>
                  <a:pt x="2479604" y="6492240"/>
                </a:cubicBezTo>
                <a:cubicBezTo>
                  <a:pt x="2184451" y="6486296"/>
                  <a:pt x="2104861" y="6468683"/>
                  <a:pt x="1787466" y="6492240"/>
                </a:cubicBezTo>
                <a:cubicBezTo>
                  <a:pt x="1470071" y="6515797"/>
                  <a:pt x="1199232" y="6512752"/>
                  <a:pt x="984585" y="6492240"/>
                </a:cubicBezTo>
                <a:cubicBezTo>
                  <a:pt x="769938" y="6471728"/>
                  <a:pt x="470207" y="6473614"/>
                  <a:pt x="320132" y="6492240"/>
                </a:cubicBezTo>
                <a:cubicBezTo>
                  <a:pt x="162469" y="6498318"/>
                  <a:pt x="11230" y="6344291"/>
                  <a:pt x="0" y="6172108"/>
                </a:cubicBezTo>
                <a:cubicBezTo>
                  <a:pt x="-17486" y="5966328"/>
                  <a:pt x="-14778" y="5629535"/>
                  <a:pt x="0" y="5404849"/>
                </a:cubicBezTo>
                <a:cubicBezTo>
                  <a:pt x="14778" y="5180163"/>
                  <a:pt x="-5609" y="5090686"/>
                  <a:pt x="0" y="4813149"/>
                </a:cubicBezTo>
                <a:cubicBezTo>
                  <a:pt x="5609" y="4535612"/>
                  <a:pt x="-17323" y="4331019"/>
                  <a:pt x="0" y="4162930"/>
                </a:cubicBezTo>
                <a:cubicBezTo>
                  <a:pt x="17323" y="3994841"/>
                  <a:pt x="-2922" y="3852268"/>
                  <a:pt x="0" y="3629750"/>
                </a:cubicBezTo>
                <a:cubicBezTo>
                  <a:pt x="2922" y="3407232"/>
                  <a:pt x="-8138" y="3290067"/>
                  <a:pt x="0" y="2979530"/>
                </a:cubicBezTo>
                <a:cubicBezTo>
                  <a:pt x="8138" y="2668993"/>
                  <a:pt x="-13780" y="2544331"/>
                  <a:pt x="0" y="2270791"/>
                </a:cubicBezTo>
                <a:cubicBezTo>
                  <a:pt x="13780" y="1997251"/>
                  <a:pt x="-29469" y="1827136"/>
                  <a:pt x="0" y="1562051"/>
                </a:cubicBezTo>
                <a:cubicBezTo>
                  <a:pt x="29469" y="1296966"/>
                  <a:pt x="-26359" y="1181237"/>
                  <a:pt x="0" y="911832"/>
                </a:cubicBezTo>
                <a:cubicBezTo>
                  <a:pt x="26359" y="642427"/>
                  <a:pt x="10059" y="447701"/>
                  <a:pt x="0" y="320132"/>
                </a:cubicBezTo>
                <a:close/>
              </a:path>
            </a:pathLst>
          </a:custGeom>
          <a:noFill/>
          <a:ln w="57150">
            <a:solidFill>
              <a:srgbClr val="6F0520"/>
            </a:solidFill>
            <a:extLst>
              <a:ext uri="{C807C97D-BFC1-408E-A445-0C87EB9F89A2}">
                <ask:lineSketchStyleProps xmlns:ask="http://schemas.microsoft.com/office/drawing/2018/sketchyshapes" sd="654450259">
                  <a:prstGeom prst="roundRect">
                    <a:avLst>
                      <a:gd name="adj" fmla="val 4931"/>
                    </a:avLst>
                  </a:prstGeom>
                  <ask:type>
                    <ask:lineSketchFreehand/>
                  </ask:type>
                </ask:lineSketchStyleProps>
              </a:ext>
            </a:extLs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Tree>
    <p:extLst>
      <p:ext uri="{BB962C8B-B14F-4D97-AF65-F5344CB8AC3E}">
        <p14:creationId xmlns:p14="http://schemas.microsoft.com/office/powerpoint/2010/main" val="1313448501"/>
      </p:ext>
    </p:extLst>
  </p:cSld>
  <p:clrMapOvr>
    <a:masterClrMapping/>
  </p:clrMapOvr>
  <p:transition spd="slow">
    <p:wheel spokes="1"/>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1261</TotalTime>
  <Words>4234</Words>
  <Application>Microsoft Office PowerPoint</Application>
  <PresentationFormat>Widescreen</PresentationFormat>
  <Paragraphs>163</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KG TRIBECA STAMP</vt:lpstr>
      <vt:lpstr>Aptos Display</vt:lpstr>
      <vt:lpstr>Arial</vt:lpstr>
      <vt:lpstr>Aptos</vt:lpstr>
      <vt:lpstr>Symbol</vt:lpstr>
      <vt:lpstr>Office Theme</vt:lpstr>
      <vt:lpstr>Straight Answers to Questions About</vt:lpstr>
      <vt:lpstr>Why does MODESTY matter anyway?</vt:lpstr>
      <vt:lpstr>Do I have any say in the matter of how I dress?</vt:lpstr>
      <vt:lpstr>Does God draw strong lines in determining what is MODEST and what is not?</vt:lpstr>
      <vt:lpstr>Isn’t the responsibility not to lust on the other person?</vt:lpstr>
      <vt:lpstr>Conclusion about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Stan Cox</dc:creator>
  <cp:lastModifiedBy>Stan Cox</cp:lastModifiedBy>
  <cp:revision>1</cp:revision>
  <dcterms:created xsi:type="dcterms:W3CDTF">2024-06-29T00:37:57Z</dcterms:created>
  <dcterms:modified xsi:type="dcterms:W3CDTF">2024-07-01T19:11:37Z</dcterms:modified>
</cp:coreProperties>
</file>