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51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4995" autoAdjust="0"/>
    <p:restoredTop sz="64491" autoAdjust="0"/>
  </p:normalViewPr>
  <p:slideViewPr>
    <p:cSldViewPr snapToGrid="0">
      <p:cViewPr varScale="1">
        <p:scale>
          <a:sx n="50" d="100"/>
          <a:sy n="50" d="100"/>
        </p:scale>
        <p:origin x="1862" y="29"/>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EE9E63D9-44D3-4A8D-A838-D59876631D05}"/>
    <pc:docChg chg="custSel modSld modHandout">
      <pc:chgData name="Stan Cox" userId="9376f276357bfffd" providerId="LiveId" clId="{EE9E63D9-44D3-4A8D-A838-D59876631D05}" dt="2024-08-10T01:12:11.050" v="165" actId="20577"/>
      <pc:docMkLst>
        <pc:docMk/>
      </pc:docMkLst>
      <pc:sldChg chg="modNotesTx">
        <pc:chgData name="Stan Cox" userId="9376f276357bfffd" providerId="LiveId" clId="{EE9E63D9-44D3-4A8D-A838-D59876631D05}" dt="2024-08-10T01:07:23.348" v="3" actId="207"/>
        <pc:sldMkLst>
          <pc:docMk/>
          <pc:sldMk cId="760333172" sldId="257"/>
        </pc:sldMkLst>
      </pc:sldChg>
      <pc:sldChg chg="modNotesTx">
        <pc:chgData name="Stan Cox" userId="9376f276357bfffd" providerId="LiveId" clId="{EE9E63D9-44D3-4A8D-A838-D59876631D05}" dt="2024-08-10T01:08:45.473" v="8" actId="207"/>
        <pc:sldMkLst>
          <pc:docMk/>
          <pc:sldMk cId="1988484854"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1C6F8A-1CBF-9CD9-A614-451043BBD9C4}"/>
              </a:ext>
            </a:extLst>
          </p:cNvPr>
          <p:cNvSpPr>
            <a:spLocks noGrp="1"/>
          </p:cNvSpPr>
          <p:nvPr>
            <p:ph type="hdr" sz="quarter"/>
          </p:nvPr>
        </p:nvSpPr>
        <p:spPr>
          <a:xfrm>
            <a:off x="0" y="0"/>
            <a:ext cx="3746500" cy="889000"/>
          </a:xfrm>
          <a:prstGeom prst="rect">
            <a:avLst/>
          </a:prstGeom>
        </p:spPr>
        <p:txBody>
          <a:bodyPr vert="horz" lIns="91440" tIns="45720" rIns="91440" bIns="45720" rtlCol="0"/>
          <a:lstStyle>
            <a:lvl1pPr algn="l">
              <a:defRPr sz="1200"/>
            </a:lvl1pPr>
          </a:lstStyle>
          <a:p>
            <a:r>
              <a:rPr lang="en-US" sz="1600" dirty="0">
                <a:latin typeface="Bebas Neue" panose="020B0606020202050201" pitchFamily="34" charset="0"/>
              </a:rPr>
              <a:t>The Return of the</a:t>
            </a:r>
          </a:p>
          <a:p>
            <a:r>
              <a:rPr lang="en-US" sz="2800" dirty="0">
                <a:latin typeface="Bebas Neue" panose="020B0606020202050201" pitchFamily="34" charset="0"/>
              </a:rPr>
              <a:t>Remnant </a:t>
            </a:r>
            <a:r>
              <a:rPr lang="en-US" sz="2000" dirty="0"/>
              <a:t>(Ezra)</a:t>
            </a:r>
            <a:endParaRPr lang="en-US" sz="2800" dirty="0"/>
          </a:p>
        </p:txBody>
      </p:sp>
      <p:sp>
        <p:nvSpPr>
          <p:cNvPr id="3" name="Date Placeholder 2">
            <a:extLst>
              <a:ext uri="{FF2B5EF4-FFF2-40B4-BE49-F238E27FC236}">
                <a16:creationId xmlns:a16="http://schemas.microsoft.com/office/drawing/2014/main" id="{65EFB679-1A46-A042-A3B0-C82B27F337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August 11, 2024 @ 9am</a:t>
            </a:r>
          </a:p>
        </p:txBody>
      </p:sp>
      <p:sp>
        <p:nvSpPr>
          <p:cNvPr id="4" name="Footer Placeholder 3">
            <a:extLst>
              <a:ext uri="{FF2B5EF4-FFF2-40B4-BE49-F238E27FC236}">
                <a16:creationId xmlns:a16="http://schemas.microsoft.com/office/drawing/2014/main" id="{2011F0FB-DE53-9EDB-CB91-9745266652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3DF9DD30-445C-786B-7070-BC6C8BEE77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60478608-502A-4220-A901-4DBF9A9143EC}" type="slidenum">
              <a:rPr lang="en-US" smtClean="0"/>
              <a:t>‹#›</a:t>
            </a:fld>
            <a:endParaRPr lang="en-US" dirty="0"/>
          </a:p>
        </p:txBody>
      </p:sp>
    </p:spTree>
    <p:extLst>
      <p:ext uri="{BB962C8B-B14F-4D97-AF65-F5344CB8AC3E}">
        <p14:creationId xmlns:p14="http://schemas.microsoft.com/office/powerpoint/2010/main" val="32553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D64623-D044-4D44-8DFE-D98EA6D82A7F}"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DE665-DB55-49A7-974C-100752789E09}" type="slidenum">
              <a:rPr lang="en-US" smtClean="0"/>
              <a:t>‹#›</a:t>
            </a:fld>
            <a:endParaRPr lang="en-US"/>
          </a:p>
        </p:txBody>
      </p:sp>
    </p:spTree>
    <p:extLst>
      <p:ext uri="{BB962C8B-B14F-4D97-AF65-F5344CB8AC3E}">
        <p14:creationId xmlns:p14="http://schemas.microsoft.com/office/powerpoint/2010/main" val="93893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INTRODUCTION:</a:t>
            </a:r>
          </a:p>
          <a:p>
            <a:pPr marR="0" algn="l" rtl="0">
              <a:buSzPts val="2200"/>
              <a:buFont typeface="Symbol" panose="05050102010706020507" pitchFamily="18" charset="2"/>
              <a:buChar char="·"/>
            </a:pPr>
            <a:r>
              <a:rPr lang="en-US" sz="1200" b="1" i="0" u="none" strike="noStrike" baseline="0" dirty="0">
                <a:solidFill>
                  <a:schemeClr val="tx1"/>
                </a:solidFill>
                <a:latin typeface="+mn-lt"/>
              </a:rPr>
              <a:t>Ezra is a rather straightforward examination of an important period of Old Testament history</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The return of a small group of Jews to Jerusalem following a 70 year period of Babylonian captivity</a:t>
            </a:r>
          </a:p>
          <a:p>
            <a:pPr marR="0" algn="l" rtl="0">
              <a:buFont typeface="Symbol" panose="05050102010706020507" pitchFamily="18" charset="2"/>
              <a:buChar char="·"/>
            </a:pPr>
            <a:r>
              <a:rPr lang="en-US" sz="1200" b="1" i="0" u="none" strike="noStrike" baseline="0" dirty="0">
                <a:solidFill>
                  <a:schemeClr val="tx1"/>
                </a:solidFill>
                <a:latin typeface="+mn-lt"/>
              </a:rPr>
              <a:t>As we have been studying in Isaiah, Judah was conquered by </a:t>
            </a:r>
            <a:r>
              <a:rPr lang="en-US" sz="1200" b="1" i="0" u="none" strike="noStrike" baseline="0" dirty="0" err="1">
                <a:solidFill>
                  <a:schemeClr val="tx1"/>
                </a:solidFill>
                <a:latin typeface="+mn-lt"/>
              </a:rPr>
              <a:t>Nebudchanezzar</a:t>
            </a:r>
            <a:r>
              <a:rPr lang="en-US" sz="1200" b="1" i="0" u="none" strike="noStrike" baseline="0" dirty="0">
                <a:solidFill>
                  <a:schemeClr val="tx1"/>
                </a:solidFill>
                <a:latin typeface="+mn-lt"/>
              </a:rPr>
              <a:t>, Jerusalem was destroyed, and the temple was razed to the ground</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This was in response to the rebellion and idolatrous practices of Judah</a:t>
            </a:r>
          </a:p>
          <a:p>
            <a:pPr marR="0" lvl="2" algn="l" rtl="0">
              <a:buFont typeface="Symbol" panose="05050102010706020507" pitchFamily="18" charset="2"/>
              <a:buChar char="·"/>
            </a:pPr>
            <a:r>
              <a:rPr lang="en-US" sz="1200" b="0" i="0" u="none" strike="noStrike" baseline="0" dirty="0">
                <a:solidFill>
                  <a:schemeClr val="tx1"/>
                </a:solidFill>
                <a:latin typeface="+mn-lt"/>
              </a:rPr>
              <a:t>Israel had already lost its identity as a people during the Assyrian reign</a:t>
            </a:r>
          </a:p>
          <a:p>
            <a:pPr>
              <a:buFont typeface="Symbol" panose="05050102010706020507" pitchFamily="18" charset="2"/>
              <a:buChar char="·"/>
            </a:pPr>
            <a:r>
              <a:rPr lang="en-US" sz="1200" b="0" i="0" u="none" strike="noStrike" baseline="0" dirty="0">
                <a:solidFill>
                  <a:schemeClr val="tx1"/>
                </a:solidFill>
                <a:latin typeface="+mn-lt"/>
              </a:rPr>
              <a:t>Jeremiah, the last prophet to speak to Judah before her fall had this to say...</a:t>
            </a:r>
          </a:p>
          <a:p>
            <a:pPr marR="0" algn="l" rtl="0"/>
            <a:r>
              <a:rPr lang="en-US" sz="1200" b="1" i="0" u="none" strike="noStrike" baseline="0" dirty="0">
                <a:solidFill>
                  <a:schemeClr val="tx1"/>
                </a:solidFill>
                <a:latin typeface="+mn-lt"/>
              </a:rPr>
              <a:t>Jeremiah 25:3-11 </a:t>
            </a:r>
            <a:r>
              <a:rPr lang="en-US" sz="1200" b="0" i="1" u="none" strike="noStrike" baseline="0" dirty="0">
                <a:solidFill>
                  <a:schemeClr val="tx1"/>
                </a:solidFill>
                <a:latin typeface="+mn-lt"/>
              </a:rPr>
              <a:t> "From the thirteenth year of Josiah the son of Amon, king of Judah, even to this day, this is the twenty-third year in which the word of the LORD has come to me; and I have spoken to you, rising early and speaking, but you have not listened.  (4)  And the LORD has sent to you all His servants the prophets, rising early and sending them, but you have not listened nor inclined your ear to hear.  (5)  They said, 'Repent now everyone of his evil way and his evil doings, and dwell in the land that the LORD has given to you and your fathers forever and ever.  (6)  Do not go after other gods to serve them and worship them, and do not provoke Me to anger with the works of your hands; and I will not harm you.'  (7)  Yet you have not listened to Me," says the LORD, "that you might provoke Me to anger with the works of your hands to your own hurt.  (8)  "Therefore thus says the LORD of hosts: 'Because you have not heard My words,  (9)  behold, I will send and take all the families of the north,' says the LORD, 'and Nebuchadnezzar the king of Babylon, My servant, and will bring them against this land, against its inhabitants, and against these nations all around, and will utterly destroy them, and make them an astonishment, a hissing, and perpetual desolations. (10)  Moreover I will take from them the voice of mirth and the voice of gladness, the voice of the bridegroom and the voice of the bride, the sound of the millstones and the light of the lamp.  (11)  And this whole land shall be a desolation and an astonishment, and these nations shall serve the king of Babylon seventy years.</a:t>
            </a:r>
          </a:p>
          <a:p>
            <a:pPr marR="0" algn="l" rtl="0">
              <a:buSzPts val="2200"/>
              <a:buFont typeface="Symbol" panose="05050102010706020507" pitchFamily="18" charset="2"/>
              <a:buChar char="·"/>
            </a:pPr>
            <a:r>
              <a:rPr lang="en-US" sz="1200" b="1" i="0" u="none" strike="noStrike" baseline="0" dirty="0">
                <a:solidFill>
                  <a:schemeClr val="tx1"/>
                </a:solidFill>
                <a:latin typeface="+mn-lt"/>
              </a:rPr>
              <a:t>Ezra begins by noting the decree of Cyrus of Persia, after the defeat of the Babylonians</a:t>
            </a:r>
          </a:p>
          <a:p>
            <a:pPr marR="0" algn="l" rtl="0"/>
            <a:r>
              <a:rPr lang="en-US" sz="1200" b="1" i="0" u="none" strike="noStrike" baseline="0" dirty="0">
                <a:solidFill>
                  <a:schemeClr val="tx1"/>
                </a:solidFill>
                <a:latin typeface="+mn-lt"/>
              </a:rPr>
              <a:t>Ezra 1:1-2 </a:t>
            </a:r>
            <a:r>
              <a:rPr lang="en-US" sz="1200" b="0" i="1" u="none" strike="noStrike" baseline="0" dirty="0">
                <a:solidFill>
                  <a:schemeClr val="tx1"/>
                </a:solidFill>
                <a:latin typeface="+mn-lt"/>
              </a:rPr>
              <a:t> Now in the first year of Cyrus king of Persia, that the word of the LORD by the mouth of Jeremiah might be fulfilled, the LORD stirred up the spirit of Cyrus king of Persia, so that he made a proclamation throughout all his kingdom, and also put it in writing, saying,  (2)  Thus says Cyrus king of Persia: All the kingdoms of the earth the LORD God of heaven has given me. And He has commanded me to build Him a house at Jerusalem which is in Judah.</a:t>
            </a:r>
            <a:endParaRPr lang="en-US" sz="1200" b="0" i="0" u="none" strike="noStrike" baseline="0" dirty="0">
              <a:solidFill>
                <a:schemeClr val="tx1"/>
              </a:solidFill>
              <a:latin typeface="+mn-lt"/>
            </a:endParaRPr>
          </a:p>
          <a:p>
            <a:pPr marR="0" lvl="2" algn="l" rtl="0">
              <a:buSzPts val="1400"/>
              <a:buFont typeface="Symbol" panose="05050102010706020507" pitchFamily="18" charset="2"/>
              <a:buChar char="·"/>
            </a:pPr>
            <a:r>
              <a:rPr lang="en-US" sz="1200" b="0" i="0" u="none" strike="noStrike" baseline="0" dirty="0">
                <a:solidFill>
                  <a:schemeClr val="tx1"/>
                </a:solidFill>
                <a:latin typeface="+mn-lt"/>
              </a:rPr>
              <a:t>God's work with Cyrus the king was predicted by Isaiah</a:t>
            </a:r>
          </a:p>
          <a:p>
            <a:pPr marR="0" algn="l" rtl="0"/>
            <a:r>
              <a:rPr lang="en-US" sz="1200" b="1" i="0" u="none" strike="noStrike" baseline="0" dirty="0">
                <a:solidFill>
                  <a:schemeClr val="tx1"/>
                </a:solidFill>
                <a:latin typeface="+mn-lt"/>
              </a:rPr>
              <a:t>Isaiah 44:28 [Jehovah, who declared, "I am the Lord"...] </a:t>
            </a:r>
            <a:r>
              <a:rPr lang="en-US" sz="1200" b="0" i="1" u="none" strike="noStrike" baseline="0" dirty="0">
                <a:solidFill>
                  <a:schemeClr val="tx1"/>
                </a:solidFill>
                <a:latin typeface="+mn-lt"/>
              </a:rPr>
              <a:t>"Who says of Cyrus, 'He is My shepherd, And he shall perform all My pleasure, Saying to Jerusalem, "You shall be built," And to the temple, "Your foundation shall be laid." '</a:t>
            </a:r>
            <a:endParaRPr lang="en-US" sz="1200" b="0" i="0" u="none" strike="noStrike" baseline="0" dirty="0">
              <a:solidFill>
                <a:schemeClr val="tx1"/>
              </a:solidFill>
              <a:latin typeface="+mn-lt"/>
            </a:endParaRPr>
          </a:p>
          <a:p>
            <a:pPr marR="0" algn="l" rtl="0">
              <a:buSzPts val="1400"/>
              <a:buFont typeface="Symbol" panose="05050102010706020507" pitchFamily="18" charset="2"/>
              <a:buChar char="·"/>
            </a:pPr>
            <a:r>
              <a:rPr lang="en-US" sz="1200" b="1" i="0" u="none" strike="noStrike" baseline="0" dirty="0">
                <a:solidFill>
                  <a:schemeClr val="tx1"/>
                </a:solidFill>
                <a:latin typeface="+mn-lt"/>
              </a:rPr>
              <a:t>Because of this, a great number of people returned immediately to Judah (42,360 cf. Ezra 2:64-65, as well as over 7,000 servants and singers).</a:t>
            </a:r>
          </a:p>
          <a:p>
            <a:pPr marR="0" algn="l" rtl="0"/>
            <a:r>
              <a:rPr lang="en-US" sz="1200" b="1" i="0" u="none" strike="noStrike" baseline="0" dirty="0">
                <a:solidFill>
                  <a:schemeClr val="tx1"/>
                </a:solidFill>
                <a:latin typeface="+mn-lt"/>
              </a:rPr>
              <a:t>Ezra 1:5</a:t>
            </a:r>
            <a:r>
              <a:rPr lang="en-US" sz="1200" b="0" i="1" u="none" strike="noStrike" baseline="0" dirty="0">
                <a:solidFill>
                  <a:schemeClr val="tx1"/>
                </a:solidFill>
                <a:latin typeface="+mn-lt"/>
              </a:rPr>
              <a:t>  Then the heads of the fathers' houses of Judah and Benjamin, and the priests and the Levites, with all whose spirits God had moved, arose to go up and build the house of the LORD which is in Jerusalem.</a:t>
            </a:r>
            <a:endParaRPr lang="en-US" sz="1200" b="0" i="0" u="none" strike="noStrike" baseline="0" dirty="0">
              <a:solidFill>
                <a:schemeClr val="tx1"/>
              </a:solidFill>
              <a:latin typeface="+mn-lt"/>
            </a:endParaRPr>
          </a:p>
          <a:p>
            <a:pPr marR="0" algn="l" rtl="0">
              <a:buSzPts val="1400"/>
              <a:buFont typeface="Symbol" panose="05050102010706020507" pitchFamily="18" charset="2"/>
              <a:buChar char="·"/>
            </a:pPr>
            <a:r>
              <a:rPr lang="en-US" sz="1200" b="1" i="0" u="none" strike="noStrike" baseline="0" dirty="0">
                <a:solidFill>
                  <a:schemeClr val="tx1"/>
                </a:solidFill>
                <a:latin typeface="+mn-lt"/>
              </a:rPr>
              <a:t>Later, as indicated in Ezra 8, Ezra himself travelled to Jerusalem as king </a:t>
            </a:r>
            <a:r>
              <a:rPr lang="en-US" sz="1200" b="1" i="0" u="none" strike="noStrike" baseline="0" dirty="0" err="1">
                <a:solidFill>
                  <a:schemeClr val="tx1"/>
                </a:solidFill>
                <a:latin typeface="+mn-lt"/>
              </a:rPr>
              <a:t>Artexerxes</a:t>
            </a:r>
            <a:r>
              <a:rPr lang="en-US" sz="1200" b="1" i="0" u="none" strike="noStrike" baseline="0" dirty="0">
                <a:solidFill>
                  <a:schemeClr val="tx1"/>
                </a:solidFill>
                <a:latin typeface="+mn-lt"/>
              </a:rPr>
              <a:t> renewed the instructions of Cyrus</a:t>
            </a:r>
          </a:p>
          <a:p>
            <a:pPr marR="0" lvl="2" algn="l" rtl="0">
              <a:buSzPts val="2200"/>
              <a:buFont typeface="Symbol" panose="05050102010706020507" pitchFamily="18" charset="2"/>
              <a:buChar char="·"/>
            </a:pPr>
            <a:r>
              <a:rPr lang="en-US" sz="1200" b="0" i="0" u="none" strike="noStrike" baseline="0" dirty="0">
                <a:solidFill>
                  <a:schemeClr val="tx1"/>
                </a:solidFill>
                <a:latin typeface="+mn-lt"/>
              </a:rPr>
              <a:t>Under the leadership of Nehemiah, and the priest Ezra, the temple was completed and worship was restored in Jerusalem</a:t>
            </a:r>
          </a:p>
          <a:p>
            <a:pPr marR="0" algn="l" rtl="0"/>
            <a:r>
              <a:rPr lang="en-US" sz="1200" b="1" i="0" u="none" strike="noStrike" baseline="0" dirty="0">
                <a:solidFill>
                  <a:schemeClr val="tx1"/>
                </a:solidFill>
                <a:latin typeface="+mn-lt"/>
              </a:rPr>
              <a:t>Nehemiah 8:5-8</a:t>
            </a:r>
            <a:r>
              <a:rPr lang="en-US" sz="1200" b="0" i="1" u="none" strike="noStrike" baseline="0" dirty="0">
                <a:solidFill>
                  <a:schemeClr val="tx1"/>
                </a:solidFill>
                <a:latin typeface="+mn-lt"/>
              </a:rPr>
              <a:t>  And Ezra opened the book in the sight of all the people, for he was standing above all the people; and when he opened it, all the people stood up.  (6)  And Ezra blessed the LORD, the great God. Then all the people answered, "Amen, Amen!" while lifting up their hands. And they bowed their heads and worshiped the LORD with their faces to the ground.  (7)  Also </a:t>
            </a:r>
            <a:r>
              <a:rPr lang="en-US" sz="1200" b="0" i="1" u="none" strike="noStrike" baseline="0" dirty="0" err="1">
                <a:solidFill>
                  <a:schemeClr val="tx1"/>
                </a:solidFill>
                <a:latin typeface="+mn-lt"/>
              </a:rPr>
              <a:t>Jeshua</a:t>
            </a:r>
            <a:r>
              <a:rPr lang="en-US" sz="1200" b="0" i="1" u="none" strike="noStrike" baseline="0" dirty="0">
                <a:solidFill>
                  <a:schemeClr val="tx1"/>
                </a:solidFill>
                <a:latin typeface="+mn-lt"/>
              </a:rPr>
              <a:t>, Bani, </a:t>
            </a:r>
            <a:r>
              <a:rPr lang="en-US" sz="1200" b="0" i="1" u="none" strike="noStrike" baseline="0" dirty="0" err="1">
                <a:solidFill>
                  <a:schemeClr val="tx1"/>
                </a:solidFill>
                <a:latin typeface="+mn-lt"/>
              </a:rPr>
              <a:t>Sherebiah</a:t>
            </a:r>
            <a:r>
              <a:rPr lang="en-US" sz="1200" b="0" i="1" u="none" strike="noStrike" baseline="0" dirty="0">
                <a:solidFill>
                  <a:schemeClr val="tx1"/>
                </a:solidFill>
                <a:latin typeface="+mn-lt"/>
              </a:rPr>
              <a:t>, </a:t>
            </a:r>
            <a:r>
              <a:rPr lang="en-US" sz="1200" b="0" i="1" u="none" strike="noStrike" baseline="0" dirty="0" err="1">
                <a:solidFill>
                  <a:schemeClr val="tx1"/>
                </a:solidFill>
                <a:latin typeface="+mn-lt"/>
              </a:rPr>
              <a:t>Jamin</a:t>
            </a:r>
            <a:r>
              <a:rPr lang="en-US" sz="1200" b="0" i="1" u="none" strike="noStrike" baseline="0" dirty="0">
                <a:solidFill>
                  <a:schemeClr val="tx1"/>
                </a:solidFill>
                <a:latin typeface="+mn-lt"/>
              </a:rPr>
              <a:t>, </a:t>
            </a:r>
            <a:r>
              <a:rPr lang="en-US" sz="1200" b="0" i="1" u="none" strike="noStrike" baseline="0" dirty="0" err="1">
                <a:solidFill>
                  <a:schemeClr val="tx1"/>
                </a:solidFill>
                <a:latin typeface="+mn-lt"/>
              </a:rPr>
              <a:t>Akkub</a:t>
            </a:r>
            <a:r>
              <a:rPr lang="en-US" sz="1200" b="0" i="1" u="none" strike="noStrike" baseline="0" dirty="0">
                <a:solidFill>
                  <a:schemeClr val="tx1"/>
                </a:solidFill>
                <a:latin typeface="+mn-lt"/>
              </a:rPr>
              <a:t>, </a:t>
            </a:r>
            <a:r>
              <a:rPr lang="en-US" sz="1200" b="0" i="1" u="none" strike="noStrike" baseline="0" dirty="0" err="1">
                <a:solidFill>
                  <a:schemeClr val="tx1"/>
                </a:solidFill>
                <a:latin typeface="+mn-lt"/>
              </a:rPr>
              <a:t>Shabbethai</a:t>
            </a:r>
            <a:r>
              <a:rPr lang="en-US" sz="1200" b="0" i="1" u="none" strike="noStrike" baseline="0" dirty="0">
                <a:solidFill>
                  <a:schemeClr val="tx1"/>
                </a:solidFill>
                <a:latin typeface="+mn-lt"/>
              </a:rPr>
              <a:t>, </a:t>
            </a:r>
            <a:r>
              <a:rPr lang="en-US" sz="1200" b="0" i="1" u="none" strike="noStrike" baseline="0" dirty="0" err="1">
                <a:solidFill>
                  <a:schemeClr val="tx1"/>
                </a:solidFill>
                <a:latin typeface="+mn-lt"/>
              </a:rPr>
              <a:t>Hodijah</a:t>
            </a:r>
            <a:r>
              <a:rPr lang="en-US" sz="1200" b="0" i="1" u="none" strike="noStrike" baseline="0" dirty="0">
                <a:solidFill>
                  <a:schemeClr val="tx1"/>
                </a:solidFill>
                <a:latin typeface="+mn-lt"/>
              </a:rPr>
              <a:t>, </a:t>
            </a:r>
            <a:r>
              <a:rPr lang="en-US" sz="1200" b="0" i="1" u="none" strike="noStrike" baseline="0" dirty="0" err="1">
                <a:solidFill>
                  <a:schemeClr val="tx1"/>
                </a:solidFill>
                <a:latin typeface="+mn-lt"/>
              </a:rPr>
              <a:t>Maaseiah</a:t>
            </a:r>
            <a:r>
              <a:rPr lang="en-US" sz="1200" b="0" i="1" u="none" strike="noStrike" baseline="0" dirty="0">
                <a:solidFill>
                  <a:schemeClr val="tx1"/>
                </a:solidFill>
                <a:latin typeface="+mn-lt"/>
              </a:rPr>
              <a:t>, </a:t>
            </a:r>
            <a:r>
              <a:rPr lang="en-US" sz="1200" b="0" i="1" u="none" strike="noStrike" baseline="0" dirty="0" err="1">
                <a:solidFill>
                  <a:schemeClr val="tx1"/>
                </a:solidFill>
                <a:latin typeface="+mn-lt"/>
              </a:rPr>
              <a:t>Kelita</a:t>
            </a:r>
            <a:r>
              <a:rPr lang="en-US" sz="1200" b="0" i="1" u="none" strike="noStrike" baseline="0" dirty="0">
                <a:solidFill>
                  <a:schemeClr val="tx1"/>
                </a:solidFill>
                <a:latin typeface="+mn-lt"/>
              </a:rPr>
              <a:t>, Azariah, </a:t>
            </a:r>
            <a:r>
              <a:rPr lang="en-US" sz="1200" b="0" i="1" u="none" strike="noStrike" baseline="0" dirty="0" err="1">
                <a:solidFill>
                  <a:schemeClr val="tx1"/>
                </a:solidFill>
                <a:latin typeface="+mn-lt"/>
              </a:rPr>
              <a:t>Jozabad</a:t>
            </a:r>
            <a:r>
              <a:rPr lang="en-US" sz="1200" b="0" i="1" u="none" strike="noStrike" baseline="0" dirty="0">
                <a:solidFill>
                  <a:schemeClr val="tx1"/>
                </a:solidFill>
                <a:latin typeface="+mn-lt"/>
              </a:rPr>
              <a:t>, Hanan, </a:t>
            </a:r>
            <a:r>
              <a:rPr lang="en-US" sz="1200" b="0" i="1" u="none" strike="noStrike" baseline="0" dirty="0" err="1">
                <a:solidFill>
                  <a:schemeClr val="tx1"/>
                </a:solidFill>
                <a:latin typeface="+mn-lt"/>
              </a:rPr>
              <a:t>Pelaiah</a:t>
            </a:r>
            <a:r>
              <a:rPr lang="en-US" sz="1200" b="0" i="1" u="none" strike="noStrike" baseline="0" dirty="0">
                <a:solidFill>
                  <a:schemeClr val="tx1"/>
                </a:solidFill>
                <a:latin typeface="+mn-lt"/>
              </a:rPr>
              <a:t>, and the Levites, helped the people to understand the Law; and the people stood in their place.  (8)  So they read distinctly from the book, in the Law of God; and they gave the sense, and helped them to understand the reading.</a:t>
            </a:r>
            <a:endParaRPr lang="en-US" sz="1200" b="0" i="0" u="none" strike="noStrike" baseline="0" dirty="0">
              <a:solidFill>
                <a:schemeClr val="tx1"/>
              </a:solidFill>
              <a:latin typeface="+mn-lt"/>
            </a:endParaRPr>
          </a:p>
          <a:p>
            <a:pPr marR="0" algn="l" rtl="0">
              <a:buSzPts val="1400"/>
              <a:buFont typeface="Symbol" panose="05050102010706020507" pitchFamily="18" charset="2"/>
              <a:buChar char="·"/>
            </a:pPr>
            <a:r>
              <a:rPr lang="en-US" sz="1200" b="1" i="0" u="none" strike="noStrike" baseline="0" dirty="0">
                <a:solidFill>
                  <a:schemeClr val="tx1"/>
                </a:solidFill>
                <a:latin typeface="+mn-lt"/>
              </a:rPr>
              <a:t>With this Overview established, there are a few items specific lessons to note in Ezra's book!</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60DDE665-DB55-49A7-974C-100752789E09}" type="slidenum">
              <a:rPr lang="en-US" smtClean="0"/>
              <a:t>1</a:t>
            </a:fld>
            <a:endParaRPr lang="en-US"/>
          </a:p>
        </p:txBody>
      </p:sp>
    </p:spTree>
    <p:extLst>
      <p:ext uri="{BB962C8B-B14F-4D97-AF65-F5344CB8AC3E}">
        <p14:creationId xmlns:p14="http://schemas.microsoft.com/office/powerpoint/2010/main" val="319812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DISCUSSION</a:t>
            </a:r>
          </a:p>
          <a:p>
            <a:pPr marR="0" algn="l" rtl="0">
              <a:buSzPts val="2200"/>
              <a:buFont typeface="Symbol" panose="05050102010706020507" pitchFamily="18" charset="2"/>
              <a:buChar char="·"/>
            </a:pPr>
            <a:r>
              <a:rPr lang="en-US" sz="1200" b="1" i="0" u="none" strike="noStrike" baseline="0" dirty="0">
                <a:solidFill>
                  <a:schemeClr val="tx1"/>
                </a:solidFill>
                <a:latin typeface="+mn-lt"/>
              </a:rPr>
              <a:t>Mixed emotions as the foundation of the temple was laid</a:t>
            </a:r>
          </a:p>
          <a:p>
            <a:pPr marR="0" algn="l" rtl="0"/>
            <a:r>
              <a:rPr lang="en-US" sz="1200" b="1" i="0" u="none" strike="noStrike" baseline="0" dirty="0">
                <a:solidFill>
                  <a:schemeClr val="tx1"/>
                </a:solidFill>
                <a:latin typeface="+mn-lt"/>
              </a:rPr>
              <a:t>Ezra 3:10-13  </a:t>
            </a:r>
            <a:r>
              <a:rPr lang="en-US" sz="1200" b="0" i="1" u="none" strike="noStrike" baseline="0" dirty="0">
                <a:solidFill>
                  <a:schemeClr val="tx1"/>
                </a:solidFill>
                <a:latin typeface="+mn-lt"/>
              </a:rPr>
              <a:t>When the builders laid the foundation of the temple of the LORD, the priests stood in their apparel with trumpets, and the Levites, the sons of Asaph, with cymbals, to praise the LORD, according to the ordinance of David king of Israel.  (11)  And they sang responsively, praising and giving thanks to the LORD: "For He is good, For His mercy endures forever toward Israel." Then all the people shouted with a great shout, when they praised the LORD, because the foundation of the house of the LORD was laid.  (12)  But many of the priests and Levites and heads of the fathers' houses, old men who had seen the first temple, wept with a loud voice when the foundation of this temple was laid before their eyes. Yet many shouted aloud for joy,  (13)  so that the people could not discern the noise of the shout of joy from the noise of the weeping of the people, for the people shouted with a loud shout, and the sound was heard afar off.</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Why would there be such great joy?</a:t>
            </a:r>
          </a:p>
          <a:p>
            <a:pPr marR="0" lvl="2" algn="l" rtl="0">
              <a:buFont typeface="Symbol" panose="05050102010706020507" pitchFamily="18" charset="2"/>
              <a:buChar char="·"/>
            </a:pPr>
            <a:r>
              <a:rPr lang="en-US" sz="1200" b="0" i="0" u="none" strike="noStrike" baseline="0" dirty="0">
                <a:solidFill>
                  <a:schemeClr val="tx1"/>
                </a:solidFill>
                <a:latin typeface="+mn-lt"/>
              </a:rPr>
              <a:t>There is a return to God's comfort and joy, knowing they had not been fully rejected!</a:t>
            </a:r>
          </a:p>
          <a:p>
            <a:pPr marR="0" algn="l" rtl="0"/>
            <a:r>
              <a:rPr lang="en-US" sz="1200" b="1" i="0" u="none" strike="noStrike" baseline="0" dirty="0">
                <a:solidFill>
                  <a:schemeClr val="tx1"/>
                </a:solidFill>
                <a:latin typeface="+mn-lt"/>
              </a:rPr>
              <a:t>Isaiah 40:28-31 </a:t>
            </a:r>
            <a:r>
              <a:rPr lang="en-US" sz="1200" b="0" i="1" u="none" strike="noStrike" baseline="0" dirty="0">
                <a:solidFill>
                  <a:schemeClr val="tx1"/>
                </a:solidFill>
                <a:latin typeface="+mn-lt"/>
              </a:rPr>
              <a:t> Have you not known? Have you not heard? The everlasting God, the LORD, The Creator of the ends of the earth, Neither faints nor is weary. His understanding is unsearchable.  (29)  He gives power to the weak, And to those who have no might He increases strength.  (30)  Even the youths shall faint and be weary, And the young men shall utterly fall,  (31)  But those who wait on the LORD Shall renew their strength; They shall mount up with wings like eagles, They shall run and not be weary, They shall walk and not faint.</a:t>
            </a:r>
            <a:endParaRPr lang="en-US" sz="1200" b="0" i="0" u="none" strike="noStrike" baseline="0" dirty="0">
              <a:solidFill>
                <a:schemeClr val="tx1"/>
              </a:solidFill>
              <a:latin typeface="+mn-lt"/>
            </a:endParaRPr>
          </a:p>
          <a:p>
            <a:pPr marR="0" lvl="2" algn="l" rtl="0">
              <a:buFont typeface="Symbol" panose="05050102010706020507" pitchFamily="18" charset="2"/>
              <a:buChar char="·"/>
            </a:pPr>
            <a:r>
              <a:rPr lang="en-US" sz="1200" b="0" i="0" u="none" strike="noStrike" baseline="0" dirty="0">
                <a:solidFill>
                  <a:schemeClr val="tx1"/>
                </a:solidFill>
                <a:latin typeface="+mn-lt"/>
              </a:rPr>
              <a:t>Why would there be such sorrow?</a:t>
            </a:r>
          </a:p>
          <a:p>
            <a:pPr marR="0" lvl="4" algn="l" rtl="0">
              <a:buFont typeface="Symbol" panose="05050102010706020507" pitchFamily="18" charset="2"/>
              <a:buChar char="·"/>
            </a:pPr>
            <a:r>
              <a:rPr lang="en-US" sz="1200" b="0" i="0" u="none" strike="noStrike" baseline="0" dirty="0">
                <a:solidFill>
                  <a:schemeClr val="tx1"/>
                </a:solidFill>
                <a:latin typeface="+mn-lt"/>
              </a:rPr>
              <a:t>The loss of former glory because of their disobedience as a nation!</a:t>
            </a:r>
          </a:p>
          <a:p>
            <a:pPr>
              <a:buFont typeface="Symbol" panose="05050102010706020507" pitchFamily="18" charset="2"/>
              <a:buChar char="·"/>
            </a:pPr>
            <a:r>
              <a:rPr lang="en-US" sz="1200" b="0" i="0" u="none" strike="noStrike" baseline="0" dirty="0">
                <a:solidFill>
                  <a:schemeClr val="tx1"/>
                </a:solidFill>
                <a:latin typeface="+mn-lt"/>
              </a:rPr>
              <a:t>The dimensions of the temple did not approach the glory of their nation and the temple Solomon first erected at the Zenith of God's help to the nation before the difficult days came due to their sin and rebellion.</a:t>
            </a:r>
          </a:p>
          <a:p>
            <a:pPr marR="0" lvl="2" algn="l" rtl="0"/>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NEW POINT]</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1" i="0" u="none" strike="noStrike" baseline="0" dirty="0">
                <a:solidFill>
                  <a:schemeClr val="tx1"/>
                </a:solidFill>
                <a:latin typeface="+mn-lt"/>
              </a:rPr>
              <a:t>The temple was finished the sixth year of King Darius reign in the Persian Empire</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Ezra 6:15-18 </a:t>
            </a:r>
            <a:r>
              <a:rPr lang="en-US" sz="1200" b="0" i="1" u="none" strike="noStrike" baseline="0" dirty="0">
                <a:solidFill>
                  <a:schemeClr val="tx1"/>
                </a:solidFill>
                <a:latin typeface="+mn-lt"/>
              </a:rPr>
              <a:t> Now the temple was finished on the third day of the month of Adar, which was in the sixth year of the reign of King Darius.  (16)  Then the children of Israel, the priests and the Levites and the rest of the descendants of the captivity, celebrated the dedication of this house of God with joy.  (17)  And they offered sacrifices at the dedication of this house of God, one hundred bulls, two hundred rams, four hundred lambs, and as a sin offering for all Israel twelve male goats, according to the number of the tribes of Israel.  (18)  They assigned the priests to their divisions and the Levites to their divisions, over the service of God in Jerusalem, as it is written in the Book of Moses.</a:t>
            </a:r>
          </a:p>
          <a:p>
            <a:pPr marR="0" algn="l" rtl="0"/>
            <a:endParaRPr lang="en-US" sz="1200" b="0" i="1"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NEW POINT]</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1" i="0" u="none" strike="noStrike" baseline="0" dirty="0">
                <a:solidFill>
                  <a:schemeClr val="tx1"/>
                </a:solidFill>
                <a:latin typeface="+mn-lt"/>
              </a:rPr>
              <a:t>Ezra (A descendent of Aaron, therefore legitimately qualified for the priesthood) is described. </a:t>
            </a:r>
            <a:endParaRPr lang="en-US" sz="1200" b="0" i="0" u="none" strike="noStrike" baseline="0" dirty="0">
              <a:solidFill>
                <a:schemeClr val="tx1"/>
              </a:solidFill>
              <a:latin typeface="+mn-lt"/>
            </a:endParaRPr>
          </a:p>
          <a:p>
            <a:pPr marR="0" lvl="2" algn="l" rtl="0">
              <a:buFont typeface="Symbol" panose="05050102010706020507" pitchFamily="18" charset="2"/>
              <a:buChar char="·"/>
            </a:pPr>
            <a:r>
              <a:rPr lang="en-US" sz="1200" b="0" i="0" u="none" strike="noStrike" baseline="0" dirty="0">
                <a:solidFill>
                  <a:schemeClr val="tx1"/>
                </a:solidFill>
                <a:latin typeface="+mn-lt"/>
              </a:rPr>
              <a:t>His dedication and character are noted</a:t>
            </a:r>
          </a:p>
          <a:p>
            <a:pPr marR="0" algn="l" rtl="0"/>
            <a:r>
              <a:rPr lang="en-US" sz="1200" b="1" i="0" u="none" strike="noStrike" baseline="0" dirty="0">
                <a:solidFill>
                  <a:schemeClr val="tx1"/>
                </a:solidFill>
                <a:latin typeface="+mn-lt"/>
              </a:rPr>
              <a:t>Ezra 7:6</a:t>
            </a:r>
            <a:r>
              <a:rPr lang="en-US" sz="1200" b="0" i="1" u="none" strike="noStrike" baseline="0" dirty="0">
                <a:solidFill>
                  <a:schemeClr val="tx1"/>
                </a:solidFill>
                <a:latin typeface="+mn-lt"/>
              </a:rPr>
              <a:t>  this Ezra came up from Babylon; and </a:t>
            </a:r>
            <a:r>
              <a:rPr lang="en-US" sz="1200" b="1" i="1" u="none" strike="noStrike" baseline="0" dirty="0">
                <a:solidFill>
                  <a:schemeClr val="tx1"/>
                </a:solidFill>
                <a:latin typeface="+mn-lt"/>
              </a:rPr>
              <a:t>he was a skilled scribe in the Law of Moses</a:t>
            </a:r>
            <a:r>
              <a:rPr lang="en-US" sz="1200" b="0" i="1" u="none" strike="noStrike" baseline="0" dirty="0">
                <a:solidFill>
                  <a:schemeClr val="tx1"/>
                </a:solidFill>
                <a:latin typeface="+mn-lt"/>
              </a:rPr>
              <a:t>, which the LORD God of Israel had given..."</a:t>
            </a:r>
          </a:p>
          <a:p>
            <a:pPr marR="0" algn="l" rtl="0"/>
            <a:r>
              <a:rPr lang="en-US" sz="1200" b="1" i="0" u="none" strike="noStrike" baseline="0" dirty="0">
                <a:solidFill>
                  <a:schemeClr val="tx1"/>
                </a:solidFill>
                <a:latin typeface="+mn-lt"/>
              </a:rPr>
              <a:t>Ezra 7:10 </a:t>
            </a:r>
            <a:r>
              <a:rPr lang="en-US" sz="1200" b="0" i="1" u="none" strike="noStrike" baseline="0" dirty="0">
                <a:solidFill>
                  <a:schemeClr val="tx1"/>
                </a:solidFill>
                <a:latin typeface="+mn-lt"/>
              </a:rPr>
              <a:t> For </a:t>
            </a:r>
            <a:r>
              <a:rPr lang="en-US" sz="1200" b="1" i="1" u="none" strike="noStrike" baseline="0" dirty="0">
                <a:solidFill>
                  <a:schemeClr val="tx1"/>
                </a:solidFill>
                <a:latin typeface="+mn-lt"/>
              </a:rPr>
              <a:t>Ezra had prepared his heart to seek the Law of the LORD, and to do it, and to teach statutes and ordinances in Israel</a:t>
            </a:r>
            <a:r>
              <a:rPr lang="en-US" sz="1200" b="0" i="1" u="none" strike="noStrike" baseline="0" dirty="0">
                <a:solidFill>
                  <a:schemeClr val="tx1"/>
                </a:solidFill>
                <a:latin typeface="+mn-lt"/>
              </a:rPr>
              <a:t>.</a:t>
            </a:r>
            <a:endParaRPr lang="en-US" sz="1200" b="0" i="0" u="none" strike="noStrike" baseline="0" dirty="0">
              <a:solidFill>
                <a:schemeClr val="tx1"/>
              </a:solidFill>
              <a:latin typeface="+mn-lt"/>
            </a:endParaRPr>
          </a:p>
          <a:p>
            <a:pPr marR="0" lvl="2" algn="l" rtl="0">
              <a:buSzPts val="2200"/>
              <a:buFont typeface="Symbol" panose="05050102010706020507" pitchFamily="18" charset="2"/>
              <a:buChar char="·"/>
            </a:pPr>
            <a:r>
              <a:rPr lang="en-US" sz="1200" b="0" i="0" u="none" strike="noStrike" baseline="0" dirty="0">
                <a:solidFill>
                  <a:schemeClr val="tx1"/>
                </a:solidFill>
                <a:latin typeface="+mn-lt"/>
              </a:rPr>
              <a:t>King </a:t>
            </a:r>
            <a:r>
              <a:rPr lang="en-US" sz="1200" b="0" i="0" u="none" strike="noStrike" baseline="0" dirty="0" err="1">
                <a:solidFill>
                  <a:schemeClr val="tx1"/>
                </a:solidFill>
                <a:latin typeface="+mn-lt"/>
              </a:rPr>
              <a:t>Artexerxes</a:t>
            </a:r>
            <a:r>
              <a:rPr lang="en-US" sz="1200" b="0" i="0" u="none" strike="noStrike" baseline="0" dirty="0">
                <a:solidFill>
                  <a:schemeClr val="tx1"/>
                </a:solidFill>
                <a:latin typeface="+mn-lt"/>
              </a:rPr>
              <a:t> declared the following regarding Ezra</a:t>
            </a:r>
          </a:p>
          <a:p>
            <a:pPr marR="0" algn="l" rtl="0"/>
            <a:r>
              <a:rPr lang="en-US" sz="1200" b="1" i="0" u="none" strike="noStrike" baseline="0" dirty="0">
                <a:solidFill>
                  <a:schemeClr val="tx1"/>
                </a:solidFill>
                <a:latin typeface="+mn-lt"/>
              </a:rPr>
              <a:t>Ezra 7:21</a:t>
            </a:r>
            <a:r>
              <a:rPr lang="en-US" sz="1200" b="0" i="1" u="none" strike="noStrike" baseline="0" dirty="0">
                <a:solidFill>
                  <a:schemeClr val="tx1"/>
                </a:solidFill>
                <a:latin typeface="+mn-lt"/>
              </a:rPr>
              <a:t>  And I, even I, Artaxerxes the king, issue a decree to all the treasurers who are in the region beyond the River, that </a:t>
            </a:r>
            <a:r>
              <a:rPr lang="en-US" sz="1200" b="1" i="1" u="none" strike="noStrike" baseline="0" dirty="0">
                <a:solidFill>
                  <a:schemeClr val="tx1"/>
                </a:solidFill>
                <a:latin typeface="+mn-lt"/>
              </a:rPr>
              <a:t>whatever Ezra the priest, the scribe of the Law of the God of heaven, may require of you, let it be done diligently</a:t>
            </a:r>
            <a:r>
              <a:rPr lang="en-US" sz="1200" b="0" i="1" u="none" strike="noStrike" baseline="0" dirty="0">
                <a:solidFill>
                  <a:schemeClr val="tx1"/>
                </a:solidFill>
                <a:latin typeface="+mn-lt"/>
              </a:rPr>
              <a:t>,</a:t>
            </a:r>
          </a:p>
          <a:p>
            <a:pPr marR="0" algn="l" rtl="0"/>
            <a:r>
              <a:rPr lang="en-US" sz="1200" b="1" i="0" u="none" strike="noStrike" baseline="0" dirty="0">
                <a:solidFill>
                  <a:schemeClr val="tx1"/>
                </a:solidFill>
                <a:latin typeface="+mn-lt"/>
              </a:rPr>
              <a:t>Ezra 7:25</a:t>
            </a:r>
            <a:r>
              <a:rPr lang="en-US" sz="1200" b="0" i="1" u="none" strike="noStrike" baseline="0" dirty="0">
                <a:solidFill>
                  <a:schemeClr val="tx1"/>
                </a:solidFill>
                <a:latin typeface="+mn-lt"/>
              </a:rPr>
              <a:t>  And you, Ezra, </a:t>
            </a:r>
            <a:r>
              <a:rPr lang="en-US" sz="1200" b="1" i="1" u="none" strike="noStrike" baseline="0" dirty="0">
                <a:solidFill>
                  <a:schemeClr val="tx1"/>
                </a:solidFill>
                <a:latin typeface="+mn-lt"/>
              </a:rPr>
              <a:t>according to your God-given wisdom, set magistrates and judges who may judge all the people who are in the region beyond the River, all such as know the laws of your God; and teach those who do not know them</a:t>
            </a:r>
            <a:r>
              <a:rPr lang="en-US" sz="1200" b="0" i="1" u="none" strike="noStrike" baseline="0" dirty="0">
                <a:solidFill>
                  <a:schemeClr val="tx1"/>
                </a:solidFill>
                <a:latin typeface="+mn-lt"/>
              </a:rPr>
              <a:t>.</a:t>
            </a:r>
            <a:endParaRPr lang="en-US" sz="1200" b="0" i="0" u="none" strike="noStrike" baseline="0" dirty="0">
              <a:solidFill>
                <a:schemeClr val="tx1"/>
              </a:solidFill>
              <a:latin typeface="+mn-lt"/>
            </a:endParaRPr>
          </a:p>
          <a:p>
            <a:pPr marR="0" lvl="5" algn="l" rtl="0">
              <a:buFont typeface="Symbol" panose="05050102010706020507" pitchFamily="18" charset="2"/>
              <a:buChar char="·"/>
            </a:pPr>
            <a:r>
              <a:rPr lang="en-US" sz="1200" b="0" i="0" u="none" strike="noStrike" baseline="0" dirty="0">
                <a:solidFill>
                  <a:schemeClr val="tx1"/>
                </a:solidFill>
                <a:latin typeface="+mn-lt"/>
              </a:rPr>
              <a:t>That is exactly what Ezra did!</a:t>
            </a:r>
          </a:p>
          <a:p>
            <a:pPr marR="0" algn="l" rtl="0"/>
            <a:r>
              <a:rPr lang="en-US" sz="1200" b="1" i="0" u="none" strike="noStrike" baseline="0" dirty="0">
                <a:solidFill>
                  <a:schemeClr val="tx1"/>
                </a:solidFill>
                <a:latin typeface="+mn-lt"/>
              </a:rPr>
              <a:t>Ezra 8:35-36</a:t>
            </a:r>
            <a:r>
              <a:rPr lang="en-US" sz="1200" b="0" i="1" u="none" strike="noStrike" baseline="0" dirty="0">
                <a:solidFill>
                  <a:schemeClr val="tx1"/>
                </a:solidFill>
                <a:latin typeface="+mn-lt"/>
              </a:rPr>
              <a:t>  The children of those who had been carried away captive, who had come from the captivity, o</a:t>
            </a:r>
            <a:r>
              <a:rPr lang="en-US" sz="1200" b="1" i="1" u="none" strike="noStrike" baseline="0" dirty="0">
                <a:solidFill>
                  <a:schemeClr val="tx1"/>
                </a:solidFill>
                <a:latin typeface="+mn-lt"/>
              </a:rPr>
              <a:t>ffered burnt offerings to the God of Israel</a:t>
            </a:r>
            <a:r>
              <a:rPr lang="en-US" sz="1200" b="0" i="1" u="none" strike="noStrike" baseline="0" dirty="0">
                <a:solidFill>
                  <a:schemeClr val="tx1"/>
                </a:solidFill>
                <a:latin typeface="+mn-lt"/>
              </a:rPr>
              <a:t>: twelve bulls for all Israel, ninety-six rams, seventy-seven lambs, and twelve male goats as </a:t>
            </a:r>
            <a:r>
              <a:rPr lang="en-US" sz="1200" b="1" i="1" u="none" strike="noStrike" baseline="0" dirty="0">
                <a:solidFill>
                  <a:schemeClr val="tx1"/>
                </a:solidFill>
                <a:latin typeface="+mn-lt"/>
              </a:rPr>
              <a:t>a sin offering</a:t>
            </a:r>
            <a:r>
              <a:rPr lang="en-US" sz="1200" b="0" i="1" u="none" strike="noStrike" baseline="0" dirty="0">
                <a:solidFill>
                  <a:schemeClr val="tx1"/>
                </a:solidFill>
                <a:latin typeface="+mn-lt"/>
              </a:rPr>
              <a:t>. </a:t>
            </a:r>
            <a:r>
              <a:rPr lang="en-US" sz="1200" b="1" i="1" u="none" strike="noStrike" baseline="0" dirty="0">
                <a:solidFill>
                  <a:schemeClr val="tx1"/>
                </a:solidFill>
                <a:latin typeface="+mn-lt"/>
              </a:rPr>
              <a:t>All this was a burnt offering to the LORD</a:t>
            </a:r>
            <a:r>
              <a:rPr lang="en-US" sz="1200" b="0" i="1" u="none" strike="noStrike" baseline="0" dirty="0">
                <a:solidFill>
                  <a:schemeClr val="tx1"/>
                </a:solidFill>
                <a:latin typeface="+mn-lt"/>
              </a:rPr>
              <a:t>.  (36)  And they delivered the king's orders to the king's satraps and the governors in the region beyond the River. </a:t>
            </a:r>
            <a:r>
              <a:rPr lang="en-US" sz="1200" b="1" i="1" u="none" strike="noStrike" baseline="0" dirty="0">
                <a:solidFill>
                  <a:schemeClr val="tx1"/>
                </a:solidFill>
                <a:latin typeface="+mn-lt"/>
              </a:rPr>
              <a:t>So they gave support to the people and the house of God</a:t>
            </a:r>
            <a:r>
              <a:rPr lang="en-US" sz="1200" b="0" i="1" u="none" strike="noStrike" baseline="0" dirty="0">
                <a:solidFill>
                  <a:schemeClr val="tx1"/>
                </a:solidFill>
                <a:latin typeface="+mn-lt"/>
              </a:rPr>
              <a:t>.</a:t>
            </a:r>
          </a:p>
          <a:p>
            <a:pPr marR="0" algn="l" rtl="0"/>
            <a:endParaRPr lang="en-US" sz="1200" b="0" i="1"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NEW POINT]</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1" i="0" u="none" strike="noStrike" baseline="0" dirty="0">
                <a:solidFill>
                  <a:schemeClr val="tx1"/>
                </a:solidFill>
                <a:latin typeface="+mn-lt"/>
              </a:rPr>
              <a:t>A Lesson for us: Intermarriage to the profane</a:t>
            </a:r>
          </a:p>
          <a:p>
            <a:pPr marR="0" lvl="2" algn="l" rtl="0">
              <a:buFont typeface="Symbol" panose="05050102010706020507" pitchFamily="18" charset="2"/>
              <a:buChar char="·"/>
            </a:pPr>
            <a:r>
              <a:rPr lang="en-US" sz="1200" b="0" i="0" u="none" strike="noStrike" baseline="0" dirty="0">
                <a:solidFill>
                  <a:schemeClr val="tx1"/>
                </a:solidFill>
                <a:latin typeface="+mn-lt"/>
              </a:rPr>
              <a:t>Jewish leaders informed Ezra of intermarriage between some men and the pagans (Canaanites, Hittites, Perizzites, Jebusites, Ammonites, Moabites, Egyptians and Amorites).</a:t>
            </a:r>
          </a:p>
          <a:p>
            <a:pPr marR="0" algn="l" rtl="0"/>
            <a:r>
              <a:rPr lang="en-US" sz="1200" b="1" i="0" u="none" strike="noStrike" baseline="0" dirty="0">
                <a:solidFill>
                  <a:schemeClr val="tx1"/>
                </a:solidFill>
                <a:latin typeface="+mn-lt"/>
              </a:rPr>
              <a:t>Ezra 9:2-4 </a:t>
            </a:r>
            <a:r>
              <a:rPr lang="en-US" sz="1200" b="0" i="1" u="none" strike="noStrike" baseline="0" dirty="0">
                <a:solidFill>
                  <a:schemeClr val="tx1"/>
                </a:solidFill>
                <a:latin typeface="+mn-lt"/>
              </a:rPr>
              <a:t> For they have taken some of their daughters as wives for themselves and their sons, so that the holy seed is mixed with the peoples of those lands. Indeed, the hand of the leaders and rulers has been foremost in this trespass."  (3)  So when I heard this thing, I tore my garment and my robe, and plucked out some of the hair of my head and beard, and sat down astonished.  (4)  Then everyone who trembled at the words of the God of Israel assembled to me, because of the transgression of those who had been carried away captive, and I sat astonished until the evening sacrifice.</a:t>
            </a:r>
            <a:endParaRPr lang="en-US" sz="1200" b="0" i="0" u="none" strike="noStrike" baseline="0" dirty="0">
              <a:solidFill>
                <a:schemeClr val="tx1"/>
              </a:solidFill>
              <a:latin typeface="+mn-lt"/>
            </a:endParaRPr>
          </a:p>
          <a:p>
            <a:pPr marR="0" lvl="2" algn="l" rtl="0">
              <a:buFont typeface="Symbol" panose="05050102010706020507" pitchFamily="18" charset="2"/>
              <a:buChar char="·"/>
            </a:pPr>
            <a:r>
              <a:rPr lang="en-US" sz="1200" b="0" i="0" u="none" strike="noStrike" baseline="0" dirty="0">
                <a:solidFill>
                  <a:schemeClr val="tx1"/>
                </a:solidFill>
                <a:latin typeface="+mn-lt"/>
              </a:rPr>
              <a:t>What is inappropriate intermarriage in the kingdom of Christ?</a:t>
            </a:r>
            <a:endParaRPr lang="en-US" sz="1200" b="0" i="1" u="none" strike="noStrike" baseline="0" dirty="0">
              <a:solidFill>
                <a:schemeClr val="tx1"/>
              </a:solidFill>
              <a:latin typeface="+mn-lt"/>
            </a:endParaRPr>
          </a:p>
          <a:p>
            <a:pPr marR="0" algn="l" rtl="0"/>
            <a:r>
              <a:rPr lang="en-US" sz="1200" b="1" i="0" u="none" strike="noStrike" baseline="0" dirty="0">
                <a:solidFill>
                  <a:schemeClr val="tx1"/>
                </a:solidFill>
                <a:latin typeface="+mn-lt"/>
              </a:rPr>
              <a:t>Galatians 3:28 </a:t>
            </a:r>
            <a:r>
              <a:rPr lang="en-US" sz="1200" b="0" i="1" u="none" strike="noStrike" baseline="0" dirty="0">
                <a:solidFill>
                  <a:schemeClr val="tx1"/>
                </a:solidFill>
                <a:latin typeface="+mn-lt"/>
              </a:rPr>
              <a:t> There is neither Jew nor Greek, there is neither slave nor free, there is neither male nor female; for you are all one in Christ Jesus.</a:t>
            </a:r>
            <a:endParaRPr lang="en-US" sz="1200" b="0" i="0" u="none" strike="noStrike" baseline="0" dirty="0">
              <a:solidFill>
                <a:schemeClr val="tx1"/>
              </a:solidFill>
              <a:latin typeface="+mn-lt"/>
            </a:endParaRPr>
          </a:p>
          <a:p>
            <a:pPr marR="0" lvl="4" algn="l" rtl="0">
              <a:buFont typeface="Symbol" panose="05050102010706020507" pitchFamily="18" charset="2"/>
              <a:buChar char="·"/>
            </a:pPr>
            <a:r>
              <a:rPr lang="en-US" sz="1200" b="0" i="0" u="none" strike="noStrike" baseline="0" dirty="0">
                <a:solidFill>
                  <a:schemeClr val="tx1"/>
                </a:solidFill>
                <a:latin typeface="+mn-lt"/>
              </a:rPr>
              <a:t>It is NOT Christians of other races.</a:t>
            </a:r>
          </a:p>
          <a:p>
            <a:pPr>
              <a:buFont typeface="Symbol" panose="05050102010706020507" pitchFamily="18" charset="2"/>
              <a:buChar char="·"/>
            </a:pPr>
            <a:r>
              <a:rPr lang="en-US" sz="1200" b="0" i="0" u="none" strike="noStrike" baseline="0" dirty="0">
                <a:solidFill>
                  <a:schemeClr val="tx1"/>
                </a:solidFill>
                <a:latin typeface="+mn-lt"/>
              </a:rPr>
              <a:t>It is much more troublesome to marry someone who will not help you get to heaven!</a:t>
            </a:r>
          </a:p>
          <a:p>
            <a:pPr>
              <a:buFont typeface="Symbol" panose="05050102010706020507" pitchFamily="18" charset="2"/>
              <a:buChar char="·"/>
            </a:pPr>
            <a:r>
              <a:rPr lang="en-US" sz="1200" b="0" i="0" u="none" strike="noStrike" baseline="0" dirty="0">
                <a:solidFill>
                  <a:schemeClr val="tx1"/>
                </a:solidFill>
                <a:latin typeface="+mn-lt"/>
              </a:rPr>
              <a:t>Remember the problem with Israel's intermarriages was Paganism! Again and Again.</a:t>
            </a:r>
          </a:p>
          <a:p>
            <a:pPr>
              <a:buFont typeface="Symbol" panose="05050102010706020507" pitchFamily="18" charset="2"/>
              <a:buChar char="·"/>
            </a:pPr>
            <a:r>
              <a:rPr lang="en-US" sz="1200" b="0" i="0" u="none" strike="noStrike" baseline="0" dirty="0">
                <a:solidFill>
                  <a:schemeClr val="tx1"/>
                </a:solidFill>
                <a:latin typeface="+mn-lt"/>
              </a:rPr>
              <a:t>Consider Ezra's confession in his prayer to God</a:t>
            </a:r>
          </a:p>
          <a:p>
            <a:pPr marR="0" algn="l" rtl="0"/>
            <a:r>
              <a:rPr lang="en-US" sz="1200" b="1" i="0" u="none" strike="noStrike" baseline="0" dirty="0">
                <a:solidFill>
                  <a:schemeClr val="tx1"/>
                </a:solidFill>
                <a:latin typeface="+mn-lt"/>
              </a:rPr>
              <a:t>Ezra 9:10-15 </a:t>
            </a:r>
            <a:r>
              <a:rPr lang="en-US" sz="1200" b="0" i="1" u="none" strike="noStrike" baseline="0" dirty="0">
                <a:solidFill>
                  <a:schemeClr val="tx1"/>
                </a:solidFill>
                <a:latin typeface="+mn-lt"/>
              </a:rPr>
              <a:t> And now, O our God, what shall we say after this? For we have forsaken Your commandments,  (11)  which You commanded by Your servants the prophets, saying, 'The land which you are entering to possess is an unclean land, with the uncleanness of the peoples of the lands, with their abominations which have filled it from one end to another with their impurity.  (12)  Now therefore, do not give your daughters as wives for their sons, nor take their daughters to your sons; and never seek their peace or prosperity, that you may be strong and eat the good of the land, and leave it as an inheritance to your children forever.'  (13)  And after all that has come upon us for our evil deeds and for our great guilt, since You our God have punished us less than our iniquities deserve, and have given us such deliverance as this,  (14)  should we again break Your commandments, and join in marriage with the people committing these abominations? Would You not be angry with us until You had consumed us, so that there would be no remnant or survivor?  (15)  O LORD God of Israel, You are righteous, for we are left as a remnant, as it is this day. Here we are before You, in our guilt, though no one can stand before You because of this!"</a:t>
            </a:r>
            <a:endParaRPr lang="en-US" sz="1200" b="0" i="0" u="none" strike="noStrike" baseline="0" dirty="0">
              <a:solidFill>
                <a:schemeClr val="tx1"/>
              </a:solidFill>
              <a:latin typeface="+mn-lt"/>
            </a:endParaRPr>
          </a:p>
          <a:p>
            <a:pPr marR="0" lvl="2" algn="l" rtl="0">
              <a:buFont typeface="Symbol" panose="05050102010706020507" pitchFamily="18" charset="2"/>
              <a:buChar char="·"/>
            </a:pPr>
            <a:r>
              <a:rPr lang="en-US" sz="1200" b="0" i="0" u="none" strike="noStrike" baseline="0" dirty="0">
                <a:solidFill>
                  <a:schemeClr val="tx1"/>
                </a:solidFill>
                <a:latin typeface="+mn-lt"/>
              </a:rPr>
              <a:t>We too must be careful to note God's intention for us to raise our children in the nurture and admonition of the Lord.</a:t>
            </a:r>
          </a:p>
          <a:p>
            <a:pPr marR="0" lvl="4" algn="l" rtl="0">
              <a:buFont typeface="Symbol" panose="05050102010706020507" pitchFamily="18" charset="2"/>
              <a:buChar char="·"/>
            </a:pPr>
            <a:r>
              <a:rPr lang="en-US" sz="1200" b="0" i="0" u="none" strike="noStrike" baseline="0" dirty="0">
                <a:solidFill>
                  <a:schemeClr val="tx1"/>
                </a:solidFill>
                <a:latin typeface="+mn-lt"/>
              </a:rPr>
              <a:t>For fathers to teach their children God's law</a:t>
            </a:r>
          </a:p>
          <a:p>
            <a:pPr>
              <a:buFont typeface="Symbol" panose="05050102010706020507" pitchFamily="18" charset="2"/>
              <a:buChar char="·"/>
            </a:pPr>
            <a:r>
              <a:rPr lang="en-US" sz="1200" b="0" i="0" u="none" strike="noStrike" baseline="0" dirty="0">
                <a:solidFill>
                  <a:schemeClr val="tx1"/>
                </a:solidFill>
                <a:latin typeface="+mn-lt"/>
              </a:rPr>
              <a:t>For mothers to nurture their children in truth and righteousness</a:t>
            </a:r>
          </a:p>
          <a:p>
            <a:pPr>
              <a:buFont typeface="Symbol" panose="05050102010706020507" pitchFamily="18" charset="2"/>
              <a:buChar char="·"/>
            </a:pPr>
            <a:r>
              <a:rPr lang="en-US" sz="1200" b="0" i="0" u="none" strike="noStrike" baseline="0" dirty="0">
                <a:solidFill>
                  <a:schemeClr val="tx1"/>
                </a:solidFill>
                <a:latin typeface="+mn-lt"/>
              </a:rPr>
              <a:t>That God's plan for the home can only be fulfilled if both husband and wife are serving Him acceptably.</a:t>
            </a:r>
          </a:p>
          <a:p>
            <a:pPr marR="0" algn="l" rtl="0"/>
            <a:r>
              <a:rPr lang="en-US" sz="1200" b="1" i="0" u="none" strike="noStrike" baseline="0" dirty="0">
                <a:solidFill>
                  <a:schemeClr val="tx1"/>
                </a:solidFill>
                <a:latin typeface="+mn-lt"/>
              </a:rPr>
              <a:t>Ephesians 5:33</a:t>
            </a:r>
            <a:r>
              <a:rPr lang="en-US" sz="1200" b="0" i="1" u="none" strike="noStrike" baseline="0" dirty="0">
                <a:solidFill>
                  <a:schemeClr val="tx1"/>
                </a:solidFill>
                <a:latin typeface="+mn-lt"/>
              </a:rPr>
              <a:t>  Nevertheless let each one of you in particular so love his own wife as himself, and let the wife see that she respects her husband.</a:t>
            </a:r>
            <a:endParaRPr lang="en-US" sz="1200" b="0" i="0" u="none" strike="noStrike" baseline="0" dirty="0">
              <a:solidFill>
                <a:schemeClr val="tx1"/>
              </a:solidFill>
              <a:latin typeface="+mn-lt"/>
            </a:endParaRPr>
          </a:p>
          <a:p>
            <a:pPr marR="0" lvl="2" algn="l" rtl="0">
              <a:buFont typeface="Symbol" panose="05050102010706020507" pitchFamily="18" charset="2"/>
              <a:buChar char="·"/>
            </a:pPr>
            <a:r>
              <a:rPr lang="en-US" sz="1200" b="0" i="0" u="none" strike="noStrike" baseline="0" dirty="0">
                <a:solidFill>
                  <a:schemeClr val="tx1"/>
                </a:solidFill>
                <a:latin typeface="+mn-lt"/>
              </a:rPr>
              <a:t>Ezra dealt forthrightly with the ungodliness of the remnant at this time</a:t>
            </a:r>
          </a:p>
          <a:p>
            <a:pPr marR="0" algn="l" rtl="0"/>
            <a:r>
              <a:rPr lang="en-US" sz="1200" b="1" i="0" u="none" strike="noStrike" baseline="0" dirty="0">
                <a:solidFill>
                  <a:schemeClr val="tx1"/>
                </a:solidFill>
                <a:latin typeface="+mn-lt"/>
              </a:rPr>
              <a:t>Ezra 10:10-12</a:t>
            </a:r>
            <a:r>
              <a:rPr lang="en-US" sz="1200" b="0" i="1" u="none" strike="noStrike" baseline="0" dirty="0">
                <a:solidFill>
                  <a:schemeClr val="tx1"/>
                </a:solidFill>
                <a:latin typeface="+mn-lt"/>
              </a:rPr>
              <a:t>  Then Ezra the priest stood up and said to them, "You have transgressed and have taken pagan wives, adding to the guilt of Israel.  (11)  Now therefore, make confession to the LORD God of your fathers, and do His will; separate yourselves from the peoples of the land, and from the pagan wives."  (12)  Then all the assembly answered and said with a loud voice, "Yes! As you have said, so we must do.</a:t>
            </a:r>
          </a:p>
          <a:p>
            <a:pPr marR="0" algn="l" rtl="0"/>
            <a:r>
              <a:rPr lang="en-US" sz="1200" b="1" i="0" u="none" strike="noStrike" baseline="0" dirty="0">
                <a:solidFill>
                  <a:schemeClr val="tx1"/>
                </a:solidFill>
                <a:latin typeface="+mn-lt"/>
              </a:rPr>
              <a:t>Ezra 10:19</a:t>
            </a:r>
            <a:r>
              <a:rPr lang="en-US" sz="1200" b="0" i="1" u="none" strike="noStrike" baseline="0" dirty="0">
                <a:solidFill>
                  <a:schemeClr val="tx1"/>
                </a:solidFill>
                <a:latin typeface="+mn-lt"/>
              </a:rPr>
              <a:t>  And they gave their promise that they would put away their wives; and being guilty, they presented a ram of the flock as their trespass offering.</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60DDE665-DB55-49A7-974C-100752789E09}" type="slidenum">
              <a:rPr lang="en-US" smtClean="0"/>
              <a:t>2</a:t>
            </a:fld>
            <a:endParaRPr lang="en-US"/>
          </a:p>
        </p:txBody>
      </p:sp>
    </p:spTree>
    <p:extLst>
      <p:ext uri="{BB962C8B-B14F-4D97-AF65-F5344CB8AC3E}">
        <p14:creationId xmlns:p14="http://schemas.microsoft.com/office/powerpoint/2010/main" val="2421063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CONCLUSION</a:t>
            </a:r>
          </a:p>
          <a:p>
            <a:pPr marR="0" algn="l" rtl="0">
              <a:buFont typeface="Symbol" panose="05050102010706020507" pitchFamily="18" charset="2"/>
              <a:buChar char="·"/>
            </a:pPr>
            <a:r>
              <a:rPr lang="en-US" sz="1200" b="1" i="0" u="none" strike="noStrike" baseline="0" dirty="0">
                <a:solidFill>
                  <a:schemeClr val="tx1"/>
                </a:solidFill>
                <a:latin typeface="+mn-lt"/>
              </a:rPr>
              <a:t>It is evident that the remnant was penitent and zealous for God</a:t>
            </a:r>
          </a:p>
          <a:p>
            <a:pPr marR="0" lvl="1" algn="l" rtl="0">
              <a:buFont typeface="Symbol" panose="05050102010706020507" pitchFamily="18" charset="2"/>
              <a:buChar char="·"/>
            </a:pPr>
            <a:r>
              <a:rPr lang="en-US" sz="1200" b="0" i="0" u="none" strike="noStrike" baseline="0" dirty="0">
                <a:solidFill>
                  <a:schemeClr val="tx1"/>
                </a:solidFill>
                <a:latin typeface="+mn-lt"/>
              </a:rPr>
              <a:t>They had learned their lesson, though continued instruction and correction was necessary</a:t>
            </a:r>
            <a:endParaRPr lang="en-US" sz="1200" b="1" i="0" u="none" strike="noStrike" baseline="0" dirty="0">
              <a:solidFill>
                <a:schemeClr val="tx1"/>
              </a:solidFill>
              <a:latin typeface="+mn-lt"/>
            </a:endParaRPr>
          </a:p>
          <a:p>
            <a:pPr marR="0" algn="l" rtl="0">
              <a:buFont typeface="Symbol" panose="05050102010706020507" pitchFamily="18" charset="2"/>
              <a:buChar char="·"/>
            </a:pPr>
            <a:r>
              <a:rPr lang="en-US" sz="1200" b="1" i="0" u="none" strike="noStrike" baseline="0" dirty="0">
                <a:solidFill>
                  <a:schemeClr val="tx1"/>
                </a:solidFill>
                <a:latin typeface="+mn-lt"/>
              </a:rPr>
              <a:t>From this we learn our own need for self-examination in all things, to please God.</a:t>
            </a:r>
          </a:p>
          <a:p>
            <a:pPr marR="0" algn="l" rtl="0"/>
            <a:r>
              <a:rPr lang="en-US" sz="1200" b="1" i="0" u="none" strike="noStrike" baseline="0" dirty="0">
                <a:solidFill>
                  <a:schemeClr val="tx1"/>
                </a:solidFill>
                <a:latin typeface="+mn-lt"/>
              </a:rPr>
              <a:t>2 Corinthians 13:5</a:t>
            </a:r>
            <a:r>
              <a:rPr lang="en-US" sz="1200" b="0" i="1" u="none" strike="noStrike" baseline="0" dirty="0">
                <a:solidFill>
                  <a:schemeClr val="tx1"/>
                </a:solidFill>
                <a:latin typeface="+mn-lt"/>
              </a:rPr>
              <a:t>  Examine yourselves as to whether you are in the faith. Test yourselves. Do you not know yourselves, that Jesus Christ is in you?—unless indeed you are disqualified.</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60DDE665-DB55-49A7-974C-100752789E09}" type="slidenum">
              <a:rPr lang="en-US" smtClean="0"/>
              <a:t>3</a:t>
            </a:fld>
            <a:endParaRPr lang="en-US"/>
          </a:p>
        </p:txBody>
      </p:sp>
    </p:spTree>
    <p:extLst>
      <p:ext uri="{BB962C8B-B14F-4D97-AF65-F5344CB8AC3E}">
        <p14:creationId xmlns:p14="http://schemas.microsoft.com/office/powerpoint/2010/main" val="997536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1128-0885-7F98-69FD-9858982005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F4CF92-F707-F486-B524-44A79DBAC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132793-F3BB-C409-3FCB-A6D729BBE1ED}"/>
              </a:ext>
            </a:extLst>
          </p:cNvPr>
          <p:cNvSpPr>
            <a:spLocks noGrp="1"/>
          </p:cNvSpPr>
          <p:nvPr>
            <p:ph type="dt" sz="half" idx="10"/>
          </p:nvPr>
        </p:nvSpPr>
        <p:spPr/>
        <p:txBody>
          <a:bodyPr/>
          <a:lstStyle/>
          <a:p>
            <a:fld id="{154E3983-DFE2-45B5-A4B6-8AD018D5EED9}" type="datetimeFigureOut">
              <a:rPr lang="en-US" smtClean="0"/>
              <a:t>8/9/2024</a:t>
            </a:fld>
            <a:endParaRPr lang="en-US"/>
          </a:p>
        </p:txBody>
      </p:sp>
      <p:sp>
        <p:nvSpPr>
          <p:cNvPr id="5" name="Footer Placeholder 4">
            <a:extLst>
              <a:ext uri="{FF2B5EF4-FFF2-40B4-BE49-F238E27FC236}">
                <a16:creationId xmlns:a16="http://schemas.microsoft.com/office/drawing/2014/main" id="{AC500648-C6BE-12DF-6CEB-845746135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0F09F-F3D9-D5F0-2716-51C50C572DC7}"/>
              </a:ext>
            </a:extLst>
          </p:cNvPr>
          <p:cNvSpPr>
            <a:spLocks noGrp="1"/>
          </p:cNvSpPr>
          <p:nvPr>
            <p:ph type="sldNum" sz="quarter" idx="12"/>
          </p:nvPr>
        </p:nvSpPr>
        <p:spPr/>
        <p:txBody>
          <a:bodyPr/>
          <a:lstStyle/>
          <a:p>
            <a:fld id="{E84F5380-E36E-4838-BB58-9F00A3879B63}" type="slidenum">
              <a:rPr lang="en-US" smtClean="0"/>
              <a:t>‹#›</a:t>
            </a:fld>
            <a:endParaRPr lang="en-US"/>
          </a:p>
        </p:txBody>
      </p:sp>
    </p:spTree>
    <p:extLst>
      <p:ext uri="{BB962C8B-B14F-4D97-AF65-F5344CB8AC3E}">
        <p14:creationId xmlns:p14="http://schemas.microsoft.com/office/powerpoint/2010/main" val="282869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B8A64-04AF-1774-6A7E-4245EF7F61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F83E05-8020-357A-C116-2DD8EB262A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8E30E-F811-26D0-CC95-415605866F37}"/>
              </a:ext>
            </a:extLst>
          </p:cNvPr>
          <p:cNvSpPr>
            <a:spLocks noGrp="1"/>
          </p:cNvSpPr>
          <p:nvPr>
            <p:ph type="dt" sz="half" idx="10"/>
          </p:nvPr>
        </p:nvSpPr>
        <p:spPr/>
        <p:txBody>
          <a:bodyPr/>
          <a:lstStyle/>
          <a:p>
            <a:fld id="{154E3983-DFE2-45B5-A4B6-8AD018D5EED9}" type="datetimeFigureOut">
              <a:rPr lang="en-US" smtClean="0"/>
              <a:t>8/9/2024</a:t>
            </a:fld>
            <a:endParaRPr lang="en-US"/>
          </a:p>
        </p:txBody>
      </p:sp>
      <p:sp>
        <p:nvSpPr>
          <p:cNvPr id="5" name="Footer Placeholder 4">
            <a:extLst>
              <a:ext uri="{FF2B5EF4-FFF2-40B4-BE49-F238E27FC236}">
                <a16:creationId xmlns:a16="http://schemas.microsoft.com/office/drawing/2014/main" id="{3BA01403-25FE-8861-E17D-580947281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5A9B7A-4A78-197B-F0AD-6D57885A5625}"/>
              </a:ext>
            </a:extLst>
          </p:cNvPr>
          <p:cNvSpPr>
            <a:spLocks noGrp="1"/>
          </p:cNvSpPr>
          <p:nvPr>
            <p:ph type="sldNum" sz="quarter" idx="12"/>
          </p:nvPr>
        </p:nvSpPr>
        <p:spPr/>
        <p:txBody>
          <a:bodyPr/>
          <a:lstStyle/>
          <a:p>
            <a:fld id="{E84F5380-E36E-4838-BB58-9F00A3879B63}" type="slidenum">
              <a:rPr lang="en-US" smtClean="0"/>
              <a:t>‹#›</a:t>
            </a:fld>
            <a:endParaRPr lang="en-US"/>
          </a:p>
        </p:txBody>
      </p:sp>
    </p:spTree>
    <p:extLst>
      <p:ext uri="{BB962C8B-B14F-4D97-AF65-F5344CB8AC3E}">
        <p14:creationId xmlns:p14="http://schemas.microsoft.com/office/powerpoint/2010/main" val="249006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2154DD-25C7-E746-3141-D3B72BE50F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6ABAE-8E24-8E6E-1BBB-70B61F2D92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5AF55-BA5F-EC9B-4F79-57AD09444935}"/>
              </a:ext>
            </a:extLst>
          </p:cNvPr>
          <p:cNvSpPr>
            <a:spLocks noGrp="1"/>
          </p:cNvSpPr>
          <p:nvPr>
            <p:ph type="dt" sz="half" idx="10"/>
          </p:nvPr>
        </p:nvSpPr>
        <p:spPr/>
        <p:txBody>
          <a:bodyPr/>
          <a:lstStyle/>
          <a:p>
            <a:fld id="{154E3983-DFE2-45B5-A4B6-8AD018D5EED9}" type="datetimeFigureOut">
              <a:rPr lang="en-US" smtClean="0"/>
              <a:t>8/9/2024</a:t>
            </a:fld>
            <a:endParaRPr lang="en-US"/>
          </a:p>
        </p:txBody>
      </p:sp>
      <p:sp>
        <p:nvSpPr>
          <p:cNvPr id="5" name="Footer Placeholder 4">
            <a:extLst>
              <a:ext uri="{FF2B5EF4-FFF2-40B4-BE49-F238E27FC236}">
                <a16:creationId xmlns:a16="http://schemas.microsoft.com/office/drawing/2014/main" id="{E37ECEDA-0FE9-6E52-6812-5C4E8220F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59348-E628-4C8E-7E86-93DDC931BB58}"/>
              </a:ext>
            </a:extLst>
          </p:cNvPr>
          <p:cNvSpPr>
            <a:spLocks noGrp="1"/>
          </p:cNvSpPr>
          <p:nvPr>
            <p:ph type="sldNum" sz="quarter" idx="12"/>
          </p:nvPr>
        </p:nvSpPr>
        <p:spPr/>
        <p:txBody>
          <a:bodyPr/>
          <a:lstStyle/>
          <a:p>
            <a:fld id="{E84F5380-E36E-4838-BB58-9F00A3879B63}" type="slidenum">
              <a:rPr lang="en-US" smtClean="0"/>
              <a:t>‹#›</a:t>
            </a:fld>
            <a:endParaRPr lang="en-US"/>
          </a:p>
        </p:txBody>
      </p:sp>
    </p:spTree>
    <p:extLst>
      <p:ext uri="{BB962C8B-B14F-4D97-AF65-F5344CB8AC3E}">
        <p14:creationId xmlns:p14="http://schemas.microsoft.com/office/powerpoint/2010/main" val="150360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97823-4291-FD55-F10A-93ABD1CD3A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0C99BF-0AB7-2EDB-9B68-0E5A4B136E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01E75-C970-8AAC-1AE2-940474BD81E7}"/>
              </a:ext>
            </a:extLst>
          </p:cNvPr>
          <p:cNvSpPr>
            <a:spLocks noGrp="1"/>
          </p:cNvSpPr>
          <p:nvPr>
            <p:ph type="dt" sz="half" idx="10"/>
          </p:nvPr>
        </p:nvSpPr>
        <p:spPr/>
        <p:txBody>
          <a:bodyPr/>
          <a:lstStyle/>
          <a:p>
            <a:fld id="{154E3983-DFE2-45B5-A4B6-8AD018D5EED9}" type="datetimeFigureOut">
              <a:rPr lang="en-US" smtClean="0"/>
              <a:t>8/9/2024</a:t>
            </a:fld>
            <a:endParaRPr lang="en-US"/>
          </a:p>
        </p:txBody>
      </p:sp>
      <p:sp>
        <p:nvSpPr>
          <p:cNvPr id="5" name="Footer Placeholder 4">
            <a:extLst>
              <a:ext uri="{FF2B5EF4-FFF2-40B4-BE49-F238E27FC236}">
                <a16:creationId xmlns:a16="http://schemas.microsoft.com/office/drawing/2014/main" id="{1D1BD45E-6FDF-D61F-9A40-B1EB6BC64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CC70F-9FCB-67D5-3C9E-3CE581981215}"/>
              </a:ext>
            </a:extLst>
          </p:cNvPr>
          <p:cNvSpPr>
            <a:spLocks noGrp="1"/>
          </p:cNvSpPr>
          <p:nvPr>
            <p:ph type="sldNum" sz="quarter" idx="12"/>
          </p:nvPr>
        </p:nvSpPr>
        <p:spPr/>
        <p:txBody>
          <a:bodyPr/>
          <a:lstStyle/>
          <a:p>
            <a:fld id="{E84F5380-E36E-4838-BB58-9F00A3879B63}" type="slidenum">
              <a:rPr lang="en-US" smtClean="0"/>
              <a:t>‹#›</a:t>
            </a:fld>
            <a:endParaRPr lang="en-US"/>
          </a:p>
        </p:txBody>
      </p:sp>
    </p:spTree>
    <p:extLst>
      <p:ext uri="{BB962C8B-B14F-4D97-AF65-F5344CB8AC3E}">
        <p14:creationId xmlns:p14="http://schemas.microsoft.com/office/powerpoint/2010/main" val="48248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67AA-03AE-BE7E-936D-B2E2705C7F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59BD50-CA56-35F6-43E4-0BFE765FB9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EFAD87-98C3-54BA-6D01-076FDE4CB752}"/>
              </a:ext>
            </a:extLst>
          </p:cNvPr>
          <p:cNvSpPr>
            <a:spLocks noGrp="1"/>
          </p:cNvSpPr>
          <p:nvPr>
            <p:ph type="dt" sz="half" idx="10"/>
          </p:nvPr>
        </p:nvSpPr>
        <p:spPr/>
        <p:txBody>
          <a:bodyPr/>
          <a:lstStyle/>
          <a:p>
            <a:fld id="{154E3983-DFE2-45B5-A4B6-8AD018D5EED9}" type="datetimeFigureOut">
              <a:rPr lang="en-US" smtClean="0"/>
              <a:t>8/9/2024</a:t>
            </a:fld>
            <a:endParaRPr lang="en-US"/>
          </a:p>
        </p:txBody>
      </p:sp>
      <p:sp>
        <p:nvSpPr>
          <p:cNvPr id="5" name="Footer Placeholder 4">
            <a:extLst>
              <a:ext uri="{FF2B5EF4-FFF2-40B4-BE49-F238E27FC236}">
                <a16:creationId xmlns:a16="http://schemas.microsoft.com/office/drawing/2014/main" id="{B067DCEA-08E1-5BA6-E5D9-08A76B14D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BF4C3-CBA1-9A6C-DC53-3B8FC1A7157D}"/>
              </a:ext>
            </a:extLst>
          </p:cNvPr>
          <p:cNvSpPr>
            <a:spLocks noGrp="1"/>
          </p:cNvSpPr>
          <p:nvPr>
            <p:ph type="sldNum" sz="quarter" idx="12"/>
          </p:nvPr>
        </p:nvSpPr>
        <p:spPr/>
        <p:txBody>
          <a:bodyPr/>
          <a:lstStyle/>
          <a:p>
            <a:fld id="{E84F5380-E36E-4838-BB58-9F00A3879B63}" type="slidenum">
              <a:rPr lang="en-US" smtClean="0"/>
              <a:t>‹#›</a:t>
            </a:fld>
            <a:endParaRPr lang="en-US"/>
          </a:p>
        </p:txBody>
      </p:sp>
    </p:spTree>
    <p:extLst>
      <p:ext uri="{BB962C8B-B14F-4D97-AF65-F5344CB8AC3E}">
        <p14:creationId xmlns:p14="http://schemas.microsoft.com/office/powerpoint/2010/main" val="3027298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1E8F-80AF-3B44-3208-30D07EFA7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BFB063-FE41-FB0B-FD62-D9C7A7E044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2EACB0-A6FF-0FEF-DD8A-7A667144BA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3FCF48-6B94-6254-A7DF-14009E3B83ED}"/>
              </a:ext>
            </a:extLst>
          </p:cNvPr>
          <p:cNvSpPr>
            <a:spLocks noGrp="1"/>
          </p:cNvSpPr>
          <p:nvPr>
            <p:ph type="dt" sz="half" idx="10"/>
          </p:nvPr>
        </p:nvSpPr>
        <p:spPr/>
        <p:txBody>
          <a:bodyPr/>
          <a:lstStyle/>
          <a:p>
            <a:fld id="{154E3983-DFE2-45B5-A4B6-8AD018D5EED9}" type="datetimeFigureOut">
              <a:rPr lang="en-US" smtClean="0"/>
              <a:t>8/9/2024</a:t>
            </a:fld>
            <a:endParaRPr lang="en-US"/>
          </a:p>
        </p:txBody>
      </p:sp>
      <p:sp>
        <p:nvSpPr>
          <p:cNvPr id="6" name="Footer Placeholder 5">
            <a:extLst>
              <a:ext uri="{FF2B5EF4-FFF2-40B4-BE49-F238E27FC236}">
                <a16:creationId xmlns:a16="http://schemas.microsoft.com/office/drawing/2014/main" id="{4A5A0CCA-69EB-B1BA-2AA1-9DEA197C3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0263D-A1C8-1516-A7AE-C33817026E57}"/>
              </a:ext>
            </a:extLst>
          </p:cNvPr>
          <p:cNvSpPr>
            <a:spLocks noGrp="1"/>
          </p:cNvSpPr>
          <p:nvPr>
            <p:ph type="sldNum" sz="quarter" idx="12"/>
          </p:nvPr>
        </p:nvSpPr>
        <p:spPr/>
        <p:txBody>
          <a:bodyPr/>
          <a:lstStyle/>
          <a:p>
            <a:fld id="{E84F5380-E36E-4838-BB58-9F00A3879B63}" type="slidenum">
              <a:rPr lang="en-US" smtClean="0"/>
              <a:t>‹#›</a:t>
            </a:fld>
            <a:endParaRPr lang="en-US"/>
          </a:p>
        </p:txBody>
      </p:sp>
    </p:spTree>
    <p:extLst>
      <p:ext uri="{BB962C8B-B14F-4D97-AF65-F5344CB8AC3E}">
        <p14:creationId xmlns:p14="http://schemas.microsoft.com/office/powerpoint/2010/main" val="232671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05EC-D1E4-9F6F-0DA4-CC32D9E6DD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0EAA67-970F-3B68-A555-ED8C42AD1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8D4E49-FE4B-12A9-5015-5FD6ECD2FF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ACCB2D-A1F3-8D3B-AEA4-7A8BE9528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EFA59C-3C05-BD95-8A1D-453D1D9F21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F0CDCC-F1B5-59CB-9F7D-AC3EFE96B863}"/>
              </a:ext>
            </a:extLst>
          </p:cNvPr>
          <p:cNvSpPr>
            <a:spLocks noGrp="1"/>
          </p:cNvSpPr>
          <p:nvPr>
            <p:ph type="dt" sz="half" idx="10"/>
          </p:nvPr>
        </p:nvSpPr>
        <p:spPr/>
        <p:txBody>
          <a:bodyPr/>
          <a:lstStyle/>
          <a:p>
            <a:fld id="{154E3983-DFE2-45B5-A4B6-8AD018D5EED9}" type="datetimeFigureOut">
              <a:rPr lang="en-US" smtClean="0"/>
              <a:t>8/9/2024</a:t>
            </a:fld>
            <a:endParaRPr lang="en-US"/>
          </a:p>
        </p:txBody>
      </p:sp>
      <p:sp>
        <p:nvSpPr>
          <p:cNvPr id="8" name="Footer Placeholder 7">
            <a:extLst>
              <a:ext uri="{FF2B5EF4-FFF2-40B4-BE49-F238E27FC236}">
                <a16:creationId xmlns:a16="http://schemas.microsoft.com/office/drawing/2014/main" id="{955E61CD-34FD-1412-3D64-70E9001FA5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A84435-B521-EB60-2B9C-8479E3D78E7C}"/>
              </a:ext>
            </a:extLst>
          </p:cNvPr>
          <p:cNvSpPr>
            <a:spLocks noGrp="1"/>
          </p:cNvSpPr>
          <p:nvPr>
            <p:ph type="sldNum" sz="quarter" idx="12"/>
          </p:nvPr>
        </p:nvSpPr>
        <p:spPr/>
        <p:txBody>
          <a:bodyPr/>
          <a:lstStyle/>
          <a:p>
            <a:fld id="{E84F5380-E36E-4838-BB58-9F00A3879B63}" type="slidenum">
              <a:rPr lang="en-US" smtClean="0"/>
              <a:t>‹#›</a:t>
            </a:fld>
            <a:endParaRPr lang="en-US"/>
          </a:p>
        </p:txBody>
      </p:sp>
    </p:spTree>
    <p:extLst>
      <p:ext uri="{BB962C8B-B14F-4D97-AF65-F5344CB8AC3E}">
        <p14:creationId xmlns:p14="http://schemas.microsoft.com/office/powerpoint/2010/main" val="44449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00B9-1638-0063-1D97-F328A93590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D88FCF-5B49-5B24-80FE-F482DB78F887}"/>
              </a:ext>
            </a:extLst>
          </p:cNvPr>
          <p:cNvSpPr>
            <a:spLocks noGrp="1"/>
          </p:cNvSpPr>
          <p:nvPr>
            <p:ph type="dt" sz="half" idx="10"/>
          </p:nvPr>
        </p:nvSpPr>
        <p:spPr/>
        <p:txBody>
          <a:bodyPr/>
          <a:lstStyle/>
          <a:p>
            <a:fld id="{154E3983-DFE2-45B5-A4B6-8AD018D5EED9}" type="datetimeFigureOut">
              <a:rPr lang="en-US" smtClean="0"/>
              <a:t>8/9/2024</a:t>
            </a:fld>
            <a:endParaRPr lang="en-US"/>
          </a:p>
        </p:txBody>
      </p:sp>
      <p:sp>
        <p:nvSpPr>
          <p:cNvPr id="4" name="Footer Placeholder 3">
            <a:extLst>
              <a:ext uri="{FF2B5EF4-FFF2-40B4-BE49-F238E27FC236}">
                <a16:creationId xmlns:a16="http://schemas.microsoft.com/office/drawing/2014/main" id="{CF9D61BA-73D1-BD93-78B7-ED2880A441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8488F5-3B81-5A51-1355-A452378A5355}"/>
              </a:ext>
            </a:extLst>
          </p:cNvPr>
          <p:cNvSpPr>
            <a:spLocks noGrp="1"/>
          </p:cNvSpPr>
          <p:nvPr>
            <p:ph type="sldNum" sz="quarter" idx="12"/>
          </p:nvPr>
        </p:nvSpPr>
        <p:spPr/>
        <p:txBody>
          <a:bodyPr/>
          <a:lstStyle/>
          <a:p>
            <a:fld id="{E84F5380-E36E-4838-BB58-9F00A3879B63}" type="slidenum">
              <a:rPr lang="en-US" smtClean="0"/>
              <a:t>‹#›</a:t>
            </a:fld>
            <a:endParaRPr lang="en-US"/>
          </a:p>
        </p:txBody>
      </p:sp>
    </p:spTree>
    <p:extLst>
      <p:ext uri="{BB962C8B-B14F-4D97-AF65-F5344CB8AC3E}">
        <p14:creationId xmlns:p14="http://schemas.microsoft.com/office/powerpoint/2010/main" val="170162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AC02CA-4E16-458E-F90B-E3F628883E1F}"/>
              </a:ext>
            </a:extLst>
          </p:cNvPr>
          <p:cNvSpPr>
            <a:spLocks noGrp="1"/>
          </p:cNvSpPr>
          <p:nvPr>
            <p:ph type="dt" sz="half" idx="10"/>
          </p:nvPr>
        </p:nvSpPr>
        <p:spPr/>
        <p:txBody>
          <a:bodyPr/>
          <a:lstStyle/>
          <a:p>
            <a:fld id="{154E3983-DFE2-45B5-A4B6-8AD018D5EED9}" type="datetimeFigureOut">
              <a:rPr lang="en-US" smtClean="0"/>
              <a:t>8/9/2024</a:t>
            </a:fld>
            <a:endParaRPr lang="en-US"/>
          </a:p>
        </p:txBody>
      </p:sp>
      <p:sp>
        <p:nvSpPr>
          <p:cNvPr id="3" name="Footer Placeholder 2">
            <a:extLst>
              <a:ext uri="{FF2B5EF4-FFF2-40B4-BE49-F238E27FC236}">
                <a16:creationId xmlns:a16="http://schemas.microsoft.com/office/drawing/2014/main" id="{317CB720-8E57-7E9F-609D-E2B483DCA6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70A40F-B9EA-189E-C569-A132AE49F335}"/>
              </a:ext>
            </a:extLst>
          </p:cNvPr>
          <p:cNvSpPr>
            <a:spLocks noGrp="1"/>
          </p:cNvSpPr>
          <p:nvPr>
            <p:ph type="sldNum" sz="quarter" idx="12"/>
          </p:nvPr>
        </p:nvSpPr>
        <p:spPr/>
        <p:txBody>
          <a:bodyPr/>
          <a:lstStyle/>
          <a:p>
            <a:fld id="{E84F5380-E36E-4838-BB58-9F00A3879B63}" type="slidenum">
              <a:rPr lang="en-US" smtClean="0"/>
              <a:t>‹#›</a:t>
            </a:fld>
            <a:endParaRPr lang="en-US"/>
          </a:p>
        </p:txBody>
      </p:sp>
    </p:spTree>
    <p:extLst>
      <p:ext uri="{BB962C8B-B14F-4D97-AF65-F5344CB8AC3E}">
        <p14:creationId xmlns:p14="http://schemas.microsoft.com/office/powerpoint/2010/main" val="203642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AF20A-29C7-AB4B-791F-526EB4B521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1D6B0E-4CDA-AF9D-6CAD-FF9D642FE0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6D5707-1BEF-8116-4C84-88B51123F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0B0E6-1B51-83F2-9941-AE28733A7D15}"/>
              </a:ext>
            </a:extLst>
          </p:cNvPr>
          <p:cNvSpPr>
            <a:spLocks noGrp="1"/>
          </p:cNvSpPr>
          <p:nvPr>
            <p:ph type="dt" sz="half" idx="10"/>
          </p:nvPr>
        </p:nvSpPr>
        <p:spPr/>
        <p:txBody>
          <a:bodyPr/>
          <a:lstStyle/>
          <a:p>
            <a:fld id="{154E3983-DFE2-45B5-A4B6-8AD018D5EED9}" type="datetimeFigureOut">
              <a:rPr lang="en-US" smtClean="0"/>
              <a:t>8/9/2024</a:t>
            </a:fld>
            <a:endParaRPr lang="en-US"/>
          </a:p>
        </p:txBody>
      </p:sp>
      <p:sp>
        <p:nvSpPr>
          <p:cNvPr id="6" name="Footer Placeholder 5">
            <a:extLst>
              <a:ext uri="{FF2B5EF4-FFF2-40B4-BE49-F238E27FC236}">
                <a16:creationId xmlns:a16="http://schemas.microsoft.com/office/drawing/2014/main" id="{273D2F2B-B169-9E31-3C79-8379E79D10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8B069-AE62-9035-C6B8-E13B6AB61819}"/>
              </a:ext>
            </a:extLst>
          </p:cNvPr>
          <p:cNvSpPr>
            <a:spLocks noGrp="1"/>
          </p:cNvSpPr>
          <p:nvPr>
            <p:ph type="sldNum" sz="quarter" idx="12"/>
          </p:nvPr>
        </p:nvSpPr>
        <p:spPr/>
        <p:txBody>
          <a:bodyPr/>
          <a:lstStyle/>
          <a:p>
            <a:fld id="{E84F5380-E36E-4838-BB58-9F00A3879B63}" type="slidenum">
              <a:rPr lang="en-US" smtClean="0"/>
              <a:t>‹#›</a:t>
            </a:fld>
            <a:endParaRPr lang="en-US"/>
          </a:p>
        </p:txBody>
      </p:sp>
    </p:spTree>
    <p:extLst>
      <p:ext uri="{BB962C8B-B14F-4D97-AF65-F5344CB8AC3E}">
        <p14:creationId xmlns:p14="http://schemas.microsoft.com/office/powerpoint/2010/main" val="299207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FFBF-22AD-1299-117B-98A0945A5A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2943FB-C441-9AF8-DA7F-890B738198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4E1E24-CE9F-11B8-0E2E-5933A16F3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E1ABA-C2C1-793E-CB7E-93F97E553B67}"/>
              </a:ext>
            </a:extLst>
          </p:cNvPr>
          <p:cNvSpPr>
            <a:spLocks noGrp="1"/>
          </p:cNvSpPr>
          <p:nvPr>
            <p:ph type="dt" sz="half" idx="10"/>
          </p:nvPr>
        </p:nvSpPr>
        <p:spPr/>
        <p:txBody>
          <a:bodyPr/>
          <a:lstStyle/>
          <a:p>
            <a:fld id="{154E3983-DFE2-45B5-A4B6-8AD018D5EED9}" type="datetimeFigureOut">
              <a:rPr lang="en-US" smtClean="0"/>
              <a:t>8/9/2024</a:t>
            </a:fld>
            <a:endParaRPr lang="en-US"/>
          </a:p>
        </p:txBody>
      </p:sp>
      <p:sp>
        <p:nvSpPr>
          <p:cNvPr id="6" name="Footer Placeholder 5">
            <a:extLst>
              <a:ext uri="{FF2B5EF4-FFF2-40B4-BE49-F238E27FC236}">
                <a16:creationId xmlns:a16="http://schemas.microsoft.com/office/drawing/2014/main" id="{338E8EDF-AE4C-F57C-E7DF-5A77D30125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4A6510-C5E6-4C54-0C0F-6ACB6F160857}"/>
              </a:ext>
            </a:extLst>
          </p:cNvPr>
          <p:cNvSpPr>
            <a:spLocks noGrp="1"/>
          </p:cNvSpPr>
          <p:nvPr>
            <p:ph type="sldNum" sz="quarter" idx="12"/>
          </p:nvPr>
        </p:nvSpPr>
        <p:spPr/>
        <p:txBody>
          <a:bodyPr/>
          <a:lstStyle/>
          <a:p>
            <a:fld id="{E84F5380-E36E-4838-BB58-9F00A3879B63}" type="slidenum">
              <a:rPr lang="en-US" smtClean="0"/>
              <a:t>‹#›</a:t>
            </a:fld>
            <a:endParaRPr lang="en-US"/>
          </a:p>
        </p:txBody>
      </p:sp>
    </p:spTree>
    <p:extLst>
      <p:ext uri="{BB962C8B-B14F-4D97-AF65-F5344CB8AC3E}">
        <p14:creationId xmlns:p14="http://schemas.microsoft.com/office/powerpoint/2010/main" val="416978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155B5B-B047-2876-A0EE-F9CE910E57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D3F077-09B1-E9E9-F0D8-490B02AC60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7A6A3-A4DA-A526-C290-3E330AA566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4E3983-DFE2-45B5-A4B6-8AD018D5EED9}" type="datetimeFigureOut">
              <a:rPr lang="en-US" smtClean="0"/>
              <a:t>8/9/2024</a:t>
            </a:fld>
            <a:endParaRPr lang="en-US"/>
          </a:p>
        </p:txBody>
      </p:sp>
      <p:sp>
        <p:nvSpPr>
          <p:cNvPr id="5" name="Footer Placeholder 4">
            <a:extLst>
              <a:ext uri="{FF2B5EF4-FFF2-40B4-BE49-F238E27FC236}">
                <a16:creationId xmlns:a16="http://schemas.microsoft.com/office/drawing/2014/main" id="{9E7ED52C-4BEA-313F-6E70-99DC056A75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8296B3C-3503-6666-DFA4-5479DA19BD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4F5380-E36E-4838-BB58-9F00A3879B63}" type="slidenum">
              <a:rPr lang="en-US" smtClean="0"/>
              <a:t>‹#›</a:t>
            </a:fld>
            <a:endParaRPr lang="en-US"/>
          </a:p>
        </p:txBody>
      </p:sp>
    </p:spTree>
    <p:extLst>
      <p:ext uri="{BB962C8B-B14F-4D97-AF65-F5344CB8AC3E}">
        <p14:creationId xmlns:p14="http://schemas.microsoft.com/office/powerpoint/2010/main" val="129346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68E02-D8F7-0922-D578-C589D91876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A6A4224-379C-1646-70C7-7F17B14178B7}"/>
              </a:ext>
            </a:extLst>
          </p:cNvPr>
          <p:cNvSpPr>
            <a:spLocks noGrp="1"/>
          </p:cNvSpPr>
          <p:nvPr>
            <p:ph type="subTitle" idx="1"/>
          </p:nvPr>
        </p:nvSpPr>
        <p:spPr/>
        <p:txBody>
          <a:bodyPr/>
          <a:lstStyle/>
          <a:p>
            <a:endParaRPr lang="en-US"/>
          </a:p>
        </p:txBody>
      </p:sp>
      <p:pic>
        <p:nvPicPr>
          <p:cNvPr id="5" name="Picture 4" descr="A blue and white sign with a stone wall&#10;&#10;Description automatically generated">
            <a:extLst>
              <a:ext uri="{FF2B5EF4-FFF2-40B4-BE49-F238E27FC236}">
                <a16:creationId xmlns:a16="http://schemas.microsoft.com/office/drawing/2014/main" id="{3EF327AB-7F1E-83AC-D1E1-372B9CF53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449537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lue and white background with text&#10;&#10;Description automatically generated">
            <a:extLst>
              <a:ext uri="{FF2B5EF4-FFF2-40B4-BE49-F238E27FC236}">
                <a16:creationId xmlns:a16="http://schemas.microsoft.com/office/drawing/2014/main" id="{A5D0D69A-4250-690F-2FA0-A15D3405CEB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 y="0"/>
            <a:ext cx="12192005" cy="6858000"/>
          </a:xfrm>
        </p:spPr>
      </p:pic>
      <p:sp>
        <p:nvSpPr>
          <p:cNvPr id="4" name="Content Placeholder 3">
            <a:extLst>
              <a:ext uri="{FF2B5EF4-FFF2-40B4-BE49-F238E27FC236}">
                <a16:creationId xmlns:a16="http://schemas.microsoft.com/office/drawing/2014/main" id="{32DCA6FB-89C6-77F3-8DF4-9EAAF1DE972D}"/>
              </a:ext>
            </a:extLst>
          </p:cNvPr>
          <p:cNvSpPr>
            <a:spLocks noGrp="1"/>
          </p:cNvSpPr>
          <p:nvPr>
            <p:ph sz="half" idx="2"/>
          </p:nvPr>
        </p:nvSpPr>
        <p:spPr>
          <a:xfrm>
            <a:off x="398720" y="1357791"/>
            <a:ext cx="9486960" cy="5245027"/>
          </a:xfrm>
        </p:spPr>
        <p:txBody>
          <a:bodyPr>
            <a:normAutofit/>
          </a:bodyPr>
          <a:lstStyle/>
          <a:p>
            <a:pPr marL="346075" indent="-346075">
              <a:spcBef>
                <a:spcPts val="0"/>
              </a:spcBef>
            </a:pPr>
            <a:r>
              <a:rPr lang="en-US" sz="3800" b="1" dirty="0">
                <a:solidFill>
                  <a:srgbClr val="1B517B"/>
                </a:solidFill>
              </a:rPr>
              <a:t>Mixed Emotions at the Temple                    Foundation</a:t>
            </a:r>
          </a:p>
          <a:p>
            <a:pPr marL="690563" lvl="1" indent="0">
              <a:spcBef>
                <a:spcPts val="0"/>
              </a:spcBef>
              <a:buNone/>
            </a:pPr>
            <a:r>
              <a:rPr lang="en-US" sz="3600" dirty="0">
                <a:solidFill>
                  <a:srgbClr val="1B517B"/>
                </a:solidFill>
              </a:rPr>
              <a:t>Ezra 3:10-13; Isaiah 40:28-31</a:t>
            </a:r>
          </a:p>
          <a:p>
            <a:pPr marL="346075" indent="-346075">
              <a:spcBef>
                <a:spcPts val="0"/>
              </a:spcBef>
            </a:pPr>
            <a:r>
              <a:rPr lang="en-US" sz="3800" b="1" dirty="0">
                <a:solidFill>
                  <a:srgbClr val="1B517B"/>
                </a:solidFill>
              </a:rPr>
              <a:t>Temple Finished (6</a:t>
            </a:r>
            <a:r>
              <a:rPr lang="en-US" sz="3800" b="1" baseline="30000" dirty="0">
                <a:solidFill>
                  <a:srgbClr val="1B517B"/>
                </a:solidFill>
              </a:rPr>
              <a:t>th</a:t>
            </a:r>
            <a:r>
              <a:rPr lang="en-US" sz="3800" b="1" dirty="0">
                <a:solidFill>
                  <a:srgbClr val="1B517B"/>
                </a:solidFill>
              </a:rPr>
              <a:t> year of Darius)</a:t>
            </a:r>
          </a:p>
          <a:p>
            <a:pPr marL="690563" lvl="1" indent="0">
              <a:spcBef>
                <a:spcPts val="0"/>
              </a:spcBef>
              <a:buNone/>
            </a:pPr>
            <a:r>
              <a:rPr lang="en-US" sz="3600" dirty="0">
                <a:solidFill>
                  <a:srgbClr val="1B517B"/>
                </a:solidFill>
              </a:rPr>
              <a:t>Ezra 6:15-18</a:t>
            </a:r>
          </a:p>
          <a:p>
            <a:pPr marL="346075" indent="-346075">
              <a:spcBef>
                <a:spcPts val="0"/>
              </a:spcBef>
            </a:pPr>
            <a:r>
              <a:rPr lang="en-US" sz="3800" b="1" dirty="0">
                <a:solidFill>
                  <a:srgbClr val="1B517B"/>
                </a:solidFill>
              </a:rPr>
              <a:t>Characterizing Ezra the Priest</a:t>
            </a:r>
          </a:p>
          <a:p>
            <a:pPr marL="690563" lvl="1" indent="0">
              <a:spcBef>
                <a:spcPts val="0"/>
              </a:spcBef>
              <a:buNone/>
            </a:pPr>
            <a:r>
              <a:rPr lang="en-US" sz="3600" dirty="0">
                <a:solidFill>
                  <a:srgbClr val="1B517B"/>
                </a:solidFill>
              </a:rPr>
              <a:t>Ezra 7:6,10,21,25; 8:35-36</a:t>
            </a:r>
          </a:p>
          <a:p>
            <a:pPr marL="346075" indent="-346075">
              <a:spcBef>
                <a:spcPts val="0"/>
              </a:spcBef>
            </a:pPr>
            <a:r>
              <a:rPr lang="en-US" sz="3800" b="1" dirty="0">
                <a:solidFill>
                  <a:srgbClr val="1B517B"/>
                </a:solidFill>
              </a:rPr>
              <a:t>A Lesson: Pagan Intermarriages</a:t>
            </a:r>
          </a:p>
          <a:p>
            <a:pPr marL="690563" lvl="1" indent="0">
              <a:spcBef>
                <a:spcPts val="0"/>
              </a:spcBef>
              <a:buNone/>
            </a:pPr>
            <a:r>
              <a:rPr lang="en-US" sz="3600" dirty="0">
                <a:solidFill>
                  <a:srgbClr val="1B517B"/>
                </a:solidFill>
              </a:rPr>
              <a:t>Ezra 9:2-4; Galatians 3:28; Ezra 9:10-15; Ezra 10:10-12; Ephesians 5:33</a:t>
            </a:r>
          </a:p>
          <a:p>
            <a:pPr marL="690563" lvl="1" indent="0">
              <a:spcBef>
                <a:spcPts val="0"/>
              </a:spcBef>
              <a:spcAft>
                <a:spcPts val="200"/>
              </a:spcAft>
              <a:buNone/>
            </a:pPr>
            <a:endParaRPr lang="en-US" sz="3600" dirty="0">
              <a:solidFill>
                <a:srgbClr val="1B517B"/>
              </a:solidFill>
            </a:endParaRPr>
          </a:p>
        </p:txBody>
      </p:sp>
    </p:spTree>
    <p:extLst>
      <p:ext uri="{BB962C8B-B14F-4D97-AF65-F5344CB8AC3E}">
        <p14:creationId xmlns:p14="http://schemas.microsoft.com/office/powerpoint/2010/main" val="76033317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anim calcmode="lin" valueType="num">
                                      <p:cBhvr>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anim calcmode="lin" valueType="num">
                                      <p:cBhvr>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anim calcmode="lin" valueType="num">
                                      <p:cBhvr>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anim calcmode="lin" valueType="num">
                                      <p:cBhvr>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500"/>
                                        <p:tgtEl>
                                          <p:spTgt spid="4">
                                            <p:txEl>
                                              <p:pRg st="6" end="6"/>
                                            </p:txEl>
                                          </p:spTgt>
                                        </p:tgtEl>
                                      </p:cBhvr>
                                    </p:animEffect>
                                    <p:anim calcmode="lin" valueType="num">
                                      <p:cBhvr>
                                        <p:cTn id="4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4">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500"/>
                                        <p:tgtEl>
                                          <p:spTgt spid="4">
                                            <p:txEl>
                                              <p:pRg st="7" end="7"/>
                                            </p:txEl>
                                          </p:spTgt>
                                        </p:tgtEl>
                                      </p:cBhvr>
                                    </p:animEffect>
                                    <p:anim calcmode="lin" valueType="num">
                                      <p:cBhvr>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blue poster with a person wearing a garment and a mask&#10;&#10;Description automatically generated">
            <a:extLst>
              <a:ext uri="{FF2B5EF4-FFF2-40B4-BE49-F238E27FC236}">
                <a16:creationId xmlns:a16="http://schemas.microsoft.com/office/drawing/2014/main" id="{091FCA8A-CC8C-8233-F19F-55E4DBDF8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84848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TotalTime>
  <Words>2727</Words>
  <Application>Microsoft Office PowerPoint</Application>
  <PresentationFormat>Widescreen</PresentationFormat>
  <Paragraphs>78</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Bebas Neue</vt:lpstr>
      <vt:lpstr>Symbol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dcterms:created xsi:type="dcterms:W3CDTF">2024-08-10T00:45:33Z</dcterms:created>
  <dcterms:modified xsi:type="dcterms:W3CDTF">2024-08-10T01:12:15Z</dcterms:modified>
</cp:coreProperties>
</file>